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1"/>
  </p:notesMasterIdLst>
  <p:sldIdLst>
    <p:sldId id="256" r:id="rId2"/>
    <p:sldId id="262" r:id="rId3"/>
    <p:sldId id="261" r:id="rId4"/>
    <p:sldId id="259" r:id="rId5"/>
    <p:sldId id="260" r:id="rId6"/>
    <p:sldId id="263" r:id="rId7"/>
    <p:sldId id="257" r:id="rId8"/>
    <p:sldId id="258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24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7074CA-25C6-4746-8724-A97549E547A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D47084C-E8F3-44D7-B653-EB8AC79BCF99}" type="slidenum">
              <a:rPr lang="en-GB" altLang="en-US" sz="1200"/>
              <a:pPr eaLnBrk="1" hangingPunct="1"/>
              <a:t>1</a:t>
            </a:fld>
            <a:endParaRPr lang="en-GB" altLang="en-US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F3321A2-D5B3-4F81-AC83-9866358FE536}" type="slidenum">
              <a:rPr lang="en-GB" altLang="en-US" sz="1200"/>
              <a:pPr eaLnBrk="1" hangingPunct="1"/>
              <a:t>2</a:t>
            </a:fld>
            <a:endParaRPr lang="en-GB" altLang="en-US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hr-HR" altLang="en-US" sz="16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Najpoznatiji antički epovi?</a:t>
            </a:r>
            <a:endParaRPr lang="en-GB" altLang="en-US" sz="160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830DCE54-3FE3-4835-809B-DFD3267C975C}" type="slidenum">
              <a:rPr lang="en-GB" altLang="en-US" sz="1200"/>
              <a:pPr eaLnBrk="1" hangingPunct="1"/>
              <a:t>3</a:t>
            </a:fld>
            <a:endParaRPr lang="en-GB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5D477D8-E55B-4210-A7F9-295366169451}" type="slidenum">
              <a:rPr lang="en-GB" altLang="en-US" sz="1200"/>
              <a:pPr eaLnBrk="1" hangingPunct="1"/>
              <a:t>4</a:t>
            </a:fld>
            <a:endParaRPr lang="en-GB" alt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8C3E514-420A-4C46-AAFC-DBED1FE96E7A}" type="slidenum">
              <a:rPr lang="en-GB" altLang="en-US" sz="1200"/>
              <a:pPr eaLnBrk="1" hangingPunct="1"/>
              <a:t>5</a:t>
            </a:fld>
            <a:endParaRPr lang="en-GB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4EE018E-0B49-4D28-93C3-026F86AD11B5}" type="slidenum">
              <a:rPr lang="en-GB" altLang="en-US" sz="1200"/>
              <a:pPr eaLnBrk="1" hangingPunct="1"/>
              <a:t>6</a:t>
            </a:fld>
            <a:endParaRPr lang="en-GB" altLang="en-US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153EE9D1-0751-4139-A4AE-3EB62AC8FB5D}" type="slidenum">
              <a:rPr lang="en-GB" altLang="en-US" sz="1200"/>
              <a:pPr eaLnBrk="1" hangingPunct="1"/>
              <a:t>7</a:t>
            </a:fld>
            <a:endParaRPr lang="en-GB" alt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1A8EF25-CD6C-4852-BC4E-681695ADE349}" type="slidenum">
              <a:rPr lang="en-GB" altLang="en-US" sz="1200"/>
              <a:pPr eaLnBrk="1" hangingPunct="1"/>
              <a:t>8</a:t>
            </a:fld>
            <a:endParaRPr lang="en-GB" alt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224B864-87C0-4901-B39C-0B465C75F3FA}" type="slidenum">
              <a:rPr lang="en-GB" altLang="en-US" sz="1200"/>
              <a:pPr eaLnBrk="1" hangingPunct="1"/>
              <a:t>9</a:t>
            </a:fld>
            <a:endParaRPr lang="en-GB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r-H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EB0C-ADEE-4F1D-8D48-5313E6DF464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85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172E-33B4-4348-AF01-FD1362AFA21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172E-33B4-4348-AF01-FD1362AFA21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380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172E-33B4-4348-AF01-FD1362AFA21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62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172E-33B4-4348-AF01-FD1362AFA21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519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A172E-33B4-4348-AF01-FD1362AFA21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12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A6F80-4FC7-448E-9C90-E8B89BAA6F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078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81F-6709-4D2F-89C5-5263D3D3C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126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F1B83-A02D-4625-B375-164102386BC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89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997EC-61CB-4D7E-A1DD-6A316DEB9F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B870A-16D5-4B22-B981-93E589BCA0C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614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90D93-00A0-45A8-BEDF-0D43CC8EB74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89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3CFD6-3F19-458B-BBFE-DC7E2B94311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29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909EF-D669-47D5-A0AF-942AFB19D3D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480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BD19E-EDBD-4B84-BCBA-0464A26EBFC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987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1EC0C-70C2-417F-8168-058FFB35BFF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8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5A172E-33B4-4348-AF01-FD1362AFA21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4470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r-HR" altLang="en-US" cap="small" dirty="0">
                <a:latin typeface="Palatino Linotype" panose="02040502050505030304" pitchFamily="18" charset="0"/>
              </a:rPr>
              <a:t>Hrvatski humanistički ep</a:t>
            </a:r>
            <a:endParaRPr lang="en-GB" altLang="en-US" sz="6000" cap="small" dirty="0">
              <a:latin typeface="Palatino Linotype" panose="0204050205050503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4495800"/>
            <a:ext cx="4140200" cy="749300"/>
          </a:xfrm>
        </p:spPr>
        <p:txBody>
          <a:bodyPr>
            <a:normAutofit lnSpcReduction="10000"/>
          </a:bodyPr>
          <a:lstStyle/>
          <a:p>
            <a:pPr eaLnBrk="1" hangingPunct="1"/>
            <a:endParaRPr lang="hr-HR" altLang="en-US" sz="4400">
              <a:solidFill>
                <a:schemeClr val="tx2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Ep</a:t>
            </a:r>
            <a:r>
              <a:rPr lang="hr-HR" altLang="en-US" dirty="0">
                <a:latin typeface="Palatino Linotype" panose="02040502050505030304" pitchFamily="18" charset="0"/>
              </a:rPr>
              <a:t> </a:t>
            </a:r>
            <a:endParaRPr lang="en-GB" altLang="en-US" dirty="0">
              <a:latin typeface="Palatino Linotype" panose="0204050205050503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84784"/>
            <a:ext cx="8686800" cy="5144616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Duže književno djelo u (određenom) stihu</a:t>
            </a:r>
          </a:p>
          <a:p>
            <a:pPr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Karakteristike</a:t>
            </a:r>
          </a:p>
          <a:p>
            <a:pPr lvl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2600" dirty="0">
                <a:latin typeface="Palatino Linotype" panose="02040502050505030304" pitchFamily="18" charset="0"/>
              </a:rPr>
              <a:t>Pripovijedanje (pripovjedač)</a:t>
            </a:r>
          </a:p>
          <a:p>
            <a:pPr lvl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Opisivanje</a:t>
            </a:r>
          </a:p>
          <a:p>
            <a:pPr lvl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Izricanje misli</a:t>
            </a:r>
            <a:endParaRPr lang="en-GB" altLang="en-US" sz="2800" dirty="0"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Fabula 		-  lik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en-US" sz="2800" dirty="0">
                <a:latin typeface="Palatino Linotype" panose="02040502050505030304" pitchFamily="18" charset="0"/>
              </a:rPr>
              <a:t>mitološka 	-   heroj</a:t>
            </a:r>
          </a:p>
          <a:p>
            <a:pPr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Kompozicija: </a:t>
            </a:r>
          </a:p>
          <a:p>
            <a:pPr lvl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2600" dirty="0">
                <a:latin typeface="Palatino Linotype" panose="02040502050505030304" pitchFamily="18" charset="0"/>
              </a:rPr>
              <a:t>uvod (</a:t>
            </a:r>
            <a:r>
              <a:rPr lang="hr-HR" altLang="en-US" sz="2600" dirty="0" err="1">
                <a:latin typeface="Palatino Linotype" panose="02040502050505030304" pitchFamily="18" charset="0"/>
              </a:rPr>
              <a:t>invokacija</a:t>
            </a:r>
            <a:r>
              <a:rPr lang="hr-HR" altLang="en-US" sz="2600" dirty="0">
                <a:latin typeface="Palatino Linotype" panose="02040502050505030304" pitchFamily="18" charset="0"/>
              </a:rPr>
              <a:t>)</a:t>
            </a:r>
          </a:p>
          <a:p>
            <a:pPr lvl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2600" dirty="0">
                <a:latin typeface="Palatino Linotype" panose="02040502050505030304" pitchFamily="18" charset="0"/>
              </a:rPr>
              <a:t>retardacija: digresije, epizode i ponavljanja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260648"/>
            <a:ext cx="6347713" cy="1669752"/>
          </a:xfrm>
        </p:spPr>
        <p:txBody>
          <a:bodyPr/>
          <a:lstStyle/>
          <a:p>
            <a:pPr eaLnBrk="1" hangingPunct="1"/>
            <a:r>
              <a:rPr lang="hr-HR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Humanizam</a:t>
            </a:r>
            <a:endParaRPr lang="en-GB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340768"/>
            <a:ext cx="8244408" cy="521243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Razvoj gradova, trgovine, pravnog i upravnog sustava, širenje komunikacije među gradovima i dvorovima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en-US" sz="3200" dirty="0">
                <a:latin typeface="Palatino Linotype" panose="02040502050505030304" pitchFamily="18" charset="0"/>
              </a:rPr>
              <a:t>	=&gt; potreba za obrazovanim ljudima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en-US" sz="3200" dirty="0">
                <a:latin typeface="Palatino Linotype" panose="02040502050505030304" pitchFamily="18" charset="0"/>
              </a:rPr>
              <a:t>	=&gt; prve javne škole, temelje se na “humanističkim znanostima” </a:t>
            </a:r>
          </a:p>
          <a:p>
            <a:pPr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i="1" dirty="0">
                <a:latin typeface="Palatino Linotype" panose="02040502050505030304" pitchFamily="18" charset="0"/>
              </a:rPr>
              <a:t>Studia </a:t>
            </a:r>
            <a:r>
              <a:rPr lang="hr-HR" altLang="en-US" sz="3200" i="1" dirty="0" err="1">
                <a:latin typeface="Palatino Linotype" panose="02040502050505030304" pitchFamily="18" charset="0"/>
              </a:rPr>
              <a:t>humanitatis</a:t>
            </a:r>
            <a:r>
              <a:rPr lang="hr-HR" altLang="en-US" sz="3200" dirty="0">
                <a:latin typeface="Palatino Linotype" panose="02040502050505030304" pitchFamily="18" charset="0"/>
              </a:rPr>
              <a:t>: </a:t>
            </a:r>
          </a:p>
          <a:p>
            <a:pPr lvl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studij latinskoga, u manjem opsegu i grčkog jezika </a:t>
            </a:r>
          </a:p>
          <a:p>
            <a:pPr lvl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studij gramatike, retorike, pjesništva, povijesti te moralne filozofije </a:t>
            </a:r>
            <a:endParaRPr lang="en-GB" altLang="en-US" sz="2800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052736"/>
            <a:ext cx="7416824" cy="5256584"/>
          </a:xfrm>
        </p:spPr>
        <p:txBody>
          <a:bodyPr>
            <a:noAutofit/>
          </a:bodyPr>
          <a:lstStyle/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Bogati pučani se obrazuju te vrše javne službe</a:t>
            </a:r>
          </a:p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Jača svijest o važnosti osobne sposobnosti pojedinca </a:t>
            </a:r>
          </a:p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	=</a:t>
            </a:r>
            <a:r>
              <a:rPr lang="en-GB" altLang="en-US" sz="3200" i="1" dirty="0">
                <a:latin typeface="Palatino Linotype" panose="02040502050505030304" pitchFamily="18" charset="0"/>
              </a:rPr>
              <a:t> </a:t>
            </a:r>
            <a:r>
              <a:rPr lang="hr-HR" altLang="en-US" sz="3200" dirty="0">
                <a:latin typeface="Palatino Linotype" panose="02040502050505030304" pitchFamily="18" charset="0"/>
              </a:rPr>
              <a:t>čovjek u središtu zanimanja</a:t>
            </a:r>
            <a:r>
              <a:rPr lang="en-GB" altLang="en-US" sz="3200" dirty="0">
                <a:latin typeface="Palatino Linotype" panose="02040502050505030304" pitchFamily="18" charset="0"/>
              </a:rPr>
              <a:t> </a:t>
            </a:r>
            <a:endParaRPr lang="hr-HR" altLang="en-US" sz="3200" dirty="0">
              <a:latin typeface="Palatino Linotype" panose="02040502050505030304" pitchFamily="18" charset="0"/>
            </a:endParaRPr>
          </a:p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Univerzalni jezik sporazumijevanja i izričaja je latinski</a:t>
            </a:r>
          </a:p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endParaRPr lang="hr-HR" altLang="en-US" sz="3200" dirty="0">
              <a:latin typeface="Palatino Linotype" panose="02040502050505030304" pitchFamily="18" charset="0"/>
            </a:endParaRPr>
          </a:p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>
                <a:latin typeface="Palatino Linotype" panose="02040502050505030304" pitchFamily="18" charset="0"/>
              </a:rPr>
              <a:t>Reformacija</a:t>
            </a:r>
            <a:endParaRPr lang="hr-HR" altLang="en-US" sz="3200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7" y="332656"/>
            <a:ext cx="6561776" cy="1597744"/>
          </a:xfrm>
        </p:spPr>
        <p:txBody>
          <a:bodyPr/>
          <a:lstStyle/>
          <a:p>
            <a:pPr eaLnBrk="1" hangingPunct="1"/>
            <a:r>
              <a:rPr lang="hr-HR" altLang="en-US" sz="4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Loci</a:t>
            </a:r>
            <a:r>
              <a:rPr lang="hr-HR" alt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hr-HR" altLang="en-US" sz="4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commune</a:t>
            </a:r>
            <a:r>
              <a:rPr lang="hr-HR" alt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</a:t>
            </a:r>
            <a:endParaRPr lang="en-GB" alt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6912768" cy="4772603"/>
          </a:xfrm>
        </p:spPr>
        <p:txBody>
          <a:bodyPr>
            <a:noAutofit/>
          </a:bodyPr>
          <a:lstStyle/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Stilski i tematski</a:t>
            </a: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Stalni izričaji (epiteti i sl.)</a:t>
            </a: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Opće formule</a:t>
            </a: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Pjesničke slike</a:t>
            </a: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Tehnika kompozicije</a:t>
            </a: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Bogata slikovitost mitoloških reminiscencija</a:t>
            </a:r>
            <a:endParaRPr lang="en-GB" altLang="en-US" sz="2800" dirty="0">
              <a:latin typeface="Palatino Linotype" panose="02040502050505030304" pitchFamily="18" charset="0"/>
            </a:endParaRPr>
          </a:p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Povezanost s antikom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09599" y="1124744"/>
            <a:ext cx="6347714" cy="4916619"/>
          </a:xfrm>
        </p:spPr>
        <p:txBody>
          <a:bodyPr>
            <a:noAutofit/>
          </a:bodyPr>
          <a:lstStyle/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Humanizmu u Hrvatskoj pomaže blizina ishodišta – Italije</a:t>
            </a:r>
          </a:p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Latinski ostaje puno dulje kao jezik otpora</a:t>
            </a:r>
          </a:p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endParaRPr lang="hr-HR" altLang="en-US" sz="2800" dirty="0">
              <a:latin typeface="Palatino Linotype" panose="02040502050505030304" pitchFamily="18" charset="0"/>
            </a:endParaRPr>
          </a:p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Karakterizira ga:</a:t>
            </a: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400" dirty="0">
                <a:latin typeface="Palatino Linotype" panose="02040502050505030304" pitchFamily="18" charset="0"/>
              </a:rPr>
              <a:t>idejna konzervativnost </a:t>
            </a: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400" dirty="0">
                <a:latin typeface="Palatino Linotype" panose="02040502050505030304" pitchFamily="18" charset="0"/>
              </a:rPr>
              <a:t>povezanost s kršćanskim vjerskim predajama</a:t>
            </a:r>
            <a:endParaRPr lang="en-GB" altLang="en-US" sz="2400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2656"/>
            <a:ext cx="6347713" cy="1320800"/>
          </a:xfrm>
        </p:spPr>
        <p:txBody>
          <a:bodyPr/>
          <a:lstStyle/>
          <a:p>
            <a:pPr eaLnBrk="1" hangingPunct="1"/>
            <a:r>
              <a:rPr lang="hr-H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Predstavnici HHE</a:t>
            </a:r>
            <a:endParaRPr lang="en-GB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0768"/>
            <a:ext cx="8142287" cy="5517232"/>
          </a:xfrm>
        </p:spPr>
        <p:txBody>
          <a:bodyPr>
            <a:normAutofit fontScale="92500" lnSpcReduction="10000"/>
          </a:bodyPr>
          <a:lstStyle/>
          <a:p>
            <a:pPr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Jan Panonije – kontinentalna Hrvatska</a:t>
            </a:r>
          </a:p>
          <a:p>
            <a:pPr lvl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 err="1">
                <a:latin typeface="Palatino Linotype" panose="02040502050505030304" pitchFamily="18" charset="0"/>
              </a:rPr>
              <a:t>epilij</a:t>
            </a:r>
            <a:r>
              <a:rPr lang="hr-HR" altLang="en-US" sz="2800" dirty="0">
                <a:latin typeface="Palatino Linotype" panose="02040502050505030304" pitchFamily="18" charset="0"/>
              </a:rPr>
              <a:t>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Carmen</a:t>
            </a:r>
            <a:r>
              <a:rPr lang="hr-HR" altLang="en-US" sz="2800" i="1" dirty="0">
                <a:latin typeface="Palatino Linotype" panose="02040502050505030304" pitchFamily="18" charset="0"/>
              </a:rPr>
              <a:t> de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certamine</a:t>
            </a:r>
            <a:r>
              <a:rPr lang="hr-HR" altLang="en-US" sz="2800" i="1" dirty="0">
                <a:latin typeface="Palatino Linotype" panose="02040502050505030304" pitchFamily="18" charset="0"/>
              </a:rPr>
              <a:t>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ventorum</a:t>
            </a:r>
            <a:endParaRPr lang="hr-HR" altLang="en-US" sz="2800" i="1" dirty="0">
              <a:latin typeface="Palatino Linotype" panose="02040502050505030304" pitchFamily="18" charset="0"/>
            </a:endParaRPr>
          </a:p>
          <a:p>
            <a:pPr lvl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prijevod iz 6. pjevanja Ilijade: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Diomedis</a:t>
            </a:r>
            <a:r>
              <a:rPr lang="hr-HR" altLang="en-US" sz="2800" i="1" dirty="0">
                <a:latin typeface="Palatino Linotype" panose="02040502050505030304" pitchFamily="18" charset="0"/>
              </a:rPr>
              <a:t>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et</a:t>
            </a:r>
            <a:r>
              <a:rPr lang="hr-HR" altLang="en-US" sz="2800" i="1" dirty="0">
                <a:latin typeface="Palatino Linotype" panose="02040502050505030304" pitchFamily="18" charset="0"/>
              </a:rPr>
              <a:t>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Glauci</a:t>
            </a:r>
            <a:r>
              <a:rPr lang="hr-HR" altLang="en-US" sz="2800" i="1" dirty="0">
                <a:latin typeface="Palatino Linotype" panose="02040502050505030304" pitchFamily="18" charset="0"/>
              </a:rPr>
              <a:t>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congressus</a:t>
            </a:r>
            <a:endParaRPr lang="hr-HR" altLang="en-US" sz="2800" i="1" dirty="0">
              <a:latin typeface="Palatino Linotype" panose="02040502050505030304" pitchFamily="18" charset="0"/>
            </a:endParaRPr>
          </a:p>
          <a:p>
            <a:pPr lvl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i="1" dirty="0" err="1">
                <a:latin typeface="Palatino Linotype" panose="02040502050505030304" pitchFamily="18" charset="0"/>
              </a:rPr>
              <a:t>Annales</a:t>
            </a:r>
            <a:r>
              <a:rPr lang="hr-HR" altLang="en-US" sz="2800" i="1" dirty="0">
                <a:latin typeface="Palatino Linotype" panose="02040502050505030304" pitchFamily="18" charset="0"/>
              </a:rPr>
              <a:t>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regni</a:t>
            </a:r>
            <a:r>
              <a:rPr lang="hr-HR" altLang="en-US" sz="2800" i="1" dirty="0">
                <a:latin typeface="Palatino Linotype" panose="02040502050505030304" pitchFamily="18" charset="0"/>
              </a:rPr>
              <a:t>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Hungariae</a:t>
            </a:r>
            <a:r>
              <a:rPr lang="hr-HR" altLang="en-US" sz="2800" i="1" dirty="0">
                <a:latin typeface="Palatino Linotype" panose="02040502050505030304" pitchFamily="18" charset="0"/>
              </a:rPr>
              <a:t> – </a:t>
            </a:r>
            <a:r>
              <a:rPr lang="hr-HR" altLang="en-US" sz="2800" dirty="0">
                <a:latin typeface="Palatino Linotype" panose="02040502050505030304" pitchFamily="18" charset="0"/>
              </a:rPr>
              <a:t>izgubljeni </a:t>
            </a:r>
            <a:r>
              <a:rPr lang="hr-HR" altLang="en-US" sz="2800">
                <a:latin typeface="Palatino Linotype" panose="02040502050505030304" pitchFamily="18" charset="0"/>
              </a:rPr>
              <a:t>povijesni ep</a:t>
            </a:r>
            <a:endParaRPr lang="hr-HR" altLang="en-US" sz="2800" i="1" dirty="0">
              <a:latin typeface="Palatino Linotype" panose="02040502050505030304" pitchFamily="18" charset="0"/>
            </a:endParaRPr>
          </a:p>
          <a:p>
            <a:pPr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Jakov Bunić - Dubrovnik</a:t>
            </a: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i="1" dirty="0">
                <a:latin typeface="Palatino Linotype" panose="02040502050505030304" pitchFamily="18" charset="0"/>
              </a:rPr>
              <a:t>De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raptu</a:t>
            </a:r>
            <a:r>
              <a:rPr lang="hr-HR" altLang="en-US" sz="2800" i="1" dirty="0">
                <a:latin typeface="Palatino Linotype" panose="02040502050505030304" pitchFamily="18" charset="0"/>
              </a:rPr>
              <a:t>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Cerberi</a:t>
            </a:r>
            <a:r>
              <a:rPr lang="hr-HR" altLang="en-US" sz="2800" i="1" dirty="0">
                <a:latin typeface="Palatino Linotype" panose="02040502050505030304" pitchFamily="18" charset="0"/>
              </a:rPr>
              <a:t> </a:t>
            </a:r>
            <a:r>
              <a:rPr lang="hr-HR" altLang="en-US" sz="2800" dirty="0">
                <a:latin typeface="Palatino Linotype" panose="02040502050505030304" pitchFamily="18" charset="0"/>
              </a:rPr>
              <a:t>(c. 1490.)</a:t>
            </a: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i="1" dirty="0">
                <a:latin typeface="Palatino Linotype" panose="02040502050505030304" pitchFamily="18" charset="0"/>
              </a:rPr>
              <a:t>De vita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et</a:t>
            </a:r>
            <a:r>
              <a:rPr lang="hr-HR" altLang="en-US" sz="2800" i="1" dirty="0">
                <a:latin typeface="Palatino Linotype" panose="02040502050505030304" pitchFamily="18" charset="0"/>
              </a:rPr>
              <a:t>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gestis</a:t>
            </a:r>
            <a:r>
              <a:rPr lang="hr-HR" altLang="en-US" sz="2800" i="1" dirty="0">
                <a:latin typeface="Palatino Linotype" panose="02040502050505030304" pitchFamily="18" charset="0"/>
              </a:rPr>
              <a:t> </a:t>
            </a:r>
            <a:r>
              <a:rPr lang="hr-HR" altLang="en-US" sz="2800" i="1" dirty="0" err="1">
                <a:latin typeface="Palatino Linotype" panose="02040502050505030304" pitchFamily="18" charset="0"/>
              </a:rPr>
              <a:t>Christi</a:t>
            </a:r>
            <a:r>
              <a:rPr lang="hr-HR" altLang="en-US" sz="2800" i="1" dirty="0">
                <a:latin typeface="Palatino Linotype" panose="02040502050505030304" pitchFamily="18" charset="0"/>
              </a:rPr>
              <a:t> </a:t>
            </a:r>
            <a:r>
              <a:rPr lang="hr-HR" altLang="en-US" sz="2800" dirty="0">
                <a:latin typeface="Palatino Linotype" panose="02040502050505030304" pitchFamily="18" charset="0"/>
              </a:rPr>
              <a:t>(Rim, 1526.)</a:t>
            </a:r>
          </a:p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3200" dirty="0">
                <a:latin typeface="Palatino Linotype" panose="02040502050505030304" pitchFamily="18" charset="0"/>
              </a:rPr>
              <a:t>Ivan </a:t>
            </a:r>
            <a:r>
              <a:rPr lang="hr-HR" altLang="en-US" sz="3200" dirty="0" err="1">
                <a:latin typeface="Palatino Linotype" panose="02040502050505030304" pitchFamily="18" charset="0"/>
              </a:rPr>
              <a:t>Polikarp</a:t>
            </a:r>
            <a:r>
              <a:rPr lang="hr-HR" altLang="en-US" sz="3200" dirty="0">
                <a:latin typeface="Palatino Linotype" panose="02040502050505030304" pitchFamily="18" charset="0"/>
              </a:rPr>
              <a:t> </a:t>
            </a:r>
            <a:r>
              <a:rPr lang="hr-HR" altLang="en-US" sz="3200" dirty="0" err="1">
                <a:latin typeface="Palatino Linotype" panose="02040502050505030304" pitchFamily="18" charset="0"/>
              </a:rPr>
              <a:t>Severitan</a:t>
            </a:r>
            <a:r>
              <a:rPr lang="hr-HR" altLang="en-US" sz="3200" dirty="0">
                <a:latin typeface="Palatino Linotype" panose="02040502050505030304" pitchFamily="18" charset="0"/>
              </a:rPr>
              <a:t> – Šibenik</a:t>
            </a: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i="1" dirty="0" err="1">
                <a:latin typeface="Palatino Linotype" panose="02040502050505030304" pitchFamily="18" charset="0"/>
              </a:rPr>
              <a:t>Solimais</a:t>
            </a:r>
            <a:r>
              <a:rPr lang="hr-HR" altLang="en-US" sz="2800" i="1" dirty="0">
                <a:latin typeface="Palatino Linotype" panose="02040502050505030304" pitchFamily="18" charset="0"/>
              </a:rPr>
              <a:t> </a:t>
            </a:r>
            <a:r>
              <a:rPr lang="hr-HR" altLang="en-US" sz="2800" dirty="0">
                <a:latin typeface="Palatino Linotype" panose="02040502050505030304" pitchFamily="18" charset="0"/>
              </a:rPr>
              <a:t>(Rim, 1509.)</a:t>
            </a:r>
            <a:endParaRPr lang="hr-HR" altLang="en-US" sz="2800" i="1" dirty="0">
              <a:latin typeface="Palatino Linotype" panose="02040502050505030304" pitchFamily="18" charset="0"/>
            </a:endParaRP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i="1" dirty="0" err="1">
                <a:latin typeface="Palatino Linotype" panose="02040502050505030304" pitchFamily="18" charset="0"/>
              </a:rPr>
              <a:t>Feretreis</a:t>
            </a:r>
            <a:r>
              <a:rPr lang="hr-HR" altLang="en-US" sz="2800" i="1" dirty="0">
                <a:latin typeface="Palatino Linotype" panose="02040502050505030304" pitchFamily="18" charset="0"/>
              </a:rPr>
              <a:t> </a:t>
            </a:r>
            <a:r>
              <a:rPr lang="hr-HR" altLang="en-US" sz="2800" dirty="0">
                <a:latin typeface="Palatino Linotype" panose="02040502050505030304" pitchFamily="18" charset="0"/>
              </a:rPr>
              <a:t>(Venecija, 1522.)</a:t>
            </a:r>
            <a:endParaRPr lang="hr-HR" altLang="en-US" sz="2800" i="1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404813"/>
            <a:ext cx="8928100" cy="5976937"/>
          </a:xfrm>
        </p:spPr>
        <p:txBody>
          <a:bodyPr/>
          <a:lstStyle/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Damjan </a:t>
            </a:r>
            <a:r>
              <a:rPr lang="hr-HR" altLang="en-US" sz="2800" dirty="0" err="1">
                <a:latin typeface="Palatino Linotype" panose="02040502050505030304" pitchFamily="18" charset="0"/>
              </a:rPr>
              <a:t>Beneša</a:t>
            </a:r>
            <a:r>
              <a:rPr lang="hr-HR" altLang="en-US" sz="2800" dirty="0">
                <a:latin typeface="Palatino Linotype" panose="02040502050505030304" pitchFamily="18" charset="0"/>
              </a:rPr>
              <a:t> - Dubrovnik</a:t>
            </a: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400" i="1" dirty="0">
                <a:latin typeface="Palatino Linotype" panose="02040502050505030304" pitchFamily="18" charset="0"/>
              </a:rPr>
              <a:t>De morte </a:t>
            </a:r>
            <a:r>
              <a:rPr lang="hr-HR" altLang="en-US" sz="2400" i="1" dirty="0" err="1">
                <a:latin typeface="Palatino Linotype" panose="02040502050505030304" pitchFamily="18" charset="0"/>
              </a:rPr>
              <a:t>Christi</a:t>
            </a:r>
            <a:r>
              <a:rPr lang="hr-HR" altLang="en-US" sz="2400" i="1" dirty="0">
                <a:latin typeface="Palatino Linotype" panose="02040502050505030304" pitchFamily="18" charset="0"/>
              </a:rPr>
              <a:t> </a:t>
            </a:r>
            <a:r>
              <a:rPr lang="hr-HR" altLang="en-US" sz="2400" dirty="0">
                <a:latin typeface="Palatino Linotype" panose="02040502050505030304" pitchFamily="18" charset="0"/>
              </a:rPr>
              <a:t>(c. 1530., rukopis)</a:t>
            </a:r>
            <a:endParaRPr lang="hr-HR" altLang="en-US" sz="2400" i="1" dirty="0"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endParaRPr lang="hr-HR" altLang="en-US" sz="2800" dirty="0"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Marko Marulić - Split</a:t>
            </a:r>
          </a:p>
          <a:p>
            <a:pPr lvl="1"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2400" i="1" dirty="0" err="1">
                <a:latin typeface="Palatino Linotype" panose="02040502050505030304" pitchFamily="18" charset="0"/>
              </a:rPr>
              <a:t>Davidias</a:t>
            </a:r>
            <a:r>
              <a:rPr lang="hr-HR" altLang="en-US" sz="2400" i="1" dirty="0">
                <a:latin typeface="Palatino Linotype" panose="02040502050505030304" pitchFamily="18" charset="0"/>
              </a:rPr>
              <a:t> </a:t>
            </a:r>
            <a:r>
              <a:rPr lang="hr-HR" altLang="en-US" sz="2400" dirty="0">
                <a:latin typeface="Palatino Linotype" panose="02040502050505030304" pitchFamily="18" charset="0"/>
              </a:rPr>
              <a:t>(c. 1515., neobjavljen)</a:t>
            </a:r>
            <a:endParaRPr lang="hr-HR" altLang="en-US" sz="2400" i="1" dirty="0"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endParaRPr lang="en-GB" altLang="en-US" sz="2400" i="1" dirty="0"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Ilija </a:t>
            </a:r>
            <a:r>
              <a:rPr lang="hr-HR" altLang="en-US" sz="2800" dirty="0" err="1">
                <a:latin typeface="Palatino Linotype" panose="02040502050505030304" pitchFamily="18" charset="0"/>
              </a:rPr>
              <a:t>Crijević</a:t>
            </a:r>
            <a:r>
              <a:rPr lang="hr-HR" altLang="en-US" sz="2800" dirty="0">
                <a:latin typeface="Palatino Linotype" panose="02040502050505030304" pitchFamily="18" charset="0"/>
              </a:rPr>
              <a:t> - Dubrovnik</a:t>
            </a:r>
          </a:p>
          <a:p>
            <a:pPr lvl="1"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2400" i="1" dirty="0">
                <a:latin typeface="Palatino Linotype" panose="02040502050505030304" pitchFamily="18" charset="0"/>
              </a:rPr>
              <a:t>De </a:t>
            </a:r>
            <a:r>
              <a:rPr lang="hr-HR" altLang="en-US" sz="2400" i="1" dirty="0" err="1">
                <a:latin typeface="Palatino Linotype" panose="02040502050505030304" pitchFamily="18" charset="0"/>
              </a:rPr>
              <a:t>Epidauro</a:t>
            </a:r>
            <a:r>
              <a:rPr lang="hr-HR" altLang="en-US" sz="2400" i="1" dirty="0">
                <a:latin typeface="Palatino Linotype" panose="02040502050505030304" pitchFamily="18" charset="0"/>
              </a:rPr>
              <a:t> </a:t>
            </a:r>
            <a:r>
              <a:rPr lang="hr-HR" altLang="en-US" sz="2400" dirty="0">
                <a:latin typeface="Palatino Linotype" panose="02040502050505030304" pitchFamily="18" charset="0"/>
              </a:rPr>
              <a:t>(nedovršen)</a:t>
            </a:r>
            <a:endParaRPr lang="hr-HR" altLang="en-US" sz="2400" i="1" dirty="0"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endParaRPr lang="en-GB" altLang="en-US" sz="2400" i="1" dirty="0"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Ivan Bona </a:t>
            </a:r>
            <a:r>
              <a:rPr lang="hr-HR" altLang="en-US" sz="2800" dirty="0" err="1">
                <a:latin typeface="Palatino Linotype" panose="02040502050505030304" pitchFamily="18" charset="0"/>
              </a:rPr>
              <a:t>Bolica</a:t>
            </a:r>
            <a:r>
              <a:rPr lang="hr-HR" altLang="en-US" sz="2800" dirty="0">
                <a:latin typeface="Palatino Linotype" panose="02040502050505030304" pitchFamily="18" charset="0"/>
              </a:rPr>
              <a:t> - Kotor</a:t>
            </a:r>
          </a:p>
          <a:p>
            <a:pPr lvl="1" eaLnBrk="1" hangingPunct="1">
              <a:lnSpc>
                <a:spcPct val="90000"/>
              </a:lnSpc>
              <a:buSzPct val="62000"/>
              <a:buFont typeface="Wingdings" panose="05000000000000000000" pitchFamily="2" charset="2"/>
              <a:buChar char="Ø"/>
            </a:pPr>
            <a:r>
              <a:rPr lang="hr-HR" altLang="en-US" sz="2400" i="1" dirty="0" err="1">
                <a:latin typeface="Palatino Linotype" panose="02040502050505030304" pitchFamily="18" charset="0"/>
              </a:rPr>
              <a:t>Descriptio</a:t>
            </a:r>
            <a:r>
              <a:rPr lang="hr-HR" altLang="en-US" sz="2400" i="1" dirty="0">
                <a:latin typeface="Palatino Linotype" panose="02040502050505030304" pitchFamily="18" charset="0"/>
              </a:rPr>
              <a:t> </a:t>
            </a:r>
            <a:r>
              <a:rPr lang="hr-HR" altLang="en-US" sz="2400" i="1" dirty="0" err="1">
                <a:latin typeface="Palatino Linotype" panose="02040502050505030304" pitchFamily="18" charset="0"/>
              </a:rPr>
              <a:t>Ascriviensis</a:t>
            </a:r>
            <a:r>
              <a:rPr lang="hr-HR" altLang="en-US" sz="2400" i="1" dirty="0">
                <a:latin typeface="Palatino Linotype" panose="02040502050505030304" pitchFamily="18" charset="0"/>
              </a:rPr>
              <a:t> </a:t>
            </a:r>
            <a:r>
              <a:rPr lang="hr-HR" altLang="en-US" sz="2400" i="1" dirty="0" err="1">
                <a:latin typeface="Palatino Linotype" panose="02040502050505030304" pitchFamily="18" charset="0"/>
              </a:rPr>
              <a:t>urbis</a:t>
            </a:r>
            <a:r>
              <a:rPr lang="hr-HR" altLang="en-US" sz="2400" i="1" dirty="0">
                <a:latin typeface="Palatino Linotype" panose="02040502050505030304" pitchFamily="18" charset="0"/>
              </a:rPr>
              <a:t> </a:t>
            </a:r>
            <a:r>
              <a:rPr lang="hr-HR" altLang="en-US" sz="2400" dirty="0">
                <a:latin typeface="Palatino Linotype" panose="02040502050505030304" pitchFamily="18" charset="0"/>
              </a:rPr>
              <a:t>(1538.-1551.)</a:t>
            </a:r>
            <a:endParaRPr lang="hr-HR" altLang="en-US" sz="2400" i="1" dirty="0">
              <a:latin typeface="Palatino Linotype" panose="0204050205050503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hr-HR" altLang="en-US" i="1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692697"/>
            <a:ext cx="8569325" cy="5904954"/>
          </a:xfrm>
        </p:spPr>
        <p:txBody>
          <a:bodyPr/>
          <a:lstStyle/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Glavni uzor im je </a:t>
            </a:r>
            <a:r>
              <a:rPr lang="hr-HR" altLang="en-US" sz="2800" dirty="0" err="1">
                <a:latin typeface="Palatino Linotype" panose="02040502050505030304" pitchFamily="18" charset="0"/>
              </a:rPr>
              <a:t>Vergilije</a:t>
            </a:r>
            <a:endParaRPr lang="hr-HR" altLang="en-US" sz="2800" dirty="0">
              <a:latin typeface="Palatino Linotype" panose="02040502050505030304" pitchFamily="18" charset="0"/>
            </a:endParaRPr>
          </a:p>
          <a:p>
            <a:pPr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800" dirty="0">
                <a:latin typeface="Palatino Linotype" panose="02040502050505030304" pitchFamily="18" charset="0"/>
              </a:rPr>
              <a:t>Glavna tema je kršćanstvo: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hr-HR" altLang="en-US" sz="2800" dirty="0">
                <a:latin typeface="Palatino Linotype" panose="02040502050505030304" pitchFamily="18" charset="0"/>
              </a:rPr>
              <a:t>			Biblija ili alegorija na Krista,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hr-HR" altLang="en-US" sz="2800" dirty="0">
                <a:latin typeface="Palatino Linotype" panose="02040502050505030304" pitchFamily="18" charset="0"/>
              </a:rPr>
              <a:t>		- ponekad domovina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hr-HR" altLang="en-US" sz="2800" dirty="0">
                <a:latin typeface="Palatino Linotype" panose="02040502050505030304" pitchFamily="18" charset="0"/>
              </a:rPr>
              <a:t>   </a:t>
            </a:r>
            <a:r>
              <a:rPr lang="hr-HR" altLang="en-US" sz="2800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	* </a:t>
            </a:r>
            <a:r>
              <a:rPr lang="hr-HR" altLang="en-US" sz="2800" dirty="0">
                <a:latin typeface="Palatino Linotype" panose="02040502050505030304" pitchFamily="18" charset="0"/>
              </a:rPr>
              <a:t>među kasnijim epovima ima i religijskih i filozofskih i znanstvenih</a:t>
            </a: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400" dirty="0">
                <a:latin typeface="Palatino Linotype" panose="02040502050505030304" pitchFamily="18" charset="0"/>
              </a:rPr>
              <a:t>Kajetan </a:t>
            </a:r>
            <a:r>
              <a:rPr lang="hr-HR" altLang="en-US" sz="2400" dirty="0" err="1">
                <a:latin typeface="Palatino Linotype" panose="02040502050505030304" pitchFamily="18" charset="0"/>
              </a:rPr>
              <a:t>Vičić</a:t>
            </a:r>
            <a:endParaRPr lang="hr-HR" altLang="en-US" sz="2400" dirty="0">
              <a:latin typeface="Palatino Linotype" panose="02040502050505030304" pitchFamily="18" charset="0"/>
            </a:endParaRP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400" dirty="0">
                <a:latin typeface="Palatino Linotype" panose="02040502050505030304" pitchFamily="18" charset="0"/>
              </a:rPr>
              <a:t>Benedikt </a:t>
            </a:r>
            <a:r>
              <a:rPr lang="hr-HR" altLang="en-US" sz="2400" dirty="0" err="1">
                <a:latin typeface="Palatino Linotype" panose="02040502050505030304" pitchFamily="18" charset="0"/>
              </a:rPr>
              <a:t>Rogačić</a:t>
            </a:r>
            <a:r>
              <a:rPr lang="hr-HR" altLang="en-US" sz="2400" dirty="0">
                <a:latin typeface="Palatino Linotype" panose="02040502050505030304" pitchFamily="18" charset="0"/>
              </a:rPr>
              <a:t>, Benedikt </a:t>
            </a:r>
            <a:r>
              <a:rPr lang="hr-HR" altLang="en-US" sz="2400" dirty="0" err="1">
                <a:latin typeface="Palatino Linotype" panose="02040502050505030304" pitchFamily="18" charset="0"/>
              </a:rPr>
              <a:t>Stay</a:t>
            </a:r>
            <a:endParaRPr lang="hr-HR" altLang="en-US" sz="2400" dirty="0">
              <a:latin typeface="Palatino Linotype" panose="02040502050505030304" pitchFamily="18" charset="0"/>
            </a:endParaRP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400" dirty="0">
                <a:latin typeface="Palatino Linotype" panose="02040502050505030304" pitchFamily="18" charset="0"/>
              </a:rPr>
              <a:t>Ruđer Bošković, Bernard </a:t>
            </a:r>
            <a:r>
              <a:rPr lang="hr-HR" altLang="en-US" sz="2400" dirty="0" err="1">
                <a:latin typeface="Palatino Linotype" panose="02040502050505030304" pitchFamily="18" charset="0"/>
              </a:rPr>
              <a:t>Zamanja</a:t>
            </a:r>
            <a:endParaRPr lang="hr-HR" altLang="en-US" sz="2400" dirty="0">
              <a:latin typeface="Palatino Linotype" panose="02040502050505030304" pitchFamily="18" charset="0"/>
            </a:endParaRPr>
          </a:p>
          <a:p>
            <a:pPr lvl="1" eaLnBrk="1" hangingPunct="1">
              <a:buSzPct val="62000"/>
              <a:buFont typeface="Wingdings" panose="05000000000000000000" pitchFamily="2" charset="2"/>
              <a:buChar char="Ø"/>
            </a:pPr>
            <a:r>
              <a:rPr lang="hr-HR" altLang="en-US" sz="2400" dirty="0" err="1">
                <a:latin typeface="Palatino Linotype" panose="02040502050505030304" pitchFamily="18" charset="0"/>
              </a:rPr>
              <a:t>Rajmund</a:t>
            </a:r>
            <a:r>
              <a:rPr lang="hr-HR" altLang="en-US" sz="2400" dirty="0">
                <a:latin typeface="Palatino Linotype" panose="02040502050505030304" pitchFamily="18" charset="0"/>
              </a:rPr>
              <a:t> Kunić – prijevod </a:t>
            </a:r>
            <a:r>
              <a:rPr lang="hr-HR" altLang="en-US" sz="2400" i="1" dirty="0">
                <a:latin typeface="Palatino Linotype" panose="02040502050505030304" pitchFamily="18" charset="0"/>
              </a:rPr>
              <a:t>Ilijade</a:t>
            </a:r>
            <a:endParaRPr lang="hr-HR" altLang="en-US" sz="2400" dirty="0">
              <a:latin typeface="Palatino Linotype" panose="0204050205050503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589</TotalTime>
  <Words>364</Words>
  <Application>Microsoft Office PowerPoint</Application>
  <PresentationFormat>On-screen Show (4:3)</PresentationFormat>
  <Paragraphs>80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Palatino Linotype</vt:lpstr>
      <vt:lpstr>Times New Roman</vt:lpstr>
      <vt:lpstr>Trebuchet MS</vt:lpstr>
      <vt:lpstr>Wingdings</vt:lpstr>
      <vt:lpstr>Wingdings 3</vt:lpstr>
      <vt:lpstr>Facet</vt:lpstr>
      <vt:lpstr>Hrvatski humanistički ep</vt:lpstr>
      <vt:lpstr>Ep </vt:lpstr>
      <vt:lpstr>Humanizam</vt:lpstr>
      <vt:lpstr>PowerPoint Presentation</vt:lpstr>
      <vt:lpstr>Loci communes</vt:lpstr>
      <vt:lpstr>PowerPoint Presentation</vt:lpstr>
      <vt:lpstr>Predstavnici HHE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Hrvatski humanistički ep</dc:title>
  <dc:creator>Maja</dc:creator>
  <cp:lastModifiedBy>mrmat</cp:lastModifiedBy>
  <cp:revision>37</cp:revision>
  <dcterms:created xsi:type="dcterms:W3CDTF">2011-10-04T19:11:25Z</dcterms:created>
  <dcterms:modified xsi:type="dcterms:W3CDTF">2024-10-08T22:06:40Z</dcterms:modified>
</cp:coreProperties>
</file>