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9" r:id="rId3"/>
    <p:sldId id="260" r:id="rId4"/>
    <p:sldId id="261" r:id="rId5"/>
    <p:sldId id="262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5" autoAdjust="0"/>
    <p:restoredTop sz="86834" autoAdjust="0"/>
  </p:normalViewPr>
  <p:slideViewPr>
    <p:cSldViewPr snapToGrid="0">
      <p:cViewPr varScale="1">
        <p:scale>
          <a:sx n="64" d="100"/>
          <a:sy n="64" d="100"/>
        </p:scale>
        <p:origin x="3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504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4595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595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5398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61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724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577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717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2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250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437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593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418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599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874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50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386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76186-504B-4013-B41C-81989AA6CACB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D530-7B1E-44D9-AD64-3AEDA73EC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00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aiar_selene@yahoo.co.uk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3853-9596-43D3-BB7A-E35207D19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3794" y="643467"/>
            <a:ext cx="9600217" cy="3585834"/>
          </a:xfrm>
        </p:spPr>
        <p:txBody>
          <a:bodyPr>
            <a:normAutofit/>
          </a:bodyPr>
          <a:lstStyle/>
          <a:p>
            <a:pPr algn="l"/>
            <a:r>
              <a:rPr lang="hr-HR" sz="7200" cap="small">
                <a:latin typeface="Palatino Linotype" panose="02040502050505030304" pitchFamily="18" charset="0"/>
              </a:rPr>
              <a:t>Hrvatski latinisti u književnoj republici</a:t>
            </a:r>
            <a:endParaRPr lang="en-GB" sz="7200" cap="small">
              <a:latin typeface="Palatino Linotype" panose="0204050205050503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6BA8C9-F157-412C-AE05-C1FB7FEB3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794" y="4872767"/>
            <a:ext cx="9600217" cy="1424165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endParaRPr lang="hr-HR" sz="2000" dirty="0">
              <a:latin typeface="Palatino Linotype" panose="0204050205050503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hr-HR" sz="2000" dirty="0">
                <a:latin typeface="Palatino Linotype" panose="02040502050505030304" pitchFamily="18" charset="0"/>
              </a:rPr>
              <a:t>2024/2025.</a:t>
            </a:r>
          </a:p>
          <a:p>
            <a:pPr algn="l">
              <a:lnSpc>
                <a:spcPct val="110000"/>
              </a:lnSpc>
            </a:pPr>
            <a:r>
              <a:rPr lang="hr-HR" sz="2000" dirty="0">
                <a:latin typeface="Palatino Linotype" panose="02040502050505030304" pitchFamily="18" charset="0"/>
              </a:rPr>
              <a:t>izv.prof.dr.sc. Maja Matasović</a:t>
            </a:r>
            <a:endParaRPr lang="en-GB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362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F8A4-5EA9-4C19-A12A-64B68E7B9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i="1" cap="small" dirty="0">
                <a:solidFill>
                  <a:schemeClr val="tx2">
                    <a:lumMod val="60000"/>
                    <a:lumOff val="40000"/>
                  </a:schemeClr>
                </a:solidFill>
                <a:latin typeface="Palatino Linotype" panose="02040502050505030304" pitchFamily="18" charset="0"/>
              </a:rPr>
              <a:t>Res publica litteraria</a:t>
            </a:r>
            <a:endParaRPr lang="en-GB" sz="4000" i="1" cap="small" dirty="0">
              <a:solidFill>
                <a:schemeClr val="tx2">
                  <a:lumMod val="60000"/>
                  <a:lumOff val="4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81477-2825-43AF-A67C-76F842853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2096064"/>
            <a:ext cx="10692051" cy="4152336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Palatino Linotype" panose="02040502050505030304" pitchFamily="18" charset="0"/>
              </a:rPr>
              <a:t>U užem smislu: </a:t>
            </a:r>
          </a:p>
          <a:p>
            <a:pPr lvl="1"/>
            <a:r>
              <a:rPr lang="hr-HR" sz="2200" dirty="0">
                <a:latin typeface="Palatino Linotype" panose="02040502050505030304" pitchFamily="18" charset="0"/>
              </a:rPr>
              <a:t>zajednica intelektualaca krajem 17. i u 18. stoljeću u Europi i novom svijetu, najčešće u vezi putem pisama</a:t>
            </a:r>
          </a:p>
          <a:p>
            <a:pPr lvl="1"/>
            <a:r>
              <a:rPr lang="hr-HR" sz="2200" dirty="0">
                <a:latin typeface="Palatino Linotype" panose="02040502050505030304" pitchFamily="18" charset="0"/>
              </a:rPr>
              <a:t>pojam prvi put u pismu 6. srpnja 1417. (Francesco Barbaro Poggiju Braccioliniju)</a:t>
            </a:r>
          </a:p>
          <a:p>
            <a:r>
              <a:rPr lang="hr-HR" sz="2400" dirty="0">
                <a:latin typeface="Palatino Linotype" panose="02040502050505030304" pitchFamily="18" charset="0"/>
              </a:rPr>
              <a:t>U širem smislu:</a:t>
            </a:r>
          </a:p>
          <a:p>
            <a:pPr lvl="1"/>
            <a:r>
              <a:rPr lang="hr-HR" sz="2200" dirty="0">
                <a:latin typeface="Palatino Linotype" panose="02040502050505030304" pitchFamily="18" charset="0"/>
              </a:rPr>
              <a:t>ukupnost književnih, znanstvenih i duhovnih ideja u europskom intelektualnom prostoru </a:t>
            </a:r>
            <a:endParaRPr lang="en-GB" sz="22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435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BC052280-388E-4151-A1EB-5236D4FCC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F1EE44-ADB2-4796-8DF7-DC5F16BDA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927100"/>
            <a:ext cx="3418766" cy="4616450"/>
          </a:xfrm>
        </p:spPr>
        <p:txBody>
          <a:bodyPr>
            <a:normAutofit/>
          </a:bodyPr>
          <a:lstStyle/>
          <a:p>
            <a:r>
              <a:rPr lang="hr-HR" cap="none">
                <a:latin typeface="Palatino Linotype" panose="02040502050505030304" pitchFamily="18" charset="0"/>
              </a:rPr>
              <a:t>Vremenski okvir</a:t>
            </a:r>
            <a:endParaRPr lang="en-GB" cap="none">
              <a:latin typeface="Palatino Linotype" panose="0204050205050503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44251C3-E720-4363-8AF0-20AD31937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301359"/>
            <a:ext cx="0" cy="19113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0D5F2-70C1-44DA-BBEE-4531447D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171450"/>
            <a:ext cx="7385299" cy="6457949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hr-HR" sz="2200" dirty="0"/>
              <a:t>Od kasnog srednjeg vijeka do osvita modernog doba</a:t>
            </a:r>
          </a:p>
          <a:p>
            <a:pPr>
              <a:lnSpc>
                <a:spcPct val="110000"/>
              </a:lnSpc>
            </a:pPr>
            <a:endParaRPr lang="hr-HR" sz="2200" dirty="0"/>
          </a:p>
          <a:p>
            <a:pPr lvl="1">
              <a:lnSpc>
                <a:spcPct val="110000"/>
              </a:lnSpc>
            </a:pPr>
            <a:r>
              <a:rPr lang="hr-HR" sz="2200" b="1" dirty="0"/>
              <a:t>Renesansa</a:t>
            </a:r>
            <a:r>
              <a:rPr lang="hr-HR" sz="2200" dirty="0"/>
              <a:t> (c. 1350-1600, ovisno o prostoru)</a:t>
            </a:r>
          </a:p>
          <a:p>
            <a:pPr lvl="1">
              <a:lnSpc>
                <a:spcPct val="110000"/>
              </a:lnSpc>
            </a:pPr>
            <a:r>
              <a:rPr lang="hr-HR" sz="2200" dirty="0"/>
              <a:t>Pad Istočnog Rimskog Carstva – 29.V. 1453.</a:t>
            </a:r>
          </a:p>
          <a:p>
            <a:pPr lvl="1">
              <a:lnSpc>
                <a:spcPct val="110000"/>
              </a:lnSpc>
            </a:pPr>
            <a:r>
              <a:rPr lang="hr-HR" sz="2200" dirty="0"/>
              <a:t>Prva tiskana knjiga – Gutenbergova </a:t>
            </a:r>
            <a:r>
              <a:rPr lang="hr-HR" sz="2200" i="1" dirty="0"/>
              <a:t>Biblija </a:t>
            </a:r>
            <a:r>
              <a:rPr lang="hr-HR" sz="2200" dirty="0"/>
              <a:t>1455.</a:t>
            </a:r>
          </a:p>
          <a:p>
            <a:pPr lvl="1">
              <a:lnSpc>
                <a:spcPct val="110000"/>
              </a:lnSpc>
            </a:pPr>
            <a:r>
              <a:rPr lang="hr-HR" sz="2200" dirty="0"/>
              <a:t>Otkriće Amerike – 12.X.1492.</a:t>
            </a:r>
          </a:p>
          <a:p>
            <a:pPr lvl="1">
              <a:lnSpc>
                <a:spcPct val="110000"/>
              </a:lnSpc>
            </a:pPr>
            <a:r>
              <a:rPr lang="hr-HR" sz="2200" b="1" dirty="0"/>
              <a:t>Reformacija</a:t>
            </a:r>
            <a:r>
              <a:rPr lang="hr-HR" sz="2200" dirty="0"/>
              <a:t> – Luther, 1517.</a:t>
            </a:r>
          </a:p>
          <a:p>
            <a:pPr lvl="1">
              <a:lnSpc>
                <a:spcPct val="110000"/>
              </a:lnSpc>
            </a:pPr>
            <a:r>
              <a:rPr lang="hr-HR" sz="2200" b="1" dirty="0"/>
              <a:t>Katolička obnova </a:t>
            </a:r>
            <a:r>
              <a:rPr lang="hr-HR" sz="2200" dirty="0"/>
              <a:t>– Tridentski koncil, 1545-1563</a:t>
            </a:r>
          </a:p>
          <a:p>
            <a:pPr lvl="1">
              <a:lnSpc>
                <a:spcPct val="110000"/>
              </a:lnSpc>
            </a:pPr>
            <a:r>
              <a:rPr lang="hr-HR" sz="2200" b="1" dirty="0"/>
              <a:t>Prosvjetiteljstvo</a:t>
            </a:r>
            <a:r>
              <a:rPr lang="hr-HR" sz="2200" dirty="0"/>
              <a:t> (c. 1600-1800, ovisno o prostoru)</a:t>
            </a:r>
          </a:p>
          <a:p>
            <a:pPr lvl="1">
              <a:lnSpc>
                <a:spcPct val="110000"/>
              </a:lnSpc>
            </a:pPr>
            <a:r>
              <a:rPr lang="hr-HR" sz="2200" dirty="0"/>
              <a:t>Tridesetogodišnji rat 1618-1648</a:t>
            </a:r>
          </a:p>
          <a:p>
            <a:pPr lvl="1">
              <a:lnSpc>
                <a:spcPct val="110000"/>
              </a:lnSpc>
            </a:pPr>
            <a:r>
              <a:rPr lang="hr-HR" sz="2200" dirty="0"/>
              <a:t>Sedmogodišnji rat 1756-1763</a:t>
            </a:r>
          </a:p>
          <a:p>
            <a:pPr lvl="1">
              <a:lnSpc>
                <a:spcPct val="110000"/>
              </a:lnSpc>
            </a:pPr>
            <a:r>
              <a:rPr lang="hr-HR" sz="2200" b="1" dirty="0"/>
              <a:t>Industrijska revolucija </a:t>
            </a:r>
            <a:r>
              <a:rPr lang="hr-HR" sz="2200" dirty="0"/>
              <a:t>(c. 1750-1900)</a:t>
            </a:r>
          </a:p>
          <a:p>
            <a:pPr lvl="1">
              <a:lnSpc>
                <a:spcPct val="110000"/>
              </a:lnSpc>
            </a:pPr>
            <a:r>
              <a:rPr lang="hr-HR" sz="2200" dirty="0"/>
              <a:t>Francuska</a:t>
            </a:r>
            <a:r>
              <a:rPr lang="hr-HR" sz="2200" b="1" dirty="0"/>
              <a:t> </a:t>
            </a:r>
            <a:r>
              <a:rPr lang="hr-HR" sz="2200" dirty="0"/>
              <a:t>revolucija – 1789-1793.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259860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C052280-388E-4151-A1EB-5236D4FCC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D0A104-28DB-386E-E306-1C8831D94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927100"/>
            <a:ext cx="3418766" cy="4616450"/>
          </a:xfrm>
        </p:spPr>
        <p:txBody>
          <a:bodyPr>
            <a:normAutofit/>
          </a:bodyPr>
          <a:lstStyle/>
          <a:p>
            <a:r>
              <a:rPr lang="hr-HR" cap="none">
                <a:latin typeface="Palatino Linotype" panose="02040502050505030304" pitchFamily="18" charset="0"/>
              </a:rPr>
              <a:t>Zadatak za sljedeći tjedan</a:t>
            </a:r>
            <a:br>
              <a:rPr lang="hr-HR" cap="none">
                <a:latin typeface="Palatino Linotype" panose="02040502050505030304" pitchFamily="18" charset="0"/>
              </a:rPr>
            </a:b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4251C3-E720-4363-8AF0-20AD31937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301359"/>
            <a:ext cx="0" cy="19113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2F521-7EC4-B172-4E1A-FC35A478C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71549"/>
            <a:ext cx="6806214" cy="5399271"/>
          </a:xfrm>
        </p:spPr>
        <p:txBody>
          <a:bodyPr anchor="ctr">
            <a:normAutofit/>
          </a:bodyPr>
          <a:lstStyle/>
          <a:p>
            <a:pPr lvl="1"/>
            <a:r>
              <a:rPr lang="hr-HR" sz="2000" dirty="0">
                <a:latin typeface="Palatino Linotype" panose="02040502050505030304" pitchFamily="18" charset="0"/>
              </a:rPr>
              <a:t>Objasnite koje je Vaše dosadašnje iskustvo s latinskim i latinistima</a:t>
            </a:r>
          </a:p>
          <a:p>
            <a:pPr lvl="1"/>
            <a:r>
              <a:rPr lang="hr-HR" sz="2000" dirty="0">
                <a:latin typeface="Palatino Linotype" panose="02040502050505030304" pitchFamily="18" charset="0"/>
              </a:rPr>
              <a:t>Opišite, prema dosadašnjem iskustvu, ulogu latinskog jezika i rimske književnosti u zapadnoj (europskoj) civilizaciji, a posebno u Hrvatskoj</a:t>
            </a:r>
          </a:p>
          <a:p>
            <a:pPr marL="914400" lvl="2" indent="0">
              <a:buNone/>
            </a:pPr>
            <a:endParaRPr lang="hr-HR" dirty="0">
              <a:latin typeface="Palatino Linotype" panose="02040502050505030304" pitchFamily="18" charset="0"/>
            </a:endParaRPr>
          </a:p>
          <a:p>
            <a:pPr marL="914400" lvl="2" indent="0">
              <a:buNone/>
            </a:pPr>
            <a:r>
              <a:rPr lang="hr-HR" sz="2000" b="1" dirty="0">
                <a:latin typeface="Palatino Linotype" panose="02040502050505030304" pitchFamily="18" charset="0"/>
              </a:rPr>
              <a:t>=&gt; Oko 1 stranice teksta, poslati na mail</a:t>
            </a:r>
          </a:p>
          <a:p>
            <a:pPr lvl="1"/>
            <a:endParaRPr lang="hr-HR" dirty="0">
              <a:latin typeface="Palatino Linotype" panose="02040502050505030304" pitchFamily="18" charset="0"/>
            </a:endParaRPr>
          </a:p>
          <a:p>
            <a:pPr lvl="1"/>
            <a:endParaRPr lang="hr-HR" dirty="0">
              <a:latin typeface="Palatino Linotype" panose="02040502050505030304" pitchFamily="18" charset="0"/>
            </a:endParaRPr>
          </a:p>
          <a:p>
            <a:pPr lvl="1"/>
            <a:r>
              <a:rPr lang="hr-HR" sz="2000" dirty="0">
                <a:latin typeface="Palatino Linotype" panose="02040502050505030304" pitchFamily="18" charset="0"/>
              </a:rPr>
              <a:t>Razmislite o temi seminarskog i također </a:t>
            </a:r>
            <a:r>
              <a:rPr lang="hr-HR" sz="2000" b="1" dirty="0">
                <a:latin typeface="Palatino Linotype" panose="02040502050505030304" pitchFamily="18" charset="0"/>
              </a:rPr>
              <a:t>pošaljite na mail</a:t>
            </a:r>
            <a:endParaRPr lang="en-GB" sz="2000" b="1" dirty="0">
              <a:latin typeface="Palatino Linotype" panose="0204050205050503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711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25DA7-7E8E-460C-AC18-09DB92329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48809"/>
            <a:ext cx="3418766" cy="4616450"/>
          </a:xfrm>
        </p:spPr>
        <p:txBody>
          <a:bodyPr>
            <a:normAutofit/>
          </a:bodyPr>
          <a:lstStyle/>
          <a:p>
            <a:r>
              <a:rPr lang="hr-HR" dirty="0">
                <a:latin typeface="Palatino Linotype" panose="02040502050505030304" pitchFamily="18" charset="0"/>
              </a:rPr>
              <a:t>Literatura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48345-2795-4EB5-9038-719CEF108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721" y="0"/>
            <a:ext cx="7792275" cy="6973748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b="1" u="sng" dirty="0" err="1">
                <a:latin typeface="Palatino Linotype" panose="02040502050505030304" pitchFamily="18" charset="0"/>
              </a:rPr>
              <a:t>Obvezna</a:t>
            </a:r>
            <a:endParaRPr lang="hr-HR" b="1" u="sng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 err="1">
                <a:latin typeface="Palatino Linotype" panose="02040502050505030304" pitchFamily="18" charset="0"/>
              </a:rPr>
              <a:t>Gortan</a:t>
            </a:r>
            <a:r>
              <a:rPr lang="en-GB" sz="1600" dirty="0">
                <a:latin typeface="Palatino Linotype" panose="02040502050505030304" pitchFamily="18" charset="0"/>
              </a:rPr>
              <a:t>, V. – </a:t>
            </a:r>
            <a:r>
              <a:rPr lang="en-GB" sz="1600" b="1" dirty="0" err="1">
                <a:latin typeface="Palatino Linotype" panose="02040502050505030304" pitchFamily="18" charset="0"/>
              </a:rPr>
              <a:t>Vratović</a:t>
            </a:r>
            <a:r>
              <a:rPr lang="en-GB" sz="1600" dirty="0">
                <a:latin typeface="Palatino Linotype" panose="02040502050505030304" pitchFamily="18" charset="0"/>
              </a:rPr>
              <a:t>, V. (</a:t>
            </a:r>
            <a:r>
              <a:rPr lang="en-GB" sz="1600" dirty="0" err="1">
                <a:latin typeface="Palatino Linotype" panose="02040502050505030304" pitchFamily="18" charset="0"/>
              </a:rPr>
              <a:t>ur</a:t>
            </a:r>
            <a:r>
              <a:rPr lang="en-GB" sz="1600" dirty="0">
                <a:latin typeface="Palatino Linotype" panose="02040502050505030304" pitchFamily="18" charset="0"/>
              </a:rPr>
              <a:t>.)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i="1" dirty="0" err="1">
                <a:latin typeface="Palatino Linotype" panose="02040502050505030304" pitchFamily="18" charset="0"/>
              </a:rPr>
              <a:t>Hrvatski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latinisti</a:t>
            </a:r>
            <a:r>
              <a:rPr lang="en-GB" sz="1600" i="1" dirty="0">
                <a:latin typeface="Palatino Linotype" panose="02040502050505030304" pitchFamily="18" charset="0"/>
              </a:rPr>
              <a:t> I. </a:t>
            </a:r>
            <a:r>
              <a:rPr lang="en-GB" sz="1600" i="1" dirty="0" err="1">
                <a:latin typeface="Palatino Linotype" panose="02040502050505030304" pitchFamily="18" charset="0"/>
              </a:rPr>
              <a:t>i</a:t>
            </a:r>
            <a:r>
              <a:rPr lang="en-GB" sz="1600" i="1" dirty="0">
                <a:latin typeface="Palatino Linotype" panose="02040502050505030304" pitchFamily="18" charset="0"/>
              </a:rPr>
              <a:t> II. (Pet </a:t>
            </a:r>
            <a:r>
              <a:rPr lang="en-GB" sz="1600" i="1" dirty="0" err="1">
                <a:latin typeface="Palatino Linotype" panose="02040502050505030304" pitchFamily="18" charset="0"/>
              </a:rPr>
              <a:t>stoljeća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hrvatske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književnosti</a:t>
            </a:r>
            <a:r>
              <a:rPr lang="en-GB" sz="1600" i="1" dirty="0">
                <a:latin typeface="Palatino Linotype" panose="02040502050505030304" pitchFamily="18" charset="0"/>
              </a:rPr>
              <a:t>, 2)</a:t>
            </a:r>
            <a:r>
              <a:rPr lang="hr-HR" sz="1600" i="1" dirty="0">
                <a:latin typeface="Palatino Linotype" panose="02040502050505030304" pitchFamily="18" charset="0"/>
              </a:rPr>
              <a:t>, M</a:t>
            </a:r>
            <a:r>
              <a:rPr lang="en-GB" sz="1600" dirty="0" err="1">
                <a:latin typeface="Palatino Linotype" panose="02040502050505030304" pitchFamily="18" charset="0"/>
              </a:rPr>
              <a:t>atica</a:t>
            </a:r>
            <a:r>
              <a:rPr lang="en-GB" sz="1600" dirty="0">
                <a:latin typeface="Palatino Linotype" panose="02040502050505030304" pitchFamily="18" charset="0"/>
              </a:rPr>
              <a:t> </a:t>
            </a:r>
            <a:r>
              <a:rPr lang="en-GB" sz="1600" dirty="0" err="1">
                <a:latin typeface="Palatino Linotype" panose="02040502050505030304" pitchFamily="18" charset="0"/>
              </a:rPr>
              <a:t>hrvatska</a:t>
            </a:r>
            <a:r>
              <a:rPr lang="en-GB" sz="1600" dirty="0">
                <a:latin typeface="Palatino Linotype" panose="02040502050505030304" pitchFamily="18" charset="0"/>
              </a:rPr>
              <a:t>, Zagreb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1969 </a:t>
            </a:r>
            <a:r>
              <a:rPr lang="hr-HR" sz="1600" dirty="0">
                <a:latin typeface="Palatino Linotype" panose="02040502050505030304" pitchFamily="18" charset="0"/>
              </a:rPr>
              <a:t> (</a:t>
            </a:r>
            <a:r>
              <a:rPr lang="en-GB" sz="1600" dirty="0" err="1">
                <a:latin typeface="Palatino Linotype" panose="02040502050505030304" pitchFamily="18" charset="0"/>
              </a:rPr>
              <a:t>izbor</a:t>
            </a:r>
            <a:r>
              <a:rPr lang="hr-HR" sz="1600" dirty="0">
                <a:latin typeface="Palatino Linotype" panose="02040502050505030304" pitchFamily="18" charset="0"/>
              </a:rPr>
              <a:t>)</a:t>
            </a:r>
            <a:r>
              <a:rPr lang="en-GB" sz="1600" dirty="0">
                <a:latin typeface="Palatino Linotype" panose="02040502050505030304" pitchFamily="18" charset="0"/>
              </a:rPr>
              <a:t> </a:t>
            </a:r>
            <a:endParaRPr lang="hr-HR" sz="16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 err="1">
                <a:latin typeface="Palatino Linotype" panose="02040502050505030304" pitchFamily="18" charset="0"/>
              </a:rPr>
              <a:t>Knezović</a:t>
            </a:r>
            <a:r>
              <a:rPr lang="en-GB" sz="1600" dirty="0">
                <a:latin typeface="Palatino Linotype" panose="02040502050505030304" pitchFamily="18" charset="0"/>
              </a:rPr>
              <a:t>, P.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„</a:t>
            </a:r>
            <a:r>
              <a:rPr lang="en-GB" sz="1600" dirty="0" err="1">
                <a:latin typeface="Palatino Linotype" panose="02040502050505030304" pitchFamily="18" charset="0"/>
              </a:rPr>
              <a:t>Hrvatski</a:t>
            </a:r>
            <a:r>
              <a:rPr lang="en-GB" sz="1600" dirty="0">
                <a:latin typeface="Palatino Linotype" panose="02040502050505030304" pitchFamily="18" charset="0"/>
              </a:rPr>
              <a:t> </a:t>
            </a:r>
            <a:r>
              <a:rPr lang="en-GB" sz="1600" dirty="0" err="1">
                <a:latin typeface="Palatino Linotype" panose="02040502050505030304" pitchFamily="18" charset="0"/>
              </a:rPr>
              <a:t>latinisti</a:t>
            </a:r>
            <a:r>
              <a:rPr lang="en-GB" sz="1600" dirty="0">
                <a:latin typeface="Palatino Linotype" panose="02040502050505030304" pitchFamily="18" charset="0"/>
              </a:rPr>
              <a:t> 18. </a:t>
            </a:r>
            <a:r>
              <a:rPr lang="en-GB" sz="1600" dirty="0" err="1">
                <a:latin typeface="Palatino Linotype" panose="02040502050505030304" pitchFamily="18" charset="0"/>
              </a:rPr>
              <a:t>i</a:t>
            </a:r>
            <a:r>
              <a:rPr lang="en-GB" sz="1600" dirty="0">
                <a:latin typeface="Palatino Linotype" panose="02040502050505030304" pitchFamily="18" charset="0"/>
              </a:rPr>
              <a:t> 19. </a:t>
            </a:r>
            <a:r>
              <a:rPr lang="en-GB" sz="1600" dirty="0" err="1">
                <a:latin typeface="Palatino Linotype" panose="02040502050505030304" pitchFamily="18" charset="0"/>
              </a:rPr>
              <a:t>stoljeća</a:t>
            </a:r>
            <a:r>
              <a:rPr lang="en-GB" sz="1600" dirty="0">
                <a:latin typeface="Palatino Linotype" panose="02040502050505030304" pitchFamily="18" charset="0"/>
              </a:rPr>
              <a:t>“, u </a:t>
            </a:r>
            <a:r>
              <a:rPr lang="en-GB" sz="1600" dirty="0" err="1">
                <a:latin typeface="Palatino Linotype" panose="02040502050505030304" pitchFamily="18" charset="0"/>
              </a:rPr>
              <a:t>zborniku</a:t>
            </a:r>
            <a:r>
              <a:rPr lang="en-GB" sz="1600" dirty="0">
                <a:latin typeface="Palatino Linotype" panose="02040502050505030304" pitchFamily="18" charset="0"/>
              </a:rPr>
              <a:t>: </a:t>
            </a:r>
            <a:r>
              <a:rPr lang="en-GB" sz="1600" i="1" dirty="0" err="1">
                <a:latin typeface="Palatino Linotype" panose="02040502050505030304" pitchFamily="18" charset="0"/>
              </a:rPr>
              <a:t>Introduzione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allo</a:t>
            </a:r>
            <a:r>
              <a:rPr lang="en-GB" sz="1600" i="1" dirty="0">
                <a:latin typeface="Palatino Linotype" panose="02040502050505030304" pitchFamily="18" charset="0"/>
              </a:rPr>
              <a:t> studio </a:t>
            </a:r>
            <a:r>
              <a:rPr lang="en-GB" sz="1600" i="1" dirty="0" err="1">
                <a:latin typeface="Palatino Linotype" panose="02040502050505030304" pitchFamily="18" charset="0"/>
              </a:rPr>
              <a:t>della</a:t>
            </a:r>
            <a:r>
              <a:rPr lang="en-GB" sz="1600" i="1" dirty="0">
                <a:latin typeface="Palatino Linotype" panose="02040502050505030304" pitchFamily="18" charset="0"/>
              </a:rPr>
              <a:t> lingua, </a:t>
            </a:r>
            <a:r>
              <a:rPr lang="en-GB" sz="1600" i="1" dirty="0" err="1">
                <a:latin typeface="Palatino Linotype" panose="02040502050505030304" pitchFamily="18" charset="0"/>
              </a:rPr>
              <a:t>letteratura</a:t>
            </a:r>
            <a:r>
              <a:rPr lang="en-GB" sz="1600" i="1" dirty="0">
                <a:latin typeface="Palatino Linotype" panose="02040502050505030304" pitchFamily="18" charset="0"/>
              </a:rPr>
              <a:t> e </a:t>
            </a:r>
            <a:r>
              <a:rPr lang="en-GB" sz="1600" i="1" dirty="0" err="1">
                <a:latin typeface="Palatino Linotype" panose="02040502050505030304" pitchFamily="18" charset="0"/>
              </a:rPr>
              <a:t>cultura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croata</a:t>
            </a:r>
            <a:r>
              <a:rPr lang="en-GB" sz="1600" dirty="0">
                <a:latin typeface="Palatino Linotype" panose="02040502050505030304" pitchFamily="18" charset="0"/>
              </a:rPr>
              <a:t> (</a:t>
            </a:r>
            <a:r>
              <a:rPr lang="en-GB" sz="1600" dirty="0" err="1">
                <a:latin typeface="Palatino Linotype" panose="02040502050505030304" pitchFamily="18" charset="0"/>
              </a:rPr>
              <a:t>ur</a:t>
            </a:r>
            <a:r>
              <a:rPr lang="en-GB" sz="1600" dirty="0">
                <a:latin typeface="Palatino Linotype" panose="02040502050505030304" pitchFamily="18" charset="0"/>
              </a:rPr>
              <a:t>. F. </a:t>
            </a:r>
            <a:r>
              <a:rPr lang="en-GB" sz="1600" dirty="0" err="1">
                <a:latin typeface="Palatino Linotype" panose="02040502050505030304" pitchFamily="18" charset="0"/>
              </a:rPr>
              <a:t>Ferluga</a:t>
            </a:r>
            <a:r>
              <a:rPr lang="en-GB" sz="1600" dirty="0">
                <a:latin typeface="Palatino Linotype" panose="02040502050505030304" pitchFamily="18" charset="0"/>
              </a:rPr>
              <a:t> </a:t>
            </a:r>
            <a:r>
              <a:rPr lang="en-GB" sz="1600" dirty="0" err="1">
                <a:latin typeface="Palatino Linotype" panose="02040502050505030304" pitchFamily="18" charset="0"/>
              </a:rPr>
              <a:t>Petronio</a:t>
            </a:r>
            <a:r>
              <a:rPr lang="en-GB" sz="1600" dirty="0">
                <a:latin typeface="Palatino Linotype" panose="02040502050505030304" pitchFamily="18" charset="0"/>
              </a:rPr>
              <a:t>)</a:t>
            </a:r>
            <a:r>
              <a:rPr lang="hr-HR" sz="1600" dirty="0">
                <a:latin typeface="Palatino Linotype" panose="02040502050505030304" pitchFamily="18" charset="0"/>
              </a:rPr>
              <a:t>, U</a:t>
            </a:r>
            <a:r>
              <a:rPr lang="en-GB" sz="1600" dirty="0">
                <a:latin typeface="Palatino Linotype" panose="02040502050505030304" pitchFamily="18" charset="0"/>
              </a:rPr>
              <a:t>dine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1999</a:t>
            </a:r>
            <a:r>
              <a:rPr lang="hr-HR" sz="1600" dirty="0">
                <a:latin typeface="Palatino Linotype" panose="02040502050505030304" pitchFamily="18" charset="0"/>
              </a:rPr>
              <a:t>; </a:t>
            </a:r>
            <a:r>
              <a:rPr lang="en-GB" sz="1600" dirty="0">
                <a:latin typeface="Palatino Linotype" panose="02040502050505030304" pitchFamily="18" charset="0"/>
              </a:rPr>
              <a:t>178-189</a:t>
            </a:r>
            <a:endParaRPr lang="hr-HR" sz="16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 err="1">
                <a:latin typeface="Palatino Linotype" panose="02040502050505030304" pitchFamily="18" charset="0"/>
              </a:rPr>
              <a:t>Kombol</a:t>
            </a:r>
            <a:r>
              <a:rPr lang="en-GB" sz="1600" dirty="0">
                <a:latin typeface="Palatino Linotype" panose="02040502050505030304" pitchFamily="18" charset="0"/>
              </a:rPr>
              <a:t>, M.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hr-HR" sz="1600" i="1" dirty="0">
                <a:latin typeface="Palatino Linotype" panose="02040502050505030304" pitchFamily="18" charset="0"/>
              </a:rPr>
              <a:t>P</a:t>
            </a:r>
            <a:r>
              <a:rPr lang="en-GB" sz="1600" i="1" dirty="0" err="1">
                <a:latin typeface="Palatino Linotype" panose="02040502050505030304" pitchFamily="18" charset="0"/>
              </a:rPr>
              <a:t>ovijest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hrvatske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književnosti</a:t>
            </a:r>
            <a:r>
              <a:rPr lang="en-GB" sz="1600" i="1" dirty="0">
                <a:latin typeface="Palatino Linotype" panose="02040502050505030304" pitchFamily="18" charset="0"/>
              </a:rPr>
              <a:t> do </a:t>
            </a:r>
            <a:r>
              <a:rPr lang="en-GB" sz="1600" i="1" dirty="0" err="1">
                <a:latin typeface="Palatino Linotype" panose="02040502050505030304" pitchFamily="18" charset="0"/>
              </a:rPr>
              <a:t>Narodnog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preporoda</a:t>
            </a:r>
            <a:r>
              <a:rPr lang="hr-HR" sz="1600" i="1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MH, Zagreb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1961</a:t>
            </a:r>
            <a:r>
              <a:rPr lang="hr-HR" sz="1600" dirty="0">
                <a:latin typeface="Palatino Linotype" panose="02040502050505030304" pitchFamily="18" charset="0"/>
              </a:rPr>
              <a:t> (</a:t>
            </a:r>
            <a:r>
              <a:rPr lang="en-GB" sz="1600" dirty="0" err="1">
                <a:latin typeface="Palatino Linotype" panose="02040502050505030304" pitchFamily="18" charset="0"/>
              </a:rPr>
              <a:t>izbor</a:t>
            </a:r>
            <a:r>
              <a:rPr lang="hr-HR" sz="1600" dirty="0">
                <a:latin typeface="Palatino Linotype" panose="02040502050505030304" pitchFamily="18" charset="0"/>
              </a:rPr>
              <a:t>)</a:t>
            </a:r>
            <a:endParaRPr lang="en-GB" sz="16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hr-HR" sz="1600" b="1" dirty="0">
                <a:latin typeface="Palatino Linotype" panose="02040502050505030304" pitchFamily="18" charset="0"/>
              </a:rPr>
              <a:t>Matasović</a:t>
            </a:r>
            <a:r>
              <a:rPr lang="hr-HR" sz="1600" dirty="0">
                <a:latin typeface="Palatino Linotype" panose="02040502050505030304" pitchFamily="18" charset="0"/>
              </a:rPr>
              <a:t>, R., </a:t>
            </a:r>
            <a:r>
              <a:rPr lang="hr-HR" sz="1600" i="1" dirty="0">
                <a:latin typeface="Palatino Linotype" panose="02040502050505030304" pitchFamily="18" charset="0"/>
              </a:rPr>
              <a:t>Lingvistička povijest Europe</a:t>
            </a:r>
            <a:r>
              <a:rPr lang="hr-HR" sz="1600" dirty="0">
                <a:latin typeface="Palatino Linotype" panose="02040502050505030304" pitchFamily="18" charset="0"/>
              </a:rPr>
              <a:t>, MH, Zagreb, 2016 (izbor)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 err="1">
                <a:latin typeface="Palatino Linotype" panose="02040502050505030304" pitchFamily="18" charset="0"/>
              </a:rPr>
              <a:t>Novaković</a:t>
            </a:r>
            <a:r>
              <a:rPr lang="en-GB" sz="1600" dirty="0">
                <a:latin typeface="Palatino Linotype" panose="02040502050505030304" pitchFamily="18" charset="0"/>
              </a:rPr>
              <a:t>, D.</a:t>
            </a:r>
            <a:r>
              <a:rPr lang="hr-HR" sz="1600" dirty="0">
                <a:latin typeface="Palatino Linotype" panose="02040502050505030304" pitchFamily="18" charset="0"/>
              </a:rPr>
              <a:t>, „</a:t>
            </a:r>
            <a:r>
              <a:rPr lang="en-GB" sz="1600" dirty="0">
                <a:latin typeface="Palatino Linotype" panose="02040502050505030304" pitchFamily="18" charset="0"/>
              </a:rPr>
              <a:t>Hrvatska </a:t>
            </a:r>
            <a:r>
              <a:rPr lang="en-GB" sz="1600" dirty="0" err="1">
                <a:latin typeface="Palatino Linotype" panose="02040502050505030304" pitchFamily="18" charset="0"/>
              </a:rPr>
              <a:t>novolatinska</a:t>
            </a:r>
            <a:r>
              <a:rPr lang="en-GB" sz="1600" dirty="0">
                <a:latin typeface="Palatino Linotype" panose="02040502050505030304" pitchFamily="18" charset="0"/>
              </a:rPr>
              <a:t> </a:t>
            </a:r>
            <a:r>
              <a:rPr lang="en-GB" sz="1600" dirty="0" err="1">
                <a:latin typeface="Palatino Linotype" panose="02040502050505030304" pitchFamily="18" charset="0"/>
              </a:rPr>
              <a:t>književnost</a:t>
            </a:r>
            <a:r>
              <a:rPr lang="en-GB" sz="1600" dirty="0">
                <a:latin typeface="Palatino Linotype" panose="02040502050505030304" pitchFamily="18" charset="0"/>
              </a:rPr>
              <a:t> od 15. do 17. </a:t>
            </a:r>
            <a:r>
              <a:rPr lang="en-GB" sz="1600" dirty="0" err="1">
                <a:latin typeface="Palatino Linotype" panose="02040502050505030304" pitchFamily="18" charset="0"/>
              </a:rPr>
              <a:t>stoljeća</a:t>
            </a:r>
            <a:r>
              <a:rPr lang="en-GB" sz="1600" dirty="0">
                <a:latin typeface="Palatino Linotype" panose="02040502050505030304" pitchFamily="18" charset="0"/>
              </a:rPr>
              <a:t>“, u </a:t>
            </a:r>
            <a:r>
              <a:rPr lang="en-GB" sz="1600" dirty="0" err="1">
                <a:latin typeface="Palatino Linotype" panose="02040502050505030304" pitchFamily="18" charset="0"/>
              </a:rPr>
              <a:t>zborniku</a:t>
            </a:r>
            <a:r>
              <a:rPr lang="en-GB" sz="1600" dirty="0">
                <a:latin typeface="Palatino Linotype" panose="02040502050505030304" pitchFamily="18" charset="0"/>
              </a:rPr>
              <a:t>: </a:t>
            </a:r>
            <a:r>
              <a:rPr lang="en-GB" sz="1600" i="1" dirty="0" err="1">
                <a:latin typeface="Palatino Linotype" panose="02040502050505030304" pitchFamily="18" charset="0"/>
              </a:rPr>
              <a:t>Introduzione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allo</a:t>
            </a:r>
            <a:r>
              <a:rPr lang="en-GB" sz="1600" i="1" dirty="0">
                <a:latin typeface="Palatino Linotype" panose="02040502050505030304" pitchFamily="18" charset="0"/>
              </a:rPr>
              <a:t> studio </a:t>
            </a:r>
            <a:r>
              <a:rPr lang="en-GB" sz="1600" i="1" dirty="0" err="1">
                <a:latin typeface="Palatino Linotype" panose="02040502050505030304" pitchFamily="18" charset="0"/>
              </a:rPr>
              <a:t>della</a:t>
            </a:r>
            <a:r>
              <a:rPr lang="en-GB" sz="1600" i="1" dirty="0">
                <a:latin typeface="Palatino Linotype" panose="02040502050505030304" pitchFamily="18" charset="0"/>
              </a:rPr>
              <a:t> lingua, </a:t>
            </a:r>
            <a:r>
              <a:rPr lang="en-GB" sz="1600" i="1" dirty="0" err="1">
                <a:latin typeface="Palatino Linotype" panose="02040502050505030304" pitchFamily="18" charset="0"/>
              </a:rPr>
              <a:t>letteratura</a:t>
            </a:r>
            <a:r>
              <a:rPr lang="en-GB" sz="1600" i="1" dirty="0">
                <a:latin typeface="Palatino Linotype" panose="02040502050505030304" pitchFamily="18" charset="0"/>
              </a:rPr>
              <a:t> e </a:t>
            </a:r>
            <a:r>
              <a:rPr lang="en-GB" sz="1600" i="1" dirty="0" err="1">
                <a:latin typeface="Palatino Linotype" panose="02040502050505030304" pitchFamily="18" charset="0"/>
              </a:rPr>
              <a:t>cultura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croata</a:t>
            </a:r>
            <a:r>
              <a:rPr lang="en-GB" sz="1600" dirty="0">
                <a:latin typeface="Palatino Linotype" panose="02040502050505030304" pitchFamily="18" charset="0"/>
              </a:rPr>
              <a:t> (</a:t>
            </a:r>
            <a:r>
              <a:rPr lang="en-GB" sz="1600" dirty="0" err="1">
                <a:latin typeface="Palatino Linotype" panose="02040502050505030304" pitchFamily="18" charset="0"/>
              </a:rPr>
              <a:t>ur</a:t>
            </a:r>
            <a:r>
              <a:rPr lang="en-GB" sz="1600" dirty="0">
                <a:latin typeface="Palatino Linotype" panose="02040502050505030304" pitchFamily="18" charset="0"/>
              </a:rPr>
              <a:t>. F. </a:t>
            </a:r>
            <a:r>
              <a:rPr lang="en-GB" sz="1600" dirty="0" err="1">
                <a:latin typeface="Palatino Linotype" panose="02040502050505030304" pitchFamily="18" charset="0"/>
              </a:rPr>
              <a:t>Ferluga</a:t>
            </a:r>
            <a:r>
              <a:rPr lang="en-GB" sz="1600" dirty="0">
                <a:latin typeface="Palatino Linotype" panose="02040502050505030304" pitchFamily="18" charset="0"/>
              </a:rPr>
              <a:t> </a:t>
            </a:r>
            <a:r>
              <a:rPr lang="en-GB" sz="1600" dirty="0" err="1">
                <a:latin typeface="Palatino Linotype" panose="02040502050505030304" pitchFamily="18" charset="0"/>
              </a:rPr>
              <a:t>Petronio</a:t>
            </a:r>
            <a:r>
              <a:rPr lang="en-GB" sz="1600" dirty="0">
                <a:latin typeface="Palatino Linotype" panose="02040502050505030304" pitchFamily="18" charset="0"/>
              </a:rPr>
              <a:t>)</a:t>
            </a:r>
            <a:r>
              <a:rPr lang="hr-HR" sz="1600" dirty="0">
                <a:latin typeface="Palatino Linotype" panose="02040502050505030304" pitchFamily="18" charset="0"/>
              </a:rPr>
              <a:t>, U</a:t>
            </a:r>
            <a:r>
              <a:rPr lang="en-GB" sz="1600" dirty="0">
                <a:latin typeface="Palatino Linotype" panose="02040502050505030304" pitchFamily="18" charset="0"/>
              </a:rPr>
              <a:t>dine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1999</a:t>
            </a:r>
            <a:r>
              <a:rPr lang="hr-HR" sz="1600" dirty="0">
                <a:latin typeface="Palatino Linotype" panose="02040502050505030304" pitchFamily="18" charset="0"/>
              </a:rPr>
              <a:t>; 165</a:t>
            </a:r>
            <a:r>
              <a:rPr lang="en-GB" sz="1600" dirty="0">
                <a:latin typeface="Palatino Linotype" panose="02040502050505030304" pitchFamily="18" charset="0"/>
              </a:rPr>
              <a:t>-176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 err="1">
                <a:latin typeface="Palatino Linotype" panose="02040502050505030304" pitchFamily="18" charset="0"/>
              </a:rPr>
              <a:t>Novaković</a:t>
            </a:r>
            <a:r>
              <a:rPr lang="en-GB" sz="1600" dirty="0">
                <a:latin typeface="Palatino Linotype" panose="02040502050505030304" pitchFamily="18" charset="0"/>
              </a:rPr>
              <a:t>, D</a:t>
            </a:r>
            <a:r>
              <a:rPr lang="hr-HR" sz="1600" dirty="0">
                <a:latin typeface="Palatino Linotype" panose="02040502050505030304" pitchFamily="18" charset="0"/>
              </a:rPr>
              <a:t>., </a:t>
            </a:r>
            <a:r>
              <a:rPr lang="en-GB" sz="1600" dirty="0">
                <a:latin typeface="Palatino Linotype" panose="02040502050505030304" pitchFamily="18" charset="0"/>
              </a:rPr>
              <a:t>„</a:t>
            </a:r>
            <a:r>
              <a:rPr lang="en-GB" sz="1600" dirty="0" err="1">
                <a:latin typeface="Palatino Linotype" panose="02040502050505030304" pitchFamily="18" charset="0"/>
              </a:rPr>
              <a:t>Hrvatski</a:t>
            </a:r>
            <a:r>
              <a:rPr lang="en-GB" sz="1600" dirty="0">
                <a:latin typeface="Palatino Linotype" panose="02040502050505030304" pitchFamily="18" charset="0"/>
              </a:rPr>
              <a:t> </a:t>
            </a:r>
            <a:r>
              <a:rPr lang="en-GB" sz="1600" dirty="0" err="1">
                <a:latin typeface="Palatino Linotype" panose="02040502050505030304" pitchFamily="18" charset="0"/>
              </a:rPr>
              <a:t>latinizam</a:t>
            </a:r>
            <a:r>
              <a:rPr lang="en-GB" sz="1600" dirty="0">
                <a:latin typeface="Palatino Linotype" panose="02040502050505030304" pitchFamily="18" charset="0"/>
              </a:rPr>
              <a:t> u XVII. </a:t>
            </a:r>
            <a:r>
              <a:rPr lang="en-GB" sz="1600" dirty="0" err="1">
                <a:latin typeface="Palatino Linotype" panose="02040502050505030304" pitchFamily="18" charset="0"/>
              </a:rPr>
              <a:t>stoljeću</a:t>
            </a:r>
            <a:r>
              <a:rPr lang="en-GB" sz="1600" dirty="0">
                <a:latin typeface="Palatino Linotype" panose="02040502050505030304" pitchFamily="18" charset="0"/>
              </a:rPr>
              <a:t>“, </a:t>
            </a:r>
            <a:r>
              <a:rPr lang="en-GB" sz="1600" i="1" dirty="0">
                <a:latin typeface="Palatino Linotype" panose="02040502050505030304" pitchFamily="18" charset="0"/>
              </a:rPr>
              <a:t>Hrvatska </a:t>
            </a:r>
            <a:r>
              <a:rPr lang="en-GB" sz="1600" i="1" dirty="0" err="1">
                <a:latin typeface="Palatino Linotype" panose="02040502050505030304" pitchFamily="18" charset="0"/>
              </a:rPr>
              <a:t>i</a:t>
            </a:r>
            <a:r>
              <a:rPr lang="en-GB" sz="1600" i="1" dirty="0">
                <a:latin typeface="Palatino Linotype" panose="02040502050505030304" pitchFamily="18" charset="0"/>
              </a:rPr>
              <a:t> Europa: </a:t>
            </a:r>
            <a:r>
              <a:rPr lang="en-GB" sz="1600" i="1" dirty="0" err="1">
                <a:latin typeface="Palatino Linotype" panose="02040502050505030304" pitchFamily="18" charset="0"/>
              </a:rPr>
              <a:t>kultura</a:t>
            </a:r>
            <a:r>
              <a:rPr lang="en-GB" sz="1600" i="1" dirty="0">
                <a:latin typeface="Palatino Linotype" panose="02040502050505030304" pitchFamily="18" charset="0"/>
              </a:rPr>
              <a:t>, </a:t>
            </a:r>
            <a:r>
              <a:rPr lang="en-GB" sz="1600" i="1" dirty="0" err="1">
                <a:latin typeface="Palatino Linotype" panose="02040502050505030304" pitchFamily="18" charset="0"/>
              </a:rPr>
              <a:t>znanost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i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umjetnost</a:t>
            </a:r>
            <a:r>
              <a:rPr lang="en-GB" sz="1600" i="1" dirty="0">
                <a:latin typeface="Palatino Linotype" panose="02040502050505030304" pitchFamily="18" charset="0"/>
              </a:rPr>
              <a:t>. </a:t>
            </a:r>
            <a:r>
              <a:rPr lang="en-GB" sz="1600" i="1" dirty="0" err="1">
                <a:latin typeface="Palatino Linotype" panose="02040502050505030304" pitchFamily="18" charset="0"/>
              </a:rPr>
              <a:t>Sv</a:t>
            </a:r>
            <a:r>
              <a:rPr lang="en-GB" sz="1600" i="1" dirty="0">
                <a:latin typeface="Palatino Linotype" panose="02040502050505030304" pitchFamily="18" charset="0"/>
              </a:rPr>
              <a:t>. III: </a:t>
            </a:r>
            <a:r>
              <a:rPr lang="en-GB" sz="1600" i="1" dirty="0" err="1">
                <a:latin typeface="Palatino Linotype" panose="02040502050505030304" pitchFamily="18" charset="0"/>
              </a:rPr>
              <a:t>Barok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i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i="1" dirty="0" err="1">
                <a:latin typeface="Palatino Linotype" panose="02040502050505030304" pitchFamily="18" charset="0"/>
              </a:rPr>
              <a:t>prosvjetiteljstvo</a:t>
            </a:r>
            <a:r>
              <a:rPr lang="en-GB" sz="1600" i="1" dirty="0">
                <a:latin typeface="Palatino Linotype" panose="02040502050505030304" pitchFamily="18" charset="0"/>
              </a:rPr>
              <a:t>, XVII-XVIII. </a:t>
            </a:r>
            <a:r>
              <a:rPr lang="en-GB" sz="1600" i="1" dirty="0" err="1">
                <a:latin typeface="Palatino Linotype" panose="02040502050505030304" pitchFamily="18" charset="0"/>
              </a:rPr>
              <a:t>stoljeće</a:t>
            </a:r>
            <a:r>
              <a:rPr lang="en-GB" sz="1600" i="1" dirty="0">
                <a:latin typeface="Palatino Linotype" panose="02040502050505030304" pitchFamily="18" charset="0"/>
              </a:rPr>
              <a:t> </a:t>
            </a:r>
            <a:r>
              <a:rPr lang="en-GB" sz="1600" dirty="0">
                <a:latin typeface="Palatino Linotype" panose="02040502050505030304" pitchFamily="18" charset="0"/>
              </a:rPr>
              <a:t>(</a:t>
            </a:r>
            <a:r>
              <a:rPr lang="en-GB" sz="1600" dirty="0" err="1">
                <a:latin typeface="Palatino Linotype" panose="02040502050505030304" pitchFamily="18" charset="0"/>
              </a:rPr>
              <a:t>ur</a:t>
            </a:r>
            <a:r>
              <a:rPr lang="en-GB" sz="1600" dirty="0">
                <a:latin typeface="Palatino Linotype" panose="02040502050505030304" pitchFamily="18" charset="0"/>
              </a:rPr>
              <a:t>.</a:t>
            </a:r>
            <a:r>
              <a:rPr lang="hr-HR" sz="1600" dirty="0">
                <a:latin typeface="Palatino Linotype" panose="02040502050505030304" pitchFamily="18" charset="0"/>
              </a:rPr>
              <a:t> </a:t>
            </a:r>
            <a:r>
              <a:rPr lang="en-GB" sz="1600" dirty="0">
                <a:latin typeface="Palatino Linotype" panose="02040502050505030304" pitchFamily="18" charset="0"/>
              </a:rPr>
              <a:t>I.</a:t>
            </a:r>
            <a:r>
              <a:rPr lang="hr-HR" sz="1600" dirty="0">
                <a:latin typeface="Palatino Linotype" panose="02040502050505030304" pitchFamily="18" charset="0"/>
              </a:rPr>
              <a:t> </a:t>
            </a:r>
            <a:r>
              <a:rPr lang="en-GB" sz="1600" dirty="0">
                <a:latin typeface="Palatino Linotype" panose="02040502050505030304" pitchFamily="18" charset="0"/>
              </a:rPr>
              <a:t>Golub)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 err="1">
                <a:latin typeface="Palatino Linotype" panose="02040502050505030304" pitchFamily="18" charset="0"/>
              </a:rPr>
              <a:t>Školska</a:t>
            </a:r>
            <a:r>
              <a:rPr lang="en-GB" sz="1600" dirty="0">
                <a:latin typeface="Palatino Linotype" panose="02040502050505030304" pitchFamily="18" charset="0"/>
              </a:rPr>
              <a:t> </a:t>
            </a:r>
            <a:r>
              <a:rPr lang="en-GB" sz="1600" dirty="0" err="1">
                <a:latin typeface="Palatino Linotype" panose="02040502050505030304" pitchFamily="18" charset="0"/>
              </a:rPr>
              <a:t>knjiga</a:t>
            </a:r>
            <a:r>
              <a:rPr lang="en-GB" sz="1600" dirty="0">
                <a:latin typeface="Palatino Linotype" panose="02040502050505030304" pitchFamily="18" charset="0"/>
              </a:rPr>
              <a:t>, Zagreb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2003</a:t>
            </a:r>
            <a:r>
              <a:rPr lang="hr-HR" sz="1600" dirty="0">
                <a:latin typeface="Palatino Linotype" panose="02040502050505030304" pitchFamily="18" charset="0"/>
              </a:rPr>
              <a:t>;</a:t>
            </a:r>
            <a:r>
              <a:rPr lang="en-GB" sz="1600" dirty="0">
                <a:latin typeface="Palatino Linotype" panose="02040502050505030304" pitchFamily="18" charset="0"/>
              </a:rPr>
              <a:t> 551-563  </a:t>
            </a:r>
            <a:r>
              <a:rPr lang="en-GB" sz="1400" dirty="0">
                <a:latin typeface="Palatino Linotype" panose="02040502050505030304" pitchFamily="18" charset="0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r-HR" b="1" u="sng" dirty="0">
                <a:latin typeface="Palatino Linotype" panose="02040502050505030304" pitchFamily="18" charset="0"/>
              </a:rPr>
              <a:t>Izborna</a:t>
            </a:r>
            <a:r>
              <a:rPr lang="en-GB" sz="1400" dirty="0">
                <a:latin typeface="Palatino Linotype" panose="02040502050505030304" pitchFamily="18" charset="0"/>
              </a:rPr>
              <a:t>	</a:t>
            </a:r>
            <a:endParaRPr lang="hr-HR" sz="14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>
                <a:latin typeface="Palatino Linotype" panose="02040502050505030304" pitchFamily="18" charset="0"/>
              </a:rPr>
              <a:t>Eire</a:t>
            </a:r>
            <a:r>
              <a:rPr lang="en-GB" sz="1600" dirty="0">
                <a:latin typeface="Palatino Linotype" panose="02040502050505030304" pitchFamily="18" charset="0"/>
              </a:rPr>
              <a:t>, C. M. N.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i="1" dirty="0">
                <a:latin typeface="Palatino Linotype" panose="02040502050505030304" pitchFamily="18" charset="0"/>
              </a:rPr>
              <a:t>Reformations: The Early Modern World, 1450-1650</a:t>
            </a:r>
            <a:r>
              <a:rPr lang="hr-HR" sz="1600" i="1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Yale University Press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2016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>
                <a:latin typeface="Palatino Linotype" panose="02040502050505030304" pitchFamily="18" charset="0"/>
              </a:rPr>
              <a:t>Hale</a:t>
            </a:r>
            <a:r>
              <a:rPr lang="en-GB" sz="1600" dirty="0">
                <a:latin typeface="Palatino Linotype" panose="02040502050505030304" pitchFamily="18" charset="0"/>
              </a:rPr>
              <a:t>, J.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i="1" dirty="0">
                <a:latin typeface="Palatino Linotype" panose="02040502050505030304" pitchFamily="18" charset="0"/>
              </a:rPr>
              <a:t>The Civilization of Europe in the Renaissance</a:t>
            </a:r>
            <a:r>
              <a:rPr lang="hr-HR" sz="1600" i="1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Harper Perennial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2005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>
                <a:latin typeface="Palatino Linotype" panose="02040502050505030304" pitchFamily="18" charset="0"/>
              </a:rPr>
              <a:t>Leonhardt</a:t>
            </a:r>
            <a:r>
              <a:rPr lang="en-GB" sz="1600" dirty="0">
                <a:latin typeface="Palatino Linotype" panose="02040502050505030304" pitchFamily="18" charset="0"/>
              </a:rPr>
              <a:t>, J.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i="1" dirty="0">
                <a:latin typeface="Palatino Linotype" panose="02040502050505030304" pitchFamily="18" charset="0"/>
              </a:rPr>
              <a:t>Latin: Story of a World Language</a:t>
            </a:r>
            <a:r>
              <a:rPr lang="hr-HR" sz="1600" i="1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Verlag C.H. Beck, München</a:t>
            </a:r>
            <a:r>
              <a:rPr lang="hr-HR" sz="1600" dirty="0">
                <a:latin typeface="Palatino Linotype" panose="02040502050505030304" pitchFamily="18" charset="0"/>
              </a:rPr>
              <a:t>, </a:t>
            </a:r>
            <a:r>
              <a:rPr lang="en-GB" sz="1600" dirty="0">
                <a:latin typeface="Palatino Linotype" panose="02040502050505030304" pitchFamily="18" charset="0"/>
              </a:rPr>
              <a:t>2009</a:t>
            </a:r>
            <a:endParaRPr lang="hr-HR" sz="16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 err="1">
                <a:latin typeface="Palatino Linotype" panose="02040502050505030304" pitchFamily="18" charset="0"/>
              </a:rPr>
              <a:t>Neumeister</a:t>
            </a:r>
            <a:r>
              <a:rPr lang="en-GB" sz="1600" dirty="0">
                <a:latin typeface="Palatino Linotype" panose="02040502050505030304" pitchFamily="18" charset="0"/>
              </a:rPr>
              <a:t>, </a:t>
            </a:r>
            <a:r>
              <a:rPr lang="hr-HR" sz="1600" dirty="0">
                <a:latin typeface="Palatino Linotype" panose="02040502050505030304" pitchFamily="18" charset="0"/>
              </a:rPr>
              <a:t>S. – W</a:t>
            </a:r>
            <a:r>
              <a:rPr lang="en-GB" sz="1600" b="1" dirty="0" err="1">
                <a:latin typeface="Palatino Linotype" panose="02040502050505030304" pitchFamily="18" charset="0"/>
              </a:rPr>
              <a:t>iedemann</a:t>
            </a:r>
            <a:r>
              <a:rPr lang="hr-HR" sz="1600" dirty="0">
                <a:latin typeface="Palatino Linotype" panose="02040502050505030304" pitchFamily="18" charset="0"/>
              </a:rPr>
              <a:t>, C. (ur.), </a:t>
            </a:r>
            <a:r>
              <a:rPr lang="de-DE" sz="1600" b="1" dirty="0">
                <a:effectLst/>
                <a:latin typeface="Palatino Linotype" panose="02040502050505030304" pitchFamily="18" charset="0"/>
              </a:rPr>
              <a:t>Res publica litteraria</a:t>
            </a:r>
            <a:r>
              <a:rPr lang="de-DE" sz="1600" i="1" dirty="0">
                <a:effectLst/>
                <a:latin typeface="Palatino Linotype" panose="02040502050505030304" pitchFamily="18" charset="0"/>
              </a:rPr>
              <a:t>: die Institutionen der Gelehrsamkeit in der frühen Neuzeit</a:t>
            </a:r>
            <a:r>
              <a:rPr lang="hr-HR" sz="1600" i="1" dirty="0">
                <a:effectLst/>
                <a:latin typeface="Palatino Linotype" panose="02040502050505030304" pitchFamily="18" charset="0"/>
              </a:rPr>
              <a:t>, </a:t>
            </a:r>
            <a:r>
              <a:rPr lang="en-GB" sz="1600" dirty="0" err="1">
                <a:latin typeface="Palatino Linotype" panose="02040502050505030304" pitchFamily="18" charset="0"/>
              </a:rPr>
              <a:t>Harrassowitz</a:t>
            </a:r>
            <a:r>
              <a:rPr lang="en-GB" sz="1600" dirty="0">
                <a:latin typeface="Palatino Linotype" panose="02040502050505030304" pitchFamily="18" charset="0"/>
              </a:rPr>
              <a:t>, 1987</a:t>
            </a:r>
          </a:p>
        </p:txBody>
      </p:sp>
      <p:pic>
        <p:nvPicPr>
          <p:cNvPr id="1025" name="DefaultOcx">
            <a:extLst>
              <a:ext uri="{FF2B5EF4-FFF2-40B4-BE49-F238E27FC236}">
                <a16:creationId xmlns:a16="http://schemas.microsoft.com/office/drawing/2014/main" id="{02C366E6-0ED3-4378-A5ED-558A45982BBE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HTMLCheckbox1">
            <a:extLst>
              <a:ext uri="{FF2B5EF4-FFF2-40B4-BE49-F238E27FC236}">
                <a16:creationId xmlns:a16="http://schemas.microsoft.com/office/drawing/2014/main" id="{7200377E-D896-4143-BE8C-7D6D445E9D81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HTMLCheckbox2">
            <a:extLst>
              <a:ext uri="{FF2B5EF4-FFF2-40B4-BE49-F238E27FC236}">
                <a16:creationId xmlns:a16="http://schemas.microsoft.com/office/drawing/2014/main" id="{E7DDA87C-934E-4F16-9D46-A6CA2B38A816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HTMLCheckbox3">
            <a:extLst>
              <a:ext uri="{FF2B5EF4-FFF2-40B4-BE49-F238E27FC236}">
                <a16:creationId xmlns:a16="http://schemas.microsoft.com/office/drawing/2014/main" id="{67846CB0-F3F5-4593-8380-A62D20B9AECA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HTMLCheckbox4">
            <a:extLst>
              <a:ext uri="{FF2B5EF4-FFF2-40B4-BE49-F238E27FC236}">
                <a16:creationId xmlns:a16="http://schemas.microsoft.com/office/drawing/2014/main" id="{7341FB79-60F6-4F3C-8D46-93B2BE64EF29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HTMLCheckbox5">
            <a:extLst>
              <a:ext uri="{FF2B5EF4-FFF2-40B4-BE49-F238E27FC236}">
                <a16:creationId xmlns:a16="http://schemas.microsoft.com/office/drawing/2014/main" id="{4D8BAE00-6C61-44FB-9A05-C3360E95A87C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HTMLCheckbox6">
            <a:extLst>
              <a:ext uri="{FF2B5EF4-FFF2-40B4-BE49-F238E27FC236}">
                <a16:creationId xmlns:a16="http://schemas.microsoft.com/office/drawing/2014/main" id="{40EADB7B-20C7-40FB-A956-CEE7F63DAE9E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HTMLCheckbox7">
            <a:extLst>
              <a:ext uri="{FF2B5EF4-FFF2-40B4-BE49-F238E27FC236}">
                <a16:creationId xmlns:a16="http://schemas.microsoft.com/office/drawing/2014/main" id="{3407ACF3-0688-4084-A58E-247BC99783FF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01814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420773-11A0-40B2-904E-DA8E049A5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37301" cy="457200"/>
          </a:xfrm>
        </p:spPr>
        <p:txBody>
          <a:bodyPr>
            <a:normAutofit fontScale="90000"/>
          </a:bodyPr>
          <a:lstStyle/>
          <a:p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85B182-E6B4-4087-B47B-82E367397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06116" y="1666776"/>
            <a:ext cx="7861715" cy="4445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>
                <a:latin typeface="Palatino Linotype" panose="02040502050505030304" pitchFamily="18" charset="0"/>
              </a:rPr>
              <a:t>Konzultacije:</a:t>
            </a:r>
          </a:p>
          <a:p>
            <a:pPr lvl="1"/>
            <a:r>
              <a:rPr lang="hr-HR" sz="2000">
                <a:latin typeface="Palatino Linotype" panose="02040502050505030304" pitchFamily="18" charset="0"/>
              </a:rPr>
              <a:t>Srijedom 10-11h</a:t>
            </a:r>
            <a:endParaRPr lang="hr-HR" sz="2000" dirty="0">
              <a:latin typeface="Palatino Linotype" panose="02040502050505030304" pitchFamily="18" charset="0"/>
            </a:endParaRPr>
          </a:p>
          <a:p>
            <a:pPr lvl="1"/>
            <a:r>
              <a:rPr lang="hr-HR" sz="2000" dirty="0">
                <a:latin typeface="Palatino Linotype" panose="02040502050505030304" pitchFamily="18" charset="0"/>
              </a:rPr>
              <a:t>E-mail: </a:t>
            </a:r>
            <a:r>
              <a:rPr lang="hr-HR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maiar_selene@yahoo.co.uk</a:t>
            </a:r>
            <a:endParaRPr lang="hr-HR" sz="2000" b="1" dirty="0">
              <a:solidFill>
                <a:schemeClr val="tx2">
                  <a:lumMod val="20000"/>
                  <a:lumOff val="80000"/>
                </a:schemeClr>
              </a:solidFill>
              <a:latin typeface="Palatino Linotype" panose="02040502050505030304" pitchFamily="18" charset="0"/>
            </a:endParaRPr>
          </a:p>
          <a:p>
            <a:pPr marL="457200" lvl="1" indent="0">
              <a:buNone/>
            </a:pPr>
            <a:endParaRPr lang="hr-HR" sz="2000" dirty="0">
              <a:solidFill>
                <a:schemeClr val="accent5">
                  <a:lumMod val="20000"/>
                  <a:lumOff val="80000"/>
                </a:schemeClr>
              </a:solidFill>
              <a:latin typeface="Palatino Linotype" panose="02040502050505030304" pitchFamily="18" charset="0"/>
            </a:endParaRPr>
          </a:p>
          <a:p>
            <a:r>
              <a:rPr lang="hr-HR" sz="2200" dirty="0">
                <a:solidFill>
                  <a:schemeClr val="accent5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Obaveze: izlaganje i seminarski rad do kraja semestra</a:t>
            </a:r>
          </a:p>
          <a:p>
            <a:pPr lvl="1"/>
            <a:r>
              <a:rPr lang="hr-HR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dogovor o temi do sljedećeg tjedna, prema interesima</a:t>
            </a:r>
            <a:endParaRPr lang="en-GB" sz="2000" dirty="0">
              <a:solidFill>
                <a:schemeClr val="accent5">
                  <a:lumMod val="20000"/>
                  <a:lumOff val="8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58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41</TotalTime>
  <Words>565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Bookman Old Style</vt:lpstr>
      <vt:lpstr>Palatino Linotype</vt:lpstr>
      <vt:lpstr>Rockwell</vt:lpstr>
      <vt:lpstr>Damask</vt:lpstr>
      <vt:lpstr>Hrvatski latinisti u književnoj republici</vt:lpstr>
      <vt:lpstr>Res publica litteraria</vt:lpstr>
      <vt:lpstr>Vremenski okvir</vt:lpstr>
      <vt:lpstr>Zadatak za sljedeći tjedan </vt:lpstr>
      <vt:lpstr>Literatura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Hrvatski latinisti u književnoj republici</dc:title>
  <dc:creator>mrmat</dc:creator>
  <cp:lastModifiedBy>mrmat</cp:lastModifiedBy>
  <cp:revision>6</cp:revision>
  <dcterms:created xsi:type="dcterms:W3CDTF">2023-10-02T19:37:29Z</dcterms:created>
  <dcterms:modified xsi:type="dcterms:W3CDTF">2024-10-08T13:32:32Z</dcterms:modified>
</cp:coreProperties>
</file>