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7" r:id="rId13"/>
    <p:sldId id="278" r:id="rId14"/>
    <p:sldId id="270" r:id="rId15"/>
    <p:sldId id="271" r:id="rId16"/>
    <p:sldId id="272" r:id="rId17"/>
    <p:sldId id="273" r:id="rId18"/>
    <p:sldId id="274" r:id="rId19"/>
    <p:sldId id="276" r:id="rId20"/>
    <p:sldId id="281" r:id="rId21"/>
    <p:sldId id="279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63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2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6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31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9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8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8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2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998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817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1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oatiarediviva.com/2017/08/09/25-obljetnica-ubojstva-blaza-kraljevica-osmorice-hosovaca/" TargetMode="External"/><Relationship Id="rId2" Type="http://schemas.openxmlformats.org/officeDocument/2006/relationships/hyperlink" Target="https://croatiarediviva.com/wp-content/uploads/2017/08/HSP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609597"/>
            <a:ext cx="7044316" cy="133084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/>
              <a:t>Obnova i djelovanje Hrvatske stranke prava (HSP) 1990-ih</a:t>
            </a:r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37DCE545-3850-AE75-7875-1257744D2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5" y="2198362"/>
            <a:ext cx="3719225" cy="3917773"/>
          </a:xfrm>
        </p:spPr>
        <p:txBody>
          <a:bodyPr>
            <a:normAutofit fontScale="85000" lnSpcReduction="10000"/>
          </a:bodyPr>
          <a:lstStyle/>
          <a:p>
            <a:endParaRPr lang="hr-HR" sz="1700" dirty="0"/>
          </a:p>
          <a:p>
            <a:endParaRPr lang="hr-HR" sz="1700" dirty="0"/>
          </a:p>
          <a:p>
            <a:endParaRPr lang="hr-HR" sz="1700" dirty="0"/>
          </a:p>
          <a:p>
            <a:endParaRPr lang="hr-HR" sz="1700" dirty="0"/>
          </a:p>
          <a:p>
            <a:endParaRPr lang="hr-HR" sz="1700" dirty="0"/>
          </a:p>
          <a:p>
            <a:endParaRPr lang="hr-HR" sz="1700" dirty="0"/>
          </a:p>
          <a:p>
            <a:endParaRPr lang="hr-HR" sz="1700" dirty="0"/>
          </a:p>
          <a:p>
            <a:pPr marL="0" indent="0">
              <a:buNone/>
            </a:pPr>
            <a:endParaRPr lang="hr-HR" sz="1700" dirty="0"/>
          </a:p>
          <a:p>
            <a:r>
              <a:rPr lang="hr-HR" sz="1700" dirty="0"/>
              <a:t>Predmet: Hrvatska politička povijest</a:t>
            </a:r>
          </a:p>
          <a:p>
            <a:r>
              <a:rPr lang="hr-HR" sz="1700" dirty="0"/>
              <a:t>Profesor: doc. dr. sc. Danijel Jurković</a:t>
            </a:r>
          </a:p>
          <a:p>
            <a:r>
              <a:rPr lang="hr-HR" sz="1700" dirty="0"/>
              <a:t>Prezentaciju izradili: Pavao Sviben i Ivan Smiljanić</a:t>
            </a:r>
            <a:endParaRPr lang="en-US" sz="1700" dirty="0"/>
          </a:p>
        </p:txBody>
      </p:sp>
      <p:pic>
        <p:nvPicPr>
          <p:cNvPr id="6146" name="Picture 2" descr="Početna stranica | Hrvatska stranka prava">
            <a:extLst>
              <a:ext uri="{FF2B5EF4-FFF2-40B4-BE49-F238E27FC236}">
                <a16:creationId xmlns:a16="http://schemas.microsoft.com/office/drawing/2014/main" id="{3522F4A0-E322-18B1-7A78-7AC19899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3969" y="2184914"/>
            <a:ext cx="2802490" cy="37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3D9B1-A4C6-8AF4-BF32-BF44711B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Politički program HSP-a na izborima 1992.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21D63-8BBE-6E02-6B83-87EFF4E08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Antikomunizam</a:t>
            </a:r>
            <a:endParaRPr lang="hr-HR" sz="2400" dirty="0"/>
          </a:p>
          <a:p>
            <a:r>
              <a:rPr lang="hr-HR" sz="2400" dirty="0"/>
              <a:t>Pravedna porezna politika</a:t>
            </a:r>
          </a:p>
          <a:p>
            <a:r>
              <a:rPr lang="hr-HR" sz="2400" dirty="0"/>
              <a:t>Pravedna bankovna politika</a:t>
            </a:r>
          </a:p>
          <a:p>
            <a:r>
              <a:rPr lang="hr-HR" sz="2400" dirty="0"/>
              <a:t>Pomaganje seljacima</a:t>
            </a:r>
          </a:p>
          <a:p>
            <a:endParaRPr lang="hr-HR" sz="2400" dirty="0"/>
          </a:p>
          <a:p>
            <a:r>
              <a:rPr lang="hr-HR" sz="2400" dirty="0"/>
              <a:t>zasluge HSP-a u obrani Hrvatske bile teme njegovih stranačkih plakata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F18A6-2A44-D5F8-98B8-7673F0F08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71" y="1563476"/>
            <a:ext cx="2118063" cy="26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8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52E2-059E-8186-B414-B733BC30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Rezultati izbora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54B4-152E-7AAE-9F31-D545A0151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68" y="2625213"/>
            <a:ext cx="8858864" cy="35009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Na </a:t>
            </a:r>
            <a:r>
              <a:rPr lang="en-US" sz="2400" dirty="0" err="1"/>
              <a:t>predsjedničkim</a:t>
            </a:r>
            <a:r>
              <a:rPr lang="en-US" sz="2400" dirty="0"/>
              <a:t> </a:t>
            </a:r>
            <a:r>
              <a:rPr lang="en-US" sz="2400" dirty="0" err="1"/>
              <a:t>izborima</a:t>
            </a:r>
            <a:r>
              <a:rPr lang="en-US" sz="2400" dirty="0"/>
              <a:t> </a:t>
            </a:r>
            <a:r>
              <a:rPr lang="en-US" sz="2400" dirty="0" err="1"/>
              <a:t>Paraga</a:t>
            </a:r>
            <a:r>
              <a:rPr lang="en-US" sz="2400" dirty="0"/>
              <a:t> </a:t>
            </a:r>
            <a:r>
              <a:rPr lang="en-US" sz="2400" dirty="0" err="1"/>
              <a:t>osvaja</a:t>
            </a:r>
            <a:r>
              <a:rPr lang="en-US" sz="2400" dirty="0"/>
              <a:t> 144.655 </a:t>
            </a:r>
            <a:r>
              <a:rPr lang="en-US" sz="2400" dirty="0" err="1"/>
              <a:t>glasova</a:t>
            </a:r>
            <a:r>
              <a:rPr lang="en-US" sz="2400" dirty="0"/>
              <a:t> </a:t>
            </a:r>
            <a:r>
              <a:rPr lang="en-US" sz="2400" dirty="0" err="1"/>
              <a:t>odnosno</a:t>
            </a:r>
            <a:r>
              <a:rPr lang="en-US" sz="2400" dirty="0"/>
              <a:t> 5,40%</a:t>
            </a:r>
          </a:p>
          <a:p>
            <a:r>
              <a:rPr lang="en-US" sz="2400" dirty="0"/>
              <a:t>HSP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parlamentarnim</a:t>
            </a:r>
            <a:r>
              <a:rPr lang="en-US" sz="2400" dirty="0"/>
              <a:t> </a:t>
            </a:r>
            <a:r>
              <a:rPr lang="en-US" sz="2400" dirty="0" err="1"/>
              <a:t>izborima</a:t>
            </a:r>
            <a:r>
              <a:rPr lang="en-US" sz="2400" dirty="0"/>
              <a:t> </a:t>
            </a:r>
            <a:r>
              <a:rPr lang="en-US" sz="2400" dirty="0" err="1"/>
              <a:t>osvaja</a:t>
            </a:r>
            <a:r>
              <a:rPr lang="en-US" sz="2400" dirty="0"/>
              <a:t> </a:t>
            </a:r>
            <a:r>
              <a:rPr lang="en-US" sz="2400" dirty="0" err="1"/>
              <a:t>točno</a:t>
            </a:r>
            <a:r>
              <a:rPr lang="en-US" sz="2400" dirty="0"/>
              <a:t> 186.000 </a:t>
            </a:r>
            <a:r>
              <a:rPr lang="en-US" sz="2400" dirty="0" err="1"/>
              <a:t>glasova</a:t>
            </a:r>
            <a:r>
              <a:rPr lang="en-US" sz="2400" dirty="0"/>
              <a:t> </a:t>
            </a:r>
            <a:r>
              <a:rPr lang="en-US" sz="2400" dirty="0" err="1"/>
              <a:t>odnosno</a:t>
            </a:r>
            <a:r>
              <a:rPr lang="en-US" sz="2400" dirty="0"/>
              <a:t> 7,10%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dobiva</a:t>
            </a:r>
            <a:r>
              <a:rPr lang="en-US" sz="2400" dirty="0"/>
              <a:t> pet </a:t>
            </a:r>
            <a:r>
              <a:rPr lang="en-US" sz="2400" dirty="0" err="1"/>
              <a:t>saborskih</a:t>
            </a:r>
            <a:r>
              <a:rPr lang="en-US" sz="2400" dirty="0"/>
              <a:t> </a:t>
            </a:r>
            <a:r>
              <a:rPr lang="en-US" sz="2400" dirty="0" err="1"/>
              <a:t>zastupnika</a:t>
            </a:r>
            <a:r>
              <a:rPr lang="en-US" sz="2400" dirty="0"/>
              <a:t>; to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bili</a:t>
            </a:r>
            <a:r>
              <a:rPr lang="en-US" sz="2400" dirty="0"/>
              <a:t> </a:t>
            </a:r>
            <a:r>
              <a:rPr lang="en-US" sz="2400" dirty="0" err="1"/>
              <a:t>Dobroslav</a:t>
            </a:r>
            <a:r>
              <a:rPr lang="en-US" sz="2400" dirty="0"/>
              <a:t> </a:t>
            </a:r>
            <a:r>
              <a:rPr lang="en-US" sz="2400" dirty="0" err="1"/>
              <a:t>Paraga</a:t>
            </a:r>
            <a:r>
              <a:rPr lang="en-US" sz="2400" dirty="0"/>
              <a:t>, </a:t>
            </a:r>
            <a:r>
              <a:rPr lang="en-US" sz="2400" dirty="0" err="1"/>
              <a:t>Anto</a:t>
            </a:r>
            <a:r>
              <a:rPr lang="en-US" sz="2400" dirty="0"/>
              <a:t> </a:t>
            </a:r>
            <a:r>
              <a:rPr lang="en-US" sz="2400" dirty="0" err="1"/>
              <a:t>Đapić</a:t>
            </a:r>
            <a:r>
              <a:rPr lang="en-US" sz="2400" dirty="0"/>
              <a:t>, Boris</a:t>
            </a:r>
            <a:r>
              <a:rPr lang="hr-HR" sz="2400" dirty="0"/>
              <a:t> </a:t>
            </a:r>
            <a:r>
              <a:rPr lang="en-US" sz="2400" dirty="0" err="1"/>
              <a:t>Kandare</a:t>
            </a:r>
            <a:r>
              <a:rPr lang="en-US" sz="2400" dirty="0"/>
              <a:t>, Ante </a:t>
            </a:r>
            <a:r>
              <a:rPr lang="en-US" sz="2400" dirty="0" err="1"/>
              <a:t>Prkačin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Petar </a:t>
            </a:r>
            <a:r>
              <a:rPr lang="en-US" sz="2400" dirty="0" err="1"/>
              <a:t>Bosnić</a:t>
            </a:r>
            <a:r>
              <a:rPr lang="en-US" sz="2400" dirty="0"/>
              <a:t> </a:t>
            </a:r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Paraga : „ Pokrali su nam najmanje trideset posto!”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2CDD3-F019-2482-A18D-0278ACA6C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099" y="223915"/>
            <a:ext cx="3147333" cy="24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7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B011-1CB5-0CBD-96EE-00056EAC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Ubojstvo Blaža Kraljevića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6BC5DF-CC25-763B-0503-BEA7E827F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74" y="1838780"/>
            <a:ext cx="8352503" cy="4827639"/>
          </a:xfrm>
        </p:spPr>
      </p:pic>
    </p:spTree>
    <p:extLst>
      <p:ext uri="{BB962C8B-B14F-4D97-AF65-F5344CB8AC3E}">
        <p14:creationId xmlns:p14="http://schemas.microsoft.com/office/powerpoint/2010/main" val="248737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8C88-A933-1169-87FB-D30AE017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Ubojstvo Blaža Kraljevića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21BB3-0C4F-D41B-49D8-6B20FACC4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838" y="2241649"/>
            <a:ext cx="7680325" cy="3655814"/>
          </a:xfrm>
        </p:spPr>
      </p:pic>
    </p:spTree>
    <p:extLst>
      <p:ext uri="{BB962C8B-B14F-4D97-AF65-F5344CB8AC3E}">
        <p14:creationId xmlns:p14="http://schemas.microsoft.com/office/powerpoint/2010/main" val="1201429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5501-FE68-5871-D714-C8656741A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Kutinski sabor-rascjep pravaša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21190-CC43-8F48-A32D-88164CE7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2400" dirty="0"/>
              <a:t>380 sabornika</a:t>
            </a:r>
          </a:p>
          <a:p>
            <a:r>
              <a:rPr lang="hr-HR" sz="2400" dirty="0"/>
              <a:t>HSP kao stranka više nema predsjednika već Glavni stan</a:t>
            </a:r>
          </a:p>
          <a:p>
            <a:endParaRPr lang="hr-HR" sz="2400" dirty="0"/>
          </a:p>
          <a:p>
            <a:r>
              <a:rPr lang="hr-HR" sz="2400" dirty="0"/>
              <a:t>Predsjednik Glavnog stana je dr. Boris Kandare, a dopredsjednik Anto Đapić</a:t>
            </a:r>
          </a:p>
          <a:p>
            <a:endParaRPr lang="hr-HR" sz="2400" dirty="0"/>
          </a:p>
          <a:p>
            <a:r>
              <a:rPr lang="hr-HR" sz="2400" dirty="0"/>
              <a:t>Paraga niječe legitimnost kutinskog sabora – posljedica ovog događaja je osnivanje Hrvatske stranke prava 1861.</a:t>
            </a:r>
          </a:p>
          <a:p>
            <a:endParaRPr lang="hr-HR" sz="2400" dirty="0"/>
          </a:p>
          <a:p>
            <a:r>
              <a:rPr lang="hr-HR" sz="2400" dirty="0"/>
              <a:t>„Đapićeva frakcija”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5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2D53-651A-96B0-F90B-39E94247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Pokušaji ujedinjenja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45A47-57EF-F686-C9AE-7B27FC34D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sz="2400" dirty="0"/>
              <a:t>Hrvatski obrambeni red organizirao sastanak predstavnika svih pravaških stranaka </a:t>
            </a:r>
          </a:p>
          <a:p>
            <a:r>
              <a:rPr lang="hr-HR" sz="2400" dirty="0"/>
              <a:t>Svi sudjelovali osim Paraginog krila HSP-a</a:t>
            </a:r>
          </a:p>
          <a:p>
            <a:endParaRPr lang="hr-HR" sz="2400" dirty="0"/>
          </a:p>
          <a:p>
            <a:r>
              <a:rPr lang="hr-HR" sz="2400" dirty="0"/>
              <a:t>HRVATSKA STRANKA PRAVA – službeni naziv</a:t>
            </a:r>
          </a:p>
          <a:p>
            <a:r>
              <a:rPr lang="hr-HR" sz="2000" dirty="0"/>
              <a:t>HSP</a:t>
            </a:r>
          </a:p>
          <a:p>
            <a:r>
              <a:rPr lang="hr-HR" sz="2000" dirty="0"/>
              <a:t>Hrvatska demokratska stranka prava ( HDSP)</a:t>
            </a:r>
          </a:p>
          <a:p>
            <a:r>
              <a:rPr lang="hr-HR" sz="2000" dirty="0"/>
              <a:t>Hrvatska čista stranka prava ( HČSP)</a:t>
            </a:r>
          </a:p>
          <a:p>
            <a:r>
              <a:rPr lang="hr-HR" sz="2000" dirty="0"/>
              <a:t>Hrvatska nacionalna demokratska liga(HNDL)</a:t>
            </a:r>
          </a:p>
          <a:p>
            <a:r>
              <a:rPr lang="hr-HR" sz="2000" dirty="0"/>
              <a:t>Stranka hrvatskog državnog prava(SHDP)</a:t>
            </a:r>
          </a:p>
          <a:p>
            <a:endParaRPr lang="hr-HR" sz="2000" dirty="0"/>
          </a:p>
          <a:p>
            <a:r>
              <a:rPr lang="hr-HR" sz="2000" dirty="0"/>
              <a:t>Hrvatski oslobodilački pokret, Hrvatska republikanska zajednica i Domovinska građanska stranka ostale bi samosvojne, ali bi na izborima podržale HSP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19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7F05-59AF-8DB9-A1E1-3EFDCB1F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Izborni rezultati 1995.godine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297FC-571B-A958-F7A0-44832DFE7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Svađe, raskoli uvelike doprinijeli konačnom izbornom rezultatu </a:t>
            </a:r>
          </a:p>
          <a:p>
            <a:r>
              <a:rPr lang="hr-HR" sz="2400" dirty="0"/>
              <a:t>Jedva prošli izborni prag s 5,01% glasova</a:t>
            </a:r>
          </a:p>
          <a:p>
            <a:endParaRPr lang="hr-HR" sz="2400" dirty="0"/>
          </a:p>
          <a:p>
            <a:r>
              <a:rPr lang="hr-HR" sz="2400" dirty="0"/>
              <a:t>U sabor ušli Ante Đapić, dr. Boris Kandare, Vlado Jukić i Ivan Gabelica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375DE-3978-9473-9170-6F7F7F10A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779" y="4392561"/>
            <a:ext cx="3658701" cy="218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588B-46BB-50DD-6029-D1459C42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Ponovni rascjep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C9F6-5F34-980F-67F5-A265B1EE3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Iz stranke „isključeni” Ante Prkačin i Ivan Gabelica</a:t>
            </a:r>
          </a:p>
          <a:p>
            <a:endParaRPr lang="hr-HR" sz="2400" dirty="0"/>
          </a:p>
          <a:p>
            <a:r>
              <a:rPr lang="hr-HR" sz="2400" dirty="0"/>
              <a:t>Časni su HSP-a „isključuje” Antu Đapića i Borisa Kandarea</a:t>
            </a:r>
          </a:p>
          <a:p>
            <a:endParaRPr lang="hr-HR" sz="2400" dirty="0"/>
          </a:p>
          <a:p>
            <a:r>
              <a:rPr lang="hr-HR" sz="2400" dirty="0"/>
              <a:t>Tko stranku zastupa?</a:t>
            </a:r>
          </a:p>
          <a:p>
            <a:r>
              <a:rPr lang="hr-HR" sz="2400" dirty="0"/>
              <a:t>Tko su njeni članovi?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0056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415B-3357-ABD7-2CE7-82384754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Vizija nove Hrvatske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2F013-0A6C-207B-1C85-729137293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400" dirty="0"/>
              <a:t>Novi program stranke</a:t>
            </a:r>
          </a:p>
          <a:p>
            <a:endParaRPr lang="hr-HR" sz="2400" dirty="0"/>
          </a:p>
          <a:p>
            <a:r>
              <a:rPr lang="hr-HR" sz="2400" dirty="0"/>
              <a:t>Borba za hrvatsku državu još nije okončana </a:t>
            </a:r>
          </a:p>
          <a:p>
            <a:endParaRPr lang="hr-HR" sz="2400" dirty="0"/>
          </a:p>
          <a:p>
            <a:r>
              <a:rPr lang="hr-HR" sz="2400" dirty="0"/>
              <a:t>Vraćanje dostojanstva radu i hrvatskom radniku, temeljenje socijalne politike na radu i pravu na rad</a:t>
            </a:r>
          </a:p>
          <a:p>
            <a:r>
              <a:rPr lang="hr-HR" sz="2400" dirty="0"/>
              <a:t>Obitelj temeljna jedinica cijelog naroda</a:t>
            </a:r>
          </a:p>
          <a:p>
            <a:endParaRPr lang="hr-HR" sz="2400" dirty="0"/>
          </a:p>
          <a:p>
            <a:r>
              <a:rPr lang="hr-HR" sz="2400" dirty="0"/>
              <a:t>Predsjednik države bi trebao biti i predsjednik vlade, ali bi u svom radu trebao biti odgovoran i kontroliran po Saboru</a:t>
            </a:r>
          </a:p>
        </p:txBody>
      </p:sp>
    </p:spTree>
    <p:extLst>
      <p:ext uri="{BB962C8B-B14F-4D97-AF65-F5344CB8AC3E}">
        <p14:creationId xmlns:p14="http://schemas.microsoft.com/office/powerpoint/2010/main" val="3892504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7B53-4CE8-06BB-84E5-3D37A536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45" y="353296"/>
            <a:ext cx="8229600" cy="1143000"/>
          </a:xfrm>
        </p:spPr>
        <p:txBody>
          <a:bodyPr/>
          <a:lstStyle/>
          <a:p>
            <a:r>
              <a:rPr lang="hr-HR" dirty="0"/>
              <a:t>Đapić vs. Gabelica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2A32B-9E8F-D5CE-8595-F672FD696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2400" dirty="0"/>
              <a:t>Vodstvo Hrvatske čiste stranke prava zalaže se za ujedinjenje pravaša i pravaških stranaka</a:t>
            </a:r>
          </a:p>
          <a:p>
            <a:endParaRPr lang="hr-HR" sz="2400" dirty="0"/>
          </a:p>
          <a:p>
            <a:r>
              <a:rPr lang="hr-HR" sz="2400" dirty="0"/>
              <a:t>Dobroslav Paraga i Anto Đapić odbili poziv za ujedinjenje</a:t>
            </a:r>
          </a:p>
          <a:p>
            <a:endParaRPr lang="hr-HR" sz="2400" dirty="0"/>
          </a:p>
          <a:p>
            <a:r>
              <a:rPr lang="hr-HR" sz="2400" dirty="0"/>
              <a:t>Osnovne razlike i sličnosti između Hrvatske stranke prava i Hrvatske čiste stranke prava iznijeli Anto Đapić i Ivan Gabelica</a:t>
            </a:r>
          </a:p>
          <a:p>
            <a:endParaRPr lang="hr-HR" sz="2400" dirty="0"/>
          </a:p>
          <a:p>
            <a:r>
              <a:rPr lang="hr-HR" sz="2400" dirty="0"/>
              <a:t>Paraga smatra da je Hrvatska stranka prava 1861. jedina i istinska oporbena stranka koja može uspostaviti blagostanje svih građana Hrvatske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56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66CC8D-8657-A80D-FE8A-600A1355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609597"/>
            <a:ext cx="7044316" cy="1330841"/>
          </a:xfrm>
        </p:spPr>
        <p:txBody>
          <a:bodyPr>
            <a:normAutofit/>
          </a:bodyPr>
          <a:lstStyle/>
          <a:p>
            <a:r>
              <a:rPr lang="hr-HR"/>
              <a:t>Uvođenje višestranačja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CC7D8D-9E6F-5904-B014-215BBD45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5" y="2198362"/>
            <a:ext cx="3719225" cy="3917773"/>
          </a:xfrm>
        </p:spPr>
        <p:txBody>
          <a:bodyPr>
            <a:normAutofit/>
          </a:bodyPr>
          <a:lstStyle/>
          <a:p>
            <a:r>
              <a:rPr lang="hr-HR" sz="1700" dirty="0"/>
              <a:t>Proces demokratizacije i uspostava višestranačja u SR Hrvatskoj započeo 1989.</a:t>
            </a:r>
          </a:p>
          <a:p>
            <a:r>
              <a:rPr lang="hr-HR" sz="1700" dirty="0"/>
              <a:t>20. svibnja 1989. Osnivačka skupština HSLS-a, 17. lipnja HDZ-a</a:t>
            </a:r>
          </a:p>
          <a:p>
            <a:r>
              <a:rPr lang="hr-HR" sz="1700" dirty="0"/>
              <a:t>Uz nove stranke i SKH, javila se ideja o obnavljanju povijesnih stranaka poput HSS-a i HSP-a</a:t>
            </a:r>
          </a:p>
          <a:p>
            <a:endParaRPr lang="hr-HR" sz="1700" dirty="0"/>
          </a:p>
        </p:txBody>
      </p:sp>
      <p:pic>
        <p:nvPicPr>
          <p:cNvPr id="4098" name="Picture 2" descr="Da se prisjetimo – na današnji dan održani prvi slobodni parlamentarni izbori  u SR Hrvatskoj, GlasLike.hr">
            <a:extLst>
              <a:ext uri="{FF2B5EF4-FFF2-40B4-BE49-F238E27FC236}">
                <a16:creationId xmlns:a16="http://schemas.microsoft.com/office/drawing/2014/main" id="{82E2D4DD-95B3-C2D6-B309-DB07099C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525" y="3052796"/>
            <a:ext cx="3591379" cy="202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53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C6FC-B966-F4FB-DE68-8B66D8447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Promjene do kraja stoljeća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8B98F-7BE5-0ED2-9EB9-16B40A47C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1999. Hrvatska demokratska stranka nestaje </a:t>
            </a:r>
          </a:p>
          <a:p>
            <a:r>
              <a:rPr lang="hr-HR" sz="2400" dirty="0"/>
              <a:t>Krešimir Pavelić utemeljuje </a:t>
            </a:r>
            <a:r>
              <a:rPr lang="hr-HR" sz="2400" i="1" dirty="0"/>
              <a:t>Hrvatski pravaški pokret – Slobodna Hrvatska</a:t>
            </a:r>
          </a:p>
          <a:p>
            <a:r>
              <a:rPr lang="hr-HR" sz="2400" dirty="0"/>
              <a:t>Osniva se stranka Nova Hrvatska na čelu s Antom Prkačinom</a:t>
            </a:r>
          </a:p>
          <a:p>
            <a:endParaRPr lang="hr-HR" sz="2400" dirty="0"/>
          </a:p>
          <a:p>
            <a:r>
              <a:rPr lang="hr-HR" sz="2400" dirty="0"/>
              <a:t>HSP 1861 nastavlja kritizirati vlast, oporbu i HSP </a:t>
            </a:r>
          </a:p>
          <a:p>
            <a:endParaRPr lang="hr-H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1404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DEA3-042A-79C6-3EEC-87C0EA536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Promjene do kraja stoljeća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F3EF0-1752-51D0-4720-B37D4F853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HSP 1861</a:t>
            </a:r>
          </a:p>
          <a:p>
            <a:r>
              <a:rPr lang="en-US" dirty="0" err="1"/>
              <a:t>Paraga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vid</a:t>
            </a:r>
            <a:r>
              <a:rPr lang="hr-HR" dirty="0"/>
              <a:t>io </a:t>
            </a:r>
            <a:r>
              <a:rPr lang="en-US" dirty="0" err="1"/>
              <a:t>političke</a:t>
            </a:r>
            <a:r>
              <a:rPr lang="en-US" dirty="0"/>
              <a:t> </a:t>
            </a:r>
            <a:r>
              <a:rPr lang="en-US" dirty="0" err="1"/>
              <a:t>suparnike</a:t>
            </a:r>
            <a:r>
              <a:rPr lang="en-US" dirty="0"/>
              <a:t> u HDZ-u, SDP-u </a:t>
            </a:r>
            <a:r>
              <a:rPr lang="en-US" dirty="0" err="1"/>
              <a:t>i</a:t>
            </a:r>
            <a:r>
              <a:rPr lang="en-US" dirty="0"/>
              <a:t> HSP-u,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je </a:t>
            </a:r>
            <a:r>
              <a:rPr lang="en-US" dirty="0" err="1"/>
              <a:t>vidio</a:t>
            </a:r>
            <a:r>
              <a:rPr lang="hr-HR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neprijatelje</a:t>
            </a:r>
            <a:r>
              <a:rPr lang="en-US" dirty="0"/>
              <a:t> </a:t>
            </a:r>
            <a:r>
              <a:rPr lang="en-US" dirty="0" err="1"/>
              <a:t>hrvatskoga</a:t>
            </a:r>
            <a:r>
              <a:rPr lang="en-US" dirty="0"/>
              <a:t> </a:t>
            </a:r>
            <a:r>
              <a:rPr lang="en-US" dirty="0" err="1"/>
              <a:t>naroda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upropastili</a:t>
            </a:r>
            <a:r>
              <a:rPr lang="en-US" dirty="0"/>
              <a:t> </a:t>
            </a:r>
            <a:r>
              <a:rPr lang="en-US" dirty="0" err="1"/>
              <a:t>državu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otuđili</a:t>
            </a:r>
            <a:r>
              <a:rPr lang="en-US" dirty="0"/>
              <a:t> je od </a:t>
            </a:r>
            <a:r>
              <a:rPr lang="en-US" dirty="0" err="1"/>
              <a:t>poštenog</a:t>
            </a:r>
            <a:r>
              <a:rPr lang="hr-HR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moralnog</a:t>
            </a:r>
            <a:r>
              <a:rPr lang="en-US" dirty="0"/>
              <a:t> </a:t>
            </a:r>
            <a:r>
              <a:rPr lang="en-US" dirty="0" err="1"/>
              <a:t>naroda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U </a:t>
            </a:r>
            <a:r>
              <a:rPr lang="en-US" dirty="0" err="1"/>
              <a:t>stranačkome</a:t>
            </a:r>
            <a:r>
              <a:rPr lang="en-US" dirty="0"/>
              <a:t> </a:t>
            </a:r>
            <a:r>
              <a:rPr lang="en-US" dirty="0" err="1"/>
              <a:t>djelovanju</a:t>
            </a:r>
            <a:r>
              <a:rPr lang="en-US" dirty="0"/>
              <a:t> bio je </a:t>
            </a:r>
            <a:r>
              <a:rPr lang="en-US" dirty="0" err="1"/>
              <a:t>izrazito</a:t>
            </a:r>
            <a:r>
              <a:rPr lang="en-US" dirty="0"/>
              <a:t> </a:t>
            </a:r>
            <a:r>
              <a:rPr lang="en-US" dirty="0" err="1"/>
              <a:t>iražen</a:t>
            </a:r>
            <a:r>
              <a:rPr lang="en-US" dirty="0"/>
              <a:t> </a:t>
            </a:r>
            <a:r>
              <a:rPr lang="en-US" dirty="0" err="1"/>
              <a:t>antielitizam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držeći</a:t>
            </a:r>
            <a:r>
              <a:rPr lang="en-US" dirty="0"/>
              <a:t> da je </a:t>
            </a:r>
            <a:r>
              <a:rPr lang="en-US" dirty="0" err="1"/>
              <a:t>slomom</a:t>
            </a:r>
            <a:r>
              <a:rPr lang="en-US" dirty="0"/>
              <a:t> </a:t>
            </a:r>
            <a:r>
              <a:rPr lang="en-US" dirty="0" err="1"/>
              <a:t>komunističke</a:t>
            </a:r>
            <a:r>
              <a:rPr lang="en-US" dirty="0"/>
              <a:t> </a:t>
            </a:r>
            <a:r>
              <a:rPr lang="en-US" dirty="0" err="1"/>
              <a:t>diktature</a:t>
            </a:r>
            <a:r>
              <a:rPr lang="en-US" dirty="0"/>
              <a:t> </a:t>
            </a:r>
            <a:r>
              <a:rPr lang="en-US" dirty="0" err="1"/>
              <a:t>trebalo</a:t>
            </a:r>
            <a:r>
              <a:rPr lang="en-US" dirty="0"/>
              <a:t> </a:t>
            </a:r>
            <a:r>
              <a:rPr lang="en-US" dirty="0" err="1"/>
              <a:t>provesti</a:t>
            </a:r>
            <a:r>
              <a:rPr lang="en-US" dirty="0"/>
              <a:t> </a:t>
            </a:r>
            <a:r>
              <a:rPr lang="en-US" dirty="0" err="1"/>
              <a:t>opću</a:t>
            </a:r>
            <a:r>
              <a:rPr lang="en-US" dirty="0"/>
              <a:t> </a:t>
            </a:r>
            <a:r>
              <a:rPr lang="en-US" dirty="0" err="1"/>
              <a:t>lustraciju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hr-HR" dirty="0"/>
              <a:t> </a:t>
            </a:r>
            <a:r>
              <a:rPr lang="en-US" dirty="0"/>
              <a:t>bi </a:t>
            </a:r>
            <a:r>
              <a:rPr lang="en-US" dirty="0" err="1"/>
              <a:t>došlo</a:t>
            </a:r>
            <a:r>
              <a:rPr lang="en-US" dirty="0"/>
              <a:t> do </a:t>
            </a:r>
            <a:r>
              <a:rPr lang="en-US" dirty="0" err="1"/>
              <a:t>istinskih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 u </a:t>
            </a:r>
            <a:r>
              <a:rPr lang="en-US" dirty="0" err="1"/>
              <a:t>državi</a:t>
            </a:r>
            <a:r>
              <a:rPr lang="en-US" dirty="0"/>
              <a:t>. Pored </a:t>
            </a:r>
            <a:r>
              <a:rPr lang="en-US" dirty="0" err="1"/>
              <a:t>antielitizma</a:t>
            </a:r>
            <a:endParaRPr lang="hr-HR" dirty="0"/>
          </a:p>
          <a:p>
            <a:r>
              <a:rPr lang="en-US" dirty="0"/>
              <a:t>u </a:t>
            </a:r>
            <a:r>
              <a:rPr lang="en-US" dirty="0" err="1"/>
              <a:t>stranačkoj</a:t>
            </a:r>
            <a:r>
              <a:rPr lang="en-US" dirty="0"/>
              <a:t> </a:t>
            </a:r>
            <a:r>
              <a:rPr lang="en-US" dirty="0" err="1"/>
              <a:t>ideologiji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identifikaciji</a:t>
            </a:r>
            <a:r>
              <a:rPr lang="en-US" dirty="0"/>
              <a:t> HSP-1861 </a:t>
            </a:r>
            <a:r>
              <a:rPr lang="en-US" dirty="0" err="1"/>
              <a:t>dominirali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patriotizam,antikomunizam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protujugoslavenstvo</a:t>
            </a:r>
            <a:r>
              <a:rPr lang="en-US" dirty="0"/>
              <a:t>. Bila je </a:t>
            </a:r>
            <a:r>
              <a:rPr lang="en-US" dirty="0" err="1"/>
              <a:t>prisutna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kritika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ustaštvu</a:t>
            </a:r>
            <a:r>
              <a:rPr lang="en-US" dirty="0"/>
              <a:t> </a:t>
            </a:r>
            <a:r>
              <a:rPr lang="hr-HR" dirty="0"/>
              <a:t>i </a:t>
            </a:r>
            <a:r>
              <a:rPr lang="en-US" dirty="0"/>
              <a:t>Anti </a:t>
            </a:r>
            <a:r>
              <a:rPr lang="en-US" dirty="0" err="1"/>
              <a:t>Paveliću</a:t>
            </a:r>
            <a:r>
              <a:rPr lang="en-US" dirty="0"/>
              <a:t>, </a:t>
            </a:r>
            <a:r>
              <a:rPr lang="en-US" dirty="0" err="1"/>
              <a:t>izuzev</a:t>
            </a:r>
            <a:r>
              <a:rPr lang="en-US" dirty="0"/>
              <a:t> </a:t>
            </a:r>
            <a:r>
              <a:rPr lang="en-US" dirty="0" err="1"/>
              <a:t>pozdrava</a:t>
            </a:r>
            <a:r>
              <a:rPr lang="en-US" dirty="0"/>
              <a:t> „Za </a:t>
            </a:r>
            <a:r>
              <a:rPr lang="en-US" dirty="0" err="1"/>
              <a:t>dom</a:t>
            </a:r>
            <a:r>
              <a:rPr lang="en-US" dirty="0"/>
              <a:t> </a:t>
            </a:r>
            <a:r>
              <a:rPr lang="en-US" dirty="0" err="1"/>
              <a:t>spremni</a:t>
            </a:r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991074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Literatura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err="1"/>
              <a:t>Veselinović</a:t>
            </a:r>
            <a:r>
              <a:rPr lang="hr-HR" dirty="0"/>
              <a:t>, V. (2014). Obnavljanje i djelovanje Hrvatske stranke prava, 1990-1992. </a:t>
            </a:r>
            <a:r>
              <a:rPr lang="hr-HR" i="1" dirty="0"/>
              <a:t>Politička misao</a:t>
            </a:r>
            <a:r>
              <a:rPr lang="hr-HR" dirty="0"/>
              <a:t>, </a:t>
            </a:r>
            <a:r>
              <a:rPr lang="hr-HR" i="1" dirty="0"/>
              <a:t>51</a:t>
            </a:r>
            <a:r>
              <a:rPr lang="hr-HR" dirty="0"/>
              <a:t>(02), 55-87.</a:t>
            </a:r>
          </a:p>
          <a:p>
            <a:r>
              <a:rPr lang="hr-HR" dirty="0" err="1"/>
              <a:t>Veselinović</a:t>
            </a:r>
            <a:r>
              <a:rPr lang="hr-HR" dirty="0"/>
              <a:t>, V. (2019). </a:t>
            </a:r>
            <a:r>
              <a:rPr lang="hr-HR" i="1" dirty="0"/>
              <a:t>Hrvatska stranka prava od 1990. do 2011. Na izvoru desnoga radikalizma i populizma</a:t>
            </a:r>
            <a:r>
              <a:rPr lang="hr-HR" dirty="0"/>
              <a:t>. Zagreb: Despot </a:t>
            </a:r>
            <a:r>
              <a:rPr lang="hr-HR" dirty="0" err="1"/>
              <a:t>infinitus</a:t>
            </a:r>
            <a:r>
              <a:rPr lang="hr-HR" dirty="0"/>
              <a:t>.</a:t>
            </a:r>
          </a:p>
          <a:p>
            <a:r>
              <a:rPr lang="hr-HR" dirty="0" err="1"/>
              <a:t>Veselinović</a:t>
            </a:r>
            <a:r>
              <a:rPr lang="hr-HR" dirty="0"/>
              <a:t>, V. (2020). Hrvatska stranka prava 1861: nastanak, ideologija, djelovanje (1995-2003). </a:t>
            </a:r>
            <a:r>
              <a:rPr lang="hr-HR" i="1" dirty="0"/>
              <a:t>Journal of the Institute of Croatian History/Radovi Zavoda za Hrvatsku Povijest</a:t>
            </a:r>
            <a:r>
              <a:rPr lang="hr-HR" dirty="0"/>
              <a:t>, </a:t>
            </a:r>
            <a:r>
              <a:rPr lang="hr-HR" i="1" dirty="0"/>
              <a:t>52</a:t>
            </a:r>
            <a:r>
              <a:rPr lang="hr-HR" dirty="0"/>
              <a:t>(2).</a:t>
            </a:r>
            <a:endParaRPr dirty="0"/>
          </a:p>
          <a:p>
            <a:r>
              <a:rPr dirty="0" err="1"/>
              <a:t>Primarni</a:t>
            </a:r>
            <a:r>
              <a:rPr dirty="0"/>
              <a:t> </a:t>
            </a:r>
            <a:r>
              <a:rPr dirty="0" err="1"/>
              <a:t>izvori</a:t>
            </a:r>
            <a:r>
              <a:rPr dirty="0"/>
              <a:t>: </a:t>
            </a:r>
            <a:r>
              <a:rPr dirty="0" err="1"/>
              <a:t>Stranački</a:t>
            </a:r>
            <a:r>
              <a:rPr dirty="0"/>
              <a:t> </a:t>
            </a:r>
            <a:r>
              <a:rPr dirty="0" err="1"/>
              <a:t>dokumenti</a:t>
            </a:r>
            <a:r>
              <a:rPr dirty="0"/>
              <a:t> HSP-a (1990–1991); </a:t>
            </a:r>
            <a:r>
              <a:rPr dirty="0" err="1"/>
              <a:t>tisak</a:t>
            </a:r>
            <a:r>
              <a:rPr dirty="0"/>
              <a:t> </a:t>
            </a:r>
            <a:r>
              <a:rPr dirty="0" err="1"/>
              <a:t>Vjesnik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Večernji</a:t>
            </a:r>
            <a:r>
              <a:rPr dirty="0"/>
              <a:t> list (1990–1992).</a:t>
            </a:r>
            <a:endParaRPr lang="hr-HR" dirty="0"/>
          </a:p>
          <a:p>
            <a:r>
              <a:rPr lang="en-US" dirty="0">
                <a:hlinkClick r:id="rId2"/>
              </a:rPr>
              <a:t>https://croatiarediviva.com/wp-content/uploads/2017/08/HSP.pdf</a:t>
            </a:r>
            <a:endParaRPr lang="hr-HR" dirty="0"/>
          </a:p>
          <a:p>
            <a:r>
              <a:rPr lang="hr-HR" dirty="0">
                <a:hlinkClick r:id="rId3"/>
              </a:rPr>
              <a:t>https://croatiarediviva.com/2017/08/09/25-obljetnica-ubojstva-blaza-kraljevica-osmorice-hosovaca/</a:t>
            </a:r>
            <a:endParaRPr lang="hr-HR" dirty="0"/>
          </a:p>
          <a:p>
            <a:r>
              <a:rPr lang="hr-HR" dirty="0"/>
              <a:t>Rohaček, G.(2009). Hrvatsko pravaštvo na prijelazu tisućljeća. Čakovec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609597"/>
            <a:ext cx="7044316" cy="1330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/>
              <a:t>Obnova HSP-a 25. veljače 1990.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75" y="2198362"/>
            <a:ext cx="3719225" cy="3917773"/>
          </a:xfrm>
        </p:spPr>
        <p:txBody>
          <a:bodyPr>
            <a:normAutofit fontScale="92500"/>
          </a:bodyPr>
          <a:lstStyle/>
          <a:p>
            <a:r>
              <a:rPr lang="hr-HR" sz="1700" dirty="0"/>
              <a:t>Dobroslav Paraga bio je pravaški prvak i inicijator obnove stranke</a:t>
            </a:r>
          </a:p>
          <a:p>
            <a:r>
              <a:rPr lang="hr-HR" sz="1700" dirty="0"/>
              <a:t>Istaknuti borac za ljudska prava i lobira u SAD-u, Njemačkoj i Austriji</a:t>
            </a:r>
          </a:p>
          <a:p>
            <a:r>
              <a:rPr lang="hr-HR" sz="1700" dirty="0"/>
              <a:t>“Obavijest o inicijativi za utemeljenje pripremnog odbora za moguću obnovu Hrvatske stranke prava, sa sjedištem u Zagrebu”</a:t>
            </a:r>
          </a:p>
          <a:p>
            <a:r>
              <a:rPr lang="hr-HR" sz="1700" dirty="0"/>
              <a:t>Nakon pročitanog pisma Ante Paradžik osnovao je u Zagrebu 25. veljače 1990. godine Inicijativni odbor za obnavljanje HSP-a</a:t>
            </a:r>
          </a:p>
        </p:txBody>
      </p:sp>
      <p:pic>
        <p:nvPicPr>
          <p:cNvPr id="3074" name="Picture 2" descr="Utemeljenje i početak HSP -a 1990.godine">
            <a:extLst>
              <a:ext uri="{FF2B5EF4-FFF2-40B4-BE49-F238E27FC236}">
                <a16:creationId xmlns:a16="http://schemas.microsoft.com/office/drawing/2014/main" id="{629889E2-34F5-2E5C-9BD7-863ED8891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6" r="28508" b="2"/>
          <a:stretch>
            <a:fillRect/>
          </a:stretch>
        </p:blipFill>
        <p:spPr bwMode="auto">
          <a:xfrm>
            <a:off x="5480186" y="2184914"/>
            <a:ext cx="2710056" cy="37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314633"/>
            <a:ext cx="7044316" cy="12290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HSP i prvi višestranački izbori 1990.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58" y="1543665"/>
            <a:ext cx="4965289" cy="49161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1400" dirty="0"/>
              <a:t>Predsjedništvo donijelo odluku da ne će sudjelovati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“zbog toga jer će se izbori obavljati pod nadzorom političke milicije koja je pod nadzorom komunističkih vlasti, zbog toga što državna vlast još nije donijela odluku o promjeni tretiranja tzv. političke emigracije koja čini 2/3 ukupne hrvatske emigracije, zbog toga jer jugoslavenska diplomatska predstavništva u inozemstvu odbijaju dati vize emigrantima iako su hrvatski državljani i tako im onemogućuju izlazak na izbore, zbog toga što se u SFRJ još uvijek sudi i progoni ljude radi političkih uvjerenja i zbog toga što se onemogućuje stvaranje hrvatskog demokratskog bloka za koji se zalaže HSP” (Pismohrana Hrvatske stranke prava (PHSP), 4. ožujka 1990)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Paradžik i  Krešimir Pavelić uvode HSP u Hrvatski demokratski blok (HDB), a Paraga se usprotivio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Usprkos dogovoru, Tuđman nakon izbora poziva Dušana Bilandžića (SKH – SDP) na mjesto potpredsjednika Predsjedništva SR Hrvatske umjesto Paradžika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HSP izlazi iz HDB, a Zvonimir Špišić i Ante Prkačin prelaze u HSP i time postaje parlamentarna stranka</a:t>
            </a:r>
          </a:p>
        </p:txBody>
      </p:sp>
      <p:pic>
        <p:nvPicPr>
          <p:cNvPr id="5122" name="Picture 2" descr="SRETAN ROĐENDAN DOBROSLAV PARAGA Rođen je na današnji dan 9. prosinca u  Zagrebu! Bio je među prvima koji su obnovili Hrvatsku stranku pravu, 25  veljače 1990 u Zagrebu, nakon zabrane političkog djelovanje">
            <a:extLst>
              <a:ext uri="{FF2B5EF4-FFF2-40B4-BE49-F238E27FC236}">
                <a16:creationId xmlns:a16="http://schemas.microsoft.com/office/drawing/2014/main" id="{98A28486-E7F1-B4E7-153D-8269B811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0876" y="2184914"/>
            <a:ext cx="2668676" cy="37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206478"/>
            <a:ext cx="7044316" cy="1337188"/>
          </a:xfrm>
        </p:spPr>
        <p:txBody>
          <a:bodyPr>
            <a:normAutofit/>
          </a:bodyPr>
          <a:lstStyle/>
          <a:p>
            <a:r>
              <a:rPr lang="hr-HR" dirty="0"/>
              <a:t>Prvi Opći Sabor HSP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39" y="1543666"/>
            <a:ext cx="5132438" cy="5014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600" dirty="0"/>
              <a:t>23. i 24. veljače 1991. u hotelu „Intercontinental”</a:t>
            </a:r>
          </a:p>
          <a:p>
            <a:pPr>
              <a:lnSpc>
                <a:spcPct val="90000"/>
              </a:lnSpc>
            </a:pPr>
            <a:r>
              <a:rPr lang="hr-HR" sz="1600" dirty="0"/>
              <a:t>Predsjednik Dobroslav Paraga, dopredsjednik Ante Paradžik i tajnik Krešimir Pavelić</a:t>
            </a:r>
          </a:p>
          <a:p>
            <a:pPr>
              <a:lnSpc>
                <a:spcPct val="90000"/>
              </a:lnSpc>
            </a:pPr>
            <a:r>
              <a:rPr lang="hr-HR" sz="1600" dirty="0"/>
              <a:t>Zavjetovao se da će ispuniti pravašku dužnost i uskrsnuti hrvatsku državu od Sutle do Drine</a:t>
            </a:r>
          </a:p>
          <a:p>
            <a:pPr>
              <a:lnSpc>
                <a:spcPct val="90000"/>
              </a:lnSpc>
            </a:pPr>
            <a:r>
              <a:rPr lang="hr-HR" sz="1600" dirty="0"/>
              <a:t>Nezavisna i sretna Hrvatska na suvremenim demokratskim i slobodarskim temeljima</a:t>
            </a:r>
          </a:p>
          <a:p>
            <a:pPr>
              <a:lnSpc>
                <a:spcPct val="90000"/>
              </a:lnSpc>
            </a:pPr>
            <a:r>
              <a:rPr lang="hr-HR" sz="1600" dirty="0"/>
              <a:t>Osnivanje Hrvatske pravoslavne crkve</a:t>
            </a:r>
          </a:p>
          <a:p>
            <a:pPr>
              <a:lnSpc>
                <a:spcPct val="90000"/>
              </a:lnSpc>
            </a:pPr>
            <a:r>
              <a:rPr lang="hr-HR" sz="1600" dirty="0"/>
              <a:t>“ako se BiH ne želi pripojiti Hrvatskoj, tad će se Hrvatska pripojiti Bosni i Hercegovini kako bi se sve naše zemlje našle u Hrvatskoj. Mi pravaši znamo kome narod iz Bosne i Hercegovine neće, a njihova je slobodna volja da odluče kome hoće” (Fokus, 6. listopada 1990)</a:t>
            </a:r>
          </a:p>
          <a:p>
            <a:pPr>
              <a:lnSpc>
                <a:spcPct val="90000"/>
              </a:lnSpc>
            </a:pPr>
            <a:r>
              <a:rPr lang="hr-HR" sz="1600" dirty="0"/>
              <a:t>Kritika referenduma jer se „od hrvatskog naroda i građana Hrvatske traži da se opredijele između federativne i konfederativne Jugoslavije” </a:t>
            </a:r>
          </a:p>
        </p:txBody>
      </p:sp>
      <p:pic>
        <p:nvPicPr>
          <p:cNvPr id="2050" name="Picture 2" descr="NARUČENO SMAKNUĆE? Niti nakon 28 godina ne zna se tko stoji iza ubojstva  Ante Paradžika, jednog od osnivača HSP-a i zapovjednika HOS-a - Dnevno.hr">
            <a:extLst>
              <a:ext uri="{FF2B5EF4-FFF2-40B4-BE49-F238E27FC236}">
                <a16:creationId xmlns:a16="http://schemas.microsoft.com/office/drawing/2014/main" id="{86A13EC0-5C24-C665-F27C-6A9B2286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r="27153" b="-1"/>
          <a:stretch>
            <a:fillRect/>
          </a:stretch>
        </p:blipFill>
        <p:spPr bwMode="auto">
          <a:xfrm>
            <a:off x="5480185" y="2184914"/>
            <a:ext cx="2710058" cy="37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216311"/>
            <a:ext cx="7044316" cy="12388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Osnutak Hrvatskih obrambenih snaga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7" y="1455174"/>
            <a:ext cx="5273714" cy="46609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400" dirty="0"/>
              <a:t>Nakon pokolja u Borovu Selu 2. svibnja 1991. : “HSP kao opozicijska stranka nije u mogućnosti osnivanja oružanih odreda ili neke posebne policije, odnosno garde. Međutim, kao najhrvatskija od svih hrvatskih stranaka spremni smo kao građani Republike Hrvatske svim sredstvima braniti njezin suverenitet kao i sve Hrvate ako je to potrebno. Pravaši će danas, kao i nekad, tako i ubuduće, uvijek biti na braniku domovine, ne žaleći dati i vlastiti život za njezinu slobodu. Smatram da stranka na vlasti HDZ, Hrvatski sabor i Vrhovništvo, nisu ostvarili skoro ništa od onoga što je obećano u predizbornoj kampanji; nije se dogodilo proglašenje samostalne države Hrvatske, već su se dogodili Knin, Plitvice, Borovo Selo i na kraju kapitulacija” (Azur journal, lipanj 1991).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Paraga je zatražio od Sabora da sprovede opću mobilizaciju u trenutku agresije na Sloveniju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25. lipnja 1991. osnovan HOS, paravojne snage za obranu Hrvatske i Slovenije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“Mi u HSP-u prestajemo biti samo političari i postajemo vojnici. Izvršili smo pripreme za obranu Hrvatske i hrvatskog naroda i svjetska i domaća javnost uskoro će se uvjeriti u našu snagu”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A8460A3-B105-3CC2-10F2-7F18D8EF9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7" r="18369"/>
          <a:stretch>
            <a:fillRect/>
          </a:stretch>
        </p:blipFill>
        <p:spPr bwMode="auto">
          <a:xfrm>
            <a:off x="5480191" y="2184914"/>
            <a:ext cx="2710046" cy="37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E0931-CE03-A52F-DB41-556DB6B25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609597"/>
            <a:ext cx="7044316" cy="1330841"/>
          </a:xfrm>
        </p:spPr>
        <p:txBody>
          <a:bodyPr>
            <a:normAutofit/>
          </a:bodyPr>
          <a:lstStyle/>
          <a:p>
            <a:r>
              <a:rPr lang="hr-HR" dirty="0"/>
              <a:t>Ubojstvo Ante Paradžika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8EE954-E901-B9D6-3962-8C8EF5B6F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07" y="1940438"/>
            <a:ext cx="4793718" cy="46176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400" dirty="0"/>
              <a:t>Jedan od najkontroverznijih događaja političke povijesti RH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21. rujna 1991. ubila ga hrvatska policija na blokadnom putu „Jež 2” u Sesvetama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Iste večeri vraćao se s tribine u Križevcima gdje je hrvatsku vlast “nazvao komunističkom i boljševičko-generalskom”, istaknuvši da je većina ministara u Vladi radila za KOS i Udbu. “Tko je god bio veći komunist, udbaš, kosovac, dobio je kod nas ministarsko mjesto” (Vjesnik, 23. rujna 1991)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Dojava o sumnjivim osobama, najvjerojatnije „martićevcima” (zašto bi isti došli iz smjera Križevaca?)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U automobil ispaljeno više od 30 metaka kalašnjikova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Sahranjen 25. rujna na Mirogoju pred 20000 ljudi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Posmrtno odlikovan Redom Stjepana Radića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Tuđman pomilovao osuđene policajce</a:t>
            </a:r>
          </a:p>
        </p:txBody>
      </p:sp>
      <p:pic>
        <p:nvPicPr>
          <p:cNvPr id="7170" name="Picture 2" descr="ANTE PARADZIK Misterij oko ubojstva Ante Paradžika - Policajac otvara auto  i kaže : 'Ubili smo naše' Povjesničar dr. Ivo Lučić više je od godinu dana  istraživao jedan od najkontroverznijih događaja u">
            <a:extLst>
              <a:ext uri="{FF2B5EF4-FFF2-40B4-BE49-F238E27FC236}">
                <a16:creationId xmlns:a16="http://schemas.microsoft.com/office/drawing/2014/main" id="{6368180D-3AA7-09E7-803E-F517BA5E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525" y="2512049"/>
            <a:ext cx="3591379" cy="31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4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A352-4CE9-79BC-7462-A7CE22EA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Vukovar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B09D7-B9D5-185B-70A0-9F2AA2C2B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 58 </a:t>
            </a:r>
            <a:r>
              <a:rPr lang="en-US" sz="2400" dirty="0" err="1"/>
              <a:t>svojih</a:t>
            </a:r>
            <a:r>
              <a:rPr lang="en-US" sz="2400" dirty="0"/>
              <a:t> </a:t>
            </a:r>
            <a:r>
              <a:rPr lang="en-US" sz="2400" dirty="0" err="1"/>
              <a:t>pripadnika</a:t>
            </a:r>
            <a:r>
              <a:rPr lang="en-US" sz="2400" dirty="0"/>
              <a:t> pod </a:t>
            </a:r>
            <a:r>
              <a:rPr lang="en-US" sz="2400" dirty="0" err="1"/>
              <a:t>zapovjedništvom</a:t>
            </a:r>
            <a:r>
              <a:rPr lang="en-US" sz="2400" dirty="0"/>
              <a:t> Roberta </a:t>
            </a:r>
            <a:r>
              <a:rPr lang="en-US" sz="2400" dirty="0" err="1"/>
              <a:t>Šilića</a:t>
            </a:r>
            <a:r>
              <a:rPr lang="en-US" sz="2400" dirty="0"/>
              <a:t> HOS je </a:t>
            </a:r>
            <a:r>
              <a:rPr lang="en-US" sz="2400" dirty="0" err="1"/>
              <a:t>djelovao</a:t>
            </a:r>
            <a:r>
              <a:rPr lang="en-US" sz="2400" dirty="0"/>
              <a:t> u </a:t>
            </a:r>
            <a:r>
              <a:rPr lang="en-US" sz="2400" dirty="0" err="1"/>
              <a:t>obrani</a:t>
            </a:r>
            <a:r>
              <a:rPr lang="en-US" sz="2400" dirty="0"/>
              <a:t> </a:t>
            </a:r>
            <a:r>
              <a:rPr lang="en-US" sz="2400" dirty="0" err="1"/>
              <a:t>Vukovara</a:t>
            </a:r>
            <a:r>
              <a:rPr lang="en-US" sz="2400" dirty="0"/>
              <a:t> u </a:t>
            </a:r>
            <a:r>
              <a:rPr lang="en-US" sz="2400" dirty="0" err="1"/>
              <a:t>kojeg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došli</a:t>
            </a:r>
            <a:r>
              <a:rPr lang="en-US" sz="2400" dirty="0"/>
              <a:t> u </a:t>
            </a:r>
            <a:r>
              <a:rPr lang="en-US" sz="2400" dirty="0" err="1"/>
              <a:t>rujnu</a:t>
            </a:r>
            <a:r>
              <a:rPr lang="en-US" sz="2400" dirty="0"/>
              <a:t> 1991. </a:t>
            </a:r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Međusobne optužbe vlasti i HSP-a za okupaciju Vukovara 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Uhićenje Parage i Mile Dedakovića Jastreba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184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9127-C07A-638D-E6EE-83AC909C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Parlamentarni i predsjednički izbori 1992.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551C8-9EB3-C3E2-50AC-5881F556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sz="2400" dirty="0" err="1"/>
              <a:t>Predsjednički</a:t>
            </a:r>
            <a:r>
              <a:rPr lang="en-US" sz="2400" dirty="0"/>
              <a:t> </a:t>
            </a:r>
            <a:r>
              <a:rPr lang="en-US" sz="2400" dirty="0" err="1"/>
              <a:t>kandidat</a:t>
            </a:r>
            <a:r>
              <a:rPr lang="en-US" sz="2400" dirty="0"/>
              <a:t> HSP-a bio je </a:t>
            </a:r>
            <a:r>
              <a:rPr lang="en-US" sz="2400" dirty="0" err="1"/>
              <a:t>njegov</a:t>
            </a:r>
            <a:r>
              <a:rPr lang="en-US" sz="2400" dirty="0"/>
              <a:t> </a:t>
            </a:r>
            <a:r>
              <a:rPr lang="en-US" sz="2400" dirty="0" err="1"/>
              <a:t>predsjednik</a:t>
            </a:r>
            <a:r>
              <a:rPr lang="en-US" sz="2400" dirty="0"/>
              <a:t> </a:t>
            </a:r>
            <a:r>
              <a:rPr lang="en-US" sz="2400" dirty="0" err="1"/>
              <a:t>Dobroslav</a:t>
            </a:r>
            <a:r>
              <a:rPr lang="hr-HR" sz="2400" dirty="0"/>
              <a:t> </a:t>
            </a:r>
            <a:r>
              <a:rPr lang="en-US" sz="2400" dirty="0" err="1"/>
              <a:t>Paraga</a:t>
            </a:r>
            <a:r>
              <a:rPr lang="en-US" sz="2400" dirty="0"/>
              <a:t>, koji je s 31 </a:t>
            </a:r>
            <a:r>
              <a:rPr lang="en-US" sz="2400" dirty="0" err="1"/>
              <a:t>godinom</a:t>
            </a:r>
            <a:r>
              <a:rPr lang="en-US" sz="2400" dirty="0"/>
              <a:t> </a:t>
            </a:r>
            <a:r>
              <a:rPr lang="en-US" sz="2400" dirty="0" err="1"/>
              <a:t>ujedno</a:t>
            </a:r>
            <a:r>
              <a:rPr lang="en-US" sz="2400" dirty="0"/>
              <a:t> bio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najmlađi</a:t>
            </a:r>
            <a:r>
              <a:rPr lang="en-US" sz="2400" dirty="0"/>
              <a:t> </a:t>
            </a:r>
            <a:r>
              <a:rPr lang="en-US" sz="2400" dirty="0" err="1"/>
              <a:t>predsjednički</a:t>
            </a:r>
            <a:r>
              <a:rPr lang="en-US" sz="2400" dirty="0"/>
              <a:t> </a:t>
            </a:r>
            <a:r>
              <a:rPr lang="en-US" sz="2400" dirty="0" err="1"/>
              <a:t>kandidat</a:t>
            </a:r>
            <a:endParaRPr lang="hr-HR" sz="2400" dirty="0"/>
          </a:p>
          <a:p>
            <a:endParaRPr lang="hr-HR" sz="2400" dirty="0"/>
          </a:p>
          <a:p>
            <a:r>
              <a:rPr lang="en-US" sz="2400" dirty="0"/>
              <a:t> HSP se</a:t>
            </a:r>
            <a:r>
              <a:rPr lang="hr-HR" sz="2400" dirty="0"/>
              <a:t> </a:t>
            </a:r>
            <a:r>
              <a:rPr lang="en-US" sz="2400" dirty="0" err="1"/>
              <a:t>protivio</a:t>
            </a:r>
            <a:r>
              <a:rPr lang="en-US" sz="2400" dirty="0"/>
              <a:t> </a:t>
            </a:r>
            <a:r>
              <a:rPr lang="en-US" sz="2400" dirty="0" err="1"/>
              <a:t>raspisivanju</a:t>
            </a:r>
            <a:r>
              <a:rPr lang="en-US" sz="2400" dirty="0"/>
              <a:t> </a:t>
            </a:r>
            <a:r>
              <a:rPr lang="en-US" sz="2400" dirty="0" err="1"/>
              <a:t>izbora</a:t>
            </a:r>
            <a:r>
              <a:rPr lang="en-US" sz="2400" dirty="0"/>
              <a:t> </a:t>
            </a:r>
            <a:r>
              <a:rPr lang="en-US" sz="2400" dirty="0" err="1"/>
              <a:t>jer</a:t>
            </a:r>
            <a:r>
              <a:rPr lang="en-US" sz="2400" dirty="0"/>
              <a:t> je </a:t>
            </a:r>
            <a:r>
              <a:rPr lang="en-US" sz="2400" dirty="0" err="1"/>
              <a:t>smatrao</a:t>
            </a:r>
            <a:r>
              <a:rPr lang="en-US" sz="2400" dirty="0"/>
              <a:t> da ne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trošiti</a:t>
            </a:r>
            <a:r>
              <a:rPr lang="en-US" sz="2400" dirty="0"/>
              <a:t> </a:t>
            </a:r>
            <a:r>
              <a:rPr lang="en-US" sz="2400" dirty="0" err="1"/>
              <a:t>novac</a:t>
            </a:r>
            <a:r>
              <a:rPr lang="en-US" sz="2400" dirty="0"/>
              <a:t> za </a:t>
            </a:r>
            <a:r>
              <a:rPr lang="en-US" sz="2400" dirty="0" err="1"/>
              <a:t>njih</a:t>
            </a:r>
            <a:r>
              <a:rPr lang="en-US" sz="2400" dirty="0"/>
              <a:t> </a:t>
            </a:r>
            <a:r>
              <a:rPr lang="en-US" sz="2400" dirty="0" err="1"/>
              <a:t>kad</a:t>
            </a:r>
            <a:r>
              <a:rPr lang="en-US" sz="2400" dirty="0"/>
              <a:t> je</a:t>
            </a:r>
            <a:r>
              <a:rPr lang="hr-HR" sz="2400" dirty="0"/>
              <a:t> </a:t>
            </a:r>
            <a:r>
              <a:rPr lang="en-US" sz="2400" dirty="0"/>
              <a:t>Hrvatska </a:t>
            </a:r>
            <a:r>
              <a:rPr lang="en-US" sz="2400" dirty="0" err="1"/>
              <a:t>usred</a:t>
            </a:r>
            <a:r>
              <a:rPr lang="en-US" sz="2400" dirty="0"/>
              <a:t> rata</a:t>
            </a:r>
            <a:endParaRPr lang="hr-HR" sz="2400" dirty="0"/>
          </a:p>
          <a:p>
            <a:endParaRPr lang="hr-HR" sz="2400" dirty="0"/>
          </a:p>
          <a:p>
            <a:r>
              <a:rPr lang="pl-PL" sz="2400" dirty="0"/>
              <a:t>“Unprofor go home, sav narod u svoj dom”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4489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244</TotalTime>
  <Words>1576</Words>
  <Application>Microsoft Office PowerPoint</Application>
  <PresentationFormat>On-screen Show (4:3)</PresentationFormat>
  <Paragraphs>147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Century Gothic</vt:lpstr>
      <vt:lpstr>Garamond</vt:lpstr>
      <vt:lpstr>Savon</vt:lpstr>
      <vt:lpstr>Obnova i djelovanje Hrvatske stranke prava (HSP) 1990-ih</vt:lpstr>
      <vt:lpstr>Uvođenje višestranačja</vt:lpstr>
      <vt:lpstr>Obnova HSP-a 25. veljače 1990.</vt:lpstr>
      <vt:lpstr>HSP i prvi višestranački izbori 1990.</vt:lpstr>
      <vt:lpstr>Prvi Opći Sabor HSP</vt:lpstr>
      <vt:lpstr>Osnutak Hrvatskih obrambenih snaga</vt:lpstr>
      <vt:lpstr>Ubojstvo Ante Paradžika</vt:lpstr>
      <vt:lpstr>Vukovar</vt:lpstr>
      <vt:lpstr>Parlamentarni i predsjednički izbori 1992.</vt:lpstr>
      <vt:lpstr>Politički program HSP-a na izborima 1992.</vt:lpstr>
      <vt:lpstr>Rezultati izbora</vt:lpstr>
      <vt:lpstr>Ubojstvo Blaža Kraljevića</vt:lpstr>
      <vt:lpstr>Ubojstvo Blaža Kraljevića</vt:lpstr>
      <vt:lpstr>Kutinski sabor-rascjep pravaša</vt:lpstr>
      <vt:lpstr>Pokušaji ujedinjenja</vt:lpstr>
      <vt:lpstr>Izborni rezultati 1995.godine</vt:lpstr>
      <vt:lpstr>Ponovni rascjep</vt:lpstr>
      <vt:lpstr>Vizija nove Hrvatske</vt:lpstr>
      <vt:lpstr>Đapić vs. Gabelica</vt:lpstr>
      <vt:lpstr>Promjene do kraja stoljeća</vt:lpstr>
      <vt:lpstr>Promjene do kraja stoljeća</vt:lpstr>
      <vt:lpstr>Literatura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Obnova i djelovanje Hrvatske stranke prava (HSP) 1990-ih</dc:title>
  <dc:subject/>
  <dc:creator>Tamara Jurkić Sviben</dc:creator>
  <cp:keywords/>
  <dc:description>generated using python-pptx</dc:description>
  <cp:lastModifiedBy>Ivan</cp:lastModifiedBy>
  <cp:revision>49</cp:revision>
  <dcterms:created xsi:type="dcterms:W3CDTF">2013-01-27T09:14:16Z</dcterms:created>
  <dcterms:modified xsi:type="dcterms:W3CDTF">2026-05-23T13:36:47Z</dcterms:modified>
  <cp:category/>
</cp:coreProperties>
</file>