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70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9325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enciklopedija.hr/clanak/kosutic-august" TargetMode="External"/><Relationship Id="rId3" Type="http://schemas.openxmlformats.org/officeDocument/2006/relationships/image" Target="../media/image5.png"/><Relationship Id="rId7" Type="http://schemas.openxmlformats.org/officeDocument/2006/relationships/hyperlink" Target="https://proleksis.lzmk.hr/35439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6.png"/><Relationship Id="rId10" Type="http://schemas.openxmlformats.org/officeDocument/2006/relationships/hyperlink" Target="https://hr.wikipedia.org/wiki/Bo%C5%BEidar_Magovac" TargetMode="External"/><Relationship Id="rId4" Type="http://schemas.microsoft.com/office/2007/relationships/hdphoto" Target="../media/hdphoto1.wdp"/><Relationship Id="rId9" Type="http://schemas.openxmlformats.org/officeDocument/2006/relationships/hyperlink" Target="https://narod.hr/vjera-i-kultura/kultura/1-ozujka-1909-mladen-lorkovic-sto-istina-pucu-lorkovic-vokic-ndh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C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912A"/>
          </a:solidFill>
          <a:ln w="12700">
            <a:solidFill>
              <a:srgbClr val="C9912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3" name="Text 1"/>
          <p:cNvSpPr/>
          <p:nvPr/>
        </p:nvSpPr>
        <p:spPr>
          <a:xfrm>
            <a:off x="411480" y="822960"/>
            <a:ext cx="8321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kern="0" spc="30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HRVATSKA SELJAČKA STRANKA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11480" y="1508760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C991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 Nezavisnoj Državi Hrvatskoj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11480" y="2084832"/>
            <a:ext cx="5029200" cy="36576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6" name="Text 4"/>
          <p:cNvSpPr/>
          <p:nvPr/>
        </p:nvSpPr>
        <p:spPr>
          <a:xfrm>
            <a:off x="411480" y="2176272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dirty="0">
                <a:solidFill>
                  <a:srgbClr val="BBA9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čekanja, frakcije i sudbina stranke 1941.–1945.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411480" y="260604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C991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DIO: Kontekst, represija i frakcije   |   2. DIO: Zaokret, puč i emigracija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11480" y="2999232"/>
            <a:ext cx="822960" cy="310896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9" name="Text 7"/>
          <p:cNvSpPr/>
          <p:nvPr/>
        </p:nvSpPr>
        <p:spPr>
          <a:xfrm>
            <a:off x="411480" y="2999232"/>
            <a:ext cx="822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C9912A"/>
                </a:solidFill>
              </a:rPr>
              <a:t>1941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1417320" y="2999232"/>
            <a:ext cx="822960" cy="310896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1" name="Text 9"/>
          <p:cNvSpPr/>
          <p:nvPr/>
        </p:nvSpPr>
        <p:spPr>
          <a:xfrm>
            <a:off x="1417320" y="2999232"/>
            <a:ext cx="822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C9912A"/>
                </a:solidFill>
              </a:rPr>
              <a:t>1942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2423160" y="2999232"/>
            <a:ext cx="822960" cy="310896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3" name="Text 11"/>
          <p:cNvSpPr/>
          <p:nvPr/>
        </p:nvSpPr>
        <p:spPr>
          <a:xfrm>
            <a:off x="2423160" y="2999232"/>
            <a:ext cx="822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C9912A"/>
                </a:solidFill>
              </a:rPr>
              <a:t>1943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429000" y="2999232"/>
            <a:ext cx="822960" cy="310896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5" name="Text 13"/>
          <p:cNvSpPr/>
          <p:nvPr/>
        </p:nvSpPr>
        <p:spPr>
          <a:xfrm>
            <a:off x="3429000" y="2999232"/>
            <a:ext cx="822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C9912A"/>
                </a:solidFill>
              </a:rPr>
              <a:t>1944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434840" y="2999232"/>
            <a:ext cx="822960" cy="310896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7" name="Text 15"/>
          <p:cNvSpPr/>
          <p:nvPr/>
        </p:nvSpPr>
        <p:spPr>
          <a:xfrm>
            <a:off x="4434840" y="2999232"/>
            <a:ext cx="822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C9912A"/>
                </a:solidFill>
              </a:rPr>
              <a:t>1945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11480" y="3493008"/>
            <a:ext cx="8321040" cy="1417320"/>
          </a:xfrm>
          <a:prstGeom prst="rect">
            <a:avLst/>
          </a:prstGeom>
          <a:solidFill>
            <a:srgbClr val="1A0E0E"/>
          </a:solidFill>
          <a:ln w="12700">
            <a:solidFill>
              <a:srgbClr val="1A0E0E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9" name="Shape 17"/>
          <p:cNvSpPr/>
          <p:nvPr/>
        </p:nvSpPr>
        <p:spPr>
          <a:xfrm>
            <a:off x="411480" y="3493008"/>
            <a:ext cx="54864" cy="1417320"/>
          </a:xfrm>
          <a:prstGeom prst="rect">
            <a:avLst/>
          </a:prstGeom>
          <a:solidFill>
            <a:srgbClr val="C9912A"/>
          </a:solidFill>
          <a:ln w="12700">
            <a:solidFill>
              <a:srgbClr val="C9912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20" name="Text 18"/>
          <p:cNvSpPr/>
          <p:nvPr/>
        </p:nvSpPr>
        <p:spPr>
          <a:xfrm>
            <a:off x="594360" y="356616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9912A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Izradile</a:t>
            </a:r>
            <a:r>
              <a:rPr lang="en-US" sz="1000" b="1" dirty="0">
                <a:solidFill>
                  <a:srgbClr val="C991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920240" y="3566160"/>
            <a:ext cx="6583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Petra Groznica  i  Anja Dumić</a:t>
            </a:r>
            <a:endParaRPr lang="en-US" sz="115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594360" y="3858768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9912A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Kolegij</a:t>
            </a:r>
            <a:r>
              <a:rPr lang="en-US" sz="1000" b="1" dirty="0">
                <a:solidFill>
                  <a:srgbClr val="C991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920240" y="3858768"/>
            <a:ext cx="6583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0C0B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Hrvatska politička povijest</a:t>
            </a:r>
            <a:endParaRPr lang="en-US" sz="11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594360" y="4151376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9912A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Nositelj:</a:t>
            </a:r>
            <a:endParaRPr lang="en-US" sz="1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1920240" y="4151376"/>
            <a:ext cx="6583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0C0B0"/>
                </a:solidFill>
                <a:latin typeface="Cambria" panose="02040503050406030204" pitchFamily="18" charset="0"/>
                <a:ea typeface="Cambria" panose="02040503050406030204" pitchFamily="18" charset="0"/>
                <a:cs typeface="Calibri" pitchFamily="34" charset="-120"/>
              </a:rPr>
              <a:t>doc. dr. sc. Danijel Jurković   |   FHS</a:t>
            </a:r>
            <a:endParaRPr lang="en-US" sz="11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411480" y="4919472"/>
            <a:ext cx="8321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5A4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Izvori: Radelić 1995 · Kovačić 2014 · Šitin 1988 · Matković 1999</a:t>
            </a:r>
            <a:endParaRPr lang="en-US" sz="8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EF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KRAJ RATA: MAČEK U EMIGRACIJI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011680" y="822960"/>
            <a:ext cx="2926080" cy="3886200"/>
          </a:xfrm>
          <a:prstGeom prst="rect">
            <a:avLst/>
          </a:prstGeom>
          <a:solidFill>
            <a:srgbClr val="EDE3D5"/>
          </a:solidFill>
          <a:ln w="12700">
            <a:solidFill>
              <a:srgbClr val="EDE3D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5" name="Shape 3"/>
          <p:cNvSpPr/>
          <p:nvPr/>
        </p:nvSpPr>
        <p:spPr>
          <a:xfrm>
            <a:off x="2011680" y="822960"/>
            <a:ext cx="73152" cy="3886200"/>
          </a:xfrm>
          <a:prstGeom prst="rect">
            <a:avLst/>
          </a:prstGeom>
          <a:solidFill>
            <a:srgbClr val="C9912A"/>
          </a:solidFill>
          <a:ln w="12700">
            <a:solidFill>
              <a:srgbClr val="C9912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6" name="Text 4"/>
          <p:cNvSpPr/>
          <p:nvPr/>
        </p:nvSpPr>
        <p:spPr>
          <a:xfrm>
            <a:off x="2212848" y="914400"/>
            <a:ext cx="2606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6. svibnja 1945. — Odlazak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2212848" y="1325880"/>
            <a:ext cx="2606040" cy="3246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Ustaške vlasti ukidaju nadzor nad Mačekom. Prvaci HSS-a (pušteni iz Lepoglave) zaključuju: Maček ide u emigraciju.
Ustaško vodstvo uvjereno: alternativu komunistima može odigrati samo Maček.
</a:t>
            </a:r>
            <a:r>
              <a:rPr lang="en-US" sz="1100" b="1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Farolfi i Tomašić — ubijeni od ustaša u zatvoru u Lepoglavi, travanj/svibanj 1945.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120640" y="822960"/>
            <a:ext cx="3703320" cy="3886200"/>
          </a:xfrm>
          <a:prstGeom prst="rect">
            <a:avLst/>
          </a:prstGeom>
          <a:solidFill>
            <a:srgbClr val="EDE3D5"/>
          </a:solidFill>
          <a:ln w="12700">
            <a:solidFill>
              <a:srgbClr val="EDE3D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9" name="Shape 7"/>
          <p:cNvSpPr/>
          <p:nvPr/>
        </p:nvSpPr>
        <p:spPr>
          <a:xfrm>
            <a:off x="5120640" y="822960"/>
            <a:ext cx="73152" cy="3886200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0" name="Text 8"/>
          <p:cNvSpPr/>
          <p:nvPr/>
        </p:nvSpPr>
        <p:spPr>
          <a:xfrm>
            <a:off x="5321808" y="914400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KP i HSS u završnici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5321808" y="1325880"/>
            <a:ext cx="3337560" cy="3246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 drži sve organe vlasti, ali ugled Mačeka tjera ih na oprez.
Pojam 'mačekovac' gotovo izjednačen s 'ustašom'.
Zbog obveza iz Jalte (proširenje AVNOJ-a), H(R)SS je put prema međ. priznanju komunističkog režima.
</a:t>
            </a:r>
            <a:r>
              <a:rPr lang="en-US" sz="1100" i="1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Bakarić, X 1944: komunistima više nisu potrebna 'zvučna imena prošlosti'.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20040" y="4663440"/>
            <a:ext cx="8503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C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Radelić 1995, str. 457–458 | Kovačić 2014, str. 320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2C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912A"/>
          </a:solidFill>
          <a:ln w="12700">
            <a:solidFill>
              <a:srgbClr val="C9912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3" name="Text 1"/>
          <p:cNvSpPr/>
          <p:nvPr/>
        </p:nvSpPr>
        <p:spPr>
          <a:xfrm>
            <a:off x="411480" y="411480"/>
            <a:ext cx="8321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400" dirty="0">
                <a:solidFill>
                  <a:srgbClr val="C991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ZAKLJUČAK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11480" y="1097280"/>
            <a:ext cx="2606040" cy="1600200"/>
          </a:xfrm>
          <a:prstGeom prst="rect">
            <a:avLst/>
          </a:prstGeom>
          <a:solidFill>
            <a:srgbClr val="3B2020"/>
          </a:solidFill>
          <a:ln w="12700">
            <a:solidFill>
              <a:srgbClr val="3B2020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5" name="Shape 3"/>
          <p:cNvSpPr/>
          <p:nvPr/>
        </p:nvSpPr>
        <p:spPr>
          <a:xfrm>
            <a:off x="411480" y="1097280"/>
            <a:ext cx="2606040" cy="384048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6" name="Text 4"/>
          <p:cNvSpPr/>
          <p:nvPr/>
        </p:nvSpPr>
        <p:spPr>
          <a:xfrm>
            <a:off x="502920" y="1097280"/>
            <a:ext cx="2423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91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 Politika čekanja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02920" y="1527048"/>
            <a:ext cx="2423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D9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Osnovna slabost HSS-a. Isključivala oružani otpor — a u ratu samo borba donosi rezultate.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46120" y="1097280"/>
            <a:ext cx="2606040" cy="1600200"/>
          </a:xfrm>
          <a:prstGeom prst="rect">
            <a:avLst/>
          </a:prstGeom>
          <a:solidFill>
            <a:srgbClr val="3B2020"/>
          </a:solidFill>
          <a:ln w="12700">
            <a:solidFill>
              <a:srgbClr val="3B2020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9" name="Shape 7"/>
          <p:cNvSpPr/>
          <p:nvPr/>
        </p:nvSpPr>
        <p:spPr>
          <a:xfrm>
            <a:off x="3246120" y="1097280"/>
            <a:ext cx="2606040" cy="384048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0" name="Text 8"/>
          <p:cNvSpPr/>
          <p:nvPr/>
        </p:nvSpPr>
        <p:spPr>
          <a:xfrm>
            <a:off x="3337560" y="1097280"/>
            <a:ext cx="2423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91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 Frakcijska podijeljenost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337560" y="1527048"/>
            <a:ext cx="2423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D9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Proustaško krilo, pasivno vodstvo (Košutić), aktivna struja (Jančiković/Farolfi) i emigracija — bez koordinacije.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080760" y="1097280"/>
            <a:ext cx="2606040" cy="1600200"/>
          </a:xfrm>
          <a:prstGeom prst="rect">
            <a:avLst/>
          </a:prstGeom>
          <a:solidFill>
            <a:srgbClr val="3B2020"/>
          </a:solidFill>
          <a:ln w="12700">
            <a:solidFill>
              <a:srgbClr val="3B2020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3" name="Shape 11"/>
          <p:cNvSpPr/>
          <p:nvPr/>
        </p:nvSpPr>
        <p:spPr>
          <a:xfrm>
            <a:off x="6080760" y="1097280"/>
            <a:ext cx="2606040" cy="384048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4" name="Text 12"/>
          <p:cNvSpPr/>
          <p:nvPr/>
        </p:nvSpPr>
        <p:spPr>
          <a:xfrm>
            <a:off x="6172200" y="1097280"/>
            <a:ext cx="2423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91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 KP eksploatira HSS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172200" y="1527048"/>
            <a:ext cx="2423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D9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H(R)SS instrument za privlačenje Hrvata u NOP i legitimiziranje komunističkog režima.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1828800" y="2926080"/>
            <a:ext cx="2606040" cy="1600200"/>
          </a:xfrm>
          <a:prstGeom prst="rect">
            <a:avLst/>
          </a:prstGeom>
          <a:solidFill>
            <a:srgbClr val="3B2020"/>
          </a:solidFill>
          <a:ln w="12700">
            <a:solidFill>
              <a:srgbClr val="3B2020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7" name="Shape 15"/>
          <p:cNvSpPr/>
          <p:nvPr/>
        </p:nvSpPr>
        <p:spPr>
          <a:xfrm>
            <a:off x="1828800" y="2926080"/>
            <a:ext cx="2606040" cy="384048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8" name="Text 16"/>
          <p:cNvSpPr/>
          <p:nvPr/>
        </p:nvSpPr>
        <p:spPr>
          <a:xfrm>
            <a:off x="1920240" y="2926080"/>
            <a:ext cx="2423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91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 Propušteni trenutci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920240" y="3355848"/>
            <a:ext cx="2423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D9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Košutić 1943./44. traži ravnopravnost — KP odbija. Puč Lorković-Vokić završava likvidacijom prvaka.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663440" y="2926080"/>
            <a:ext cx="2606040" cy="1600200"/>
          </a:xfrm>
          <a:prstGeom prst="rect">
            <a:avLst/>
          </a:prstGeom>
          <a:solidFill>
            <a:srgbClr val="3B2020"/>
          </a:solidFill>
          <a:ln w="12700">
            <a:solidFill>
              <a:srgbClr val="3B2020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21" name="Shape 19"/>
          <p:cNvSpPr/>
          <p:nvPr/>
        </p:nvSpPr>
        <p:spPr>
          <a:xfrm>
            <a:off x="4663440" y="2926080"/>
            <a:ext cx="2606040" cy="384048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22" name="Text 20"/>
          <p:cNvSpPr/>
          <p:nvPr/>
        </p:nvSpPr>
        <p:spPr>
          <a:xfrm>
            <a:off x="4754880" y="2926080"/>
            <a:ext cx="2423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91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 Kraj — emigracija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754880" y="3355848"/>
            <a:ext cx="24231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8D9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Maček 6. V 1945. napušta Hrvatsku. HSS nestaje iz javnog života — likvidiran kasnih 1940-ih.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11480" y="4736592"/>
            <a:ext cx="8321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B5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Radelić (CSP 1995) · Kovačić (Radovi FFZG 2014) · Šitin (CSP 1988) · Matković (1999) · Povcast FFZG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2C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912A"/>
          </a:solidFill>
          <a:ln w="12700">
            <a:solidFill>
              <a:srgbClr val="C9912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3" name="Text 1"/>
          <p:cNvSpPr/>
          <p:nvPr/>
        </p:nvSpPr>
        <p:spPr>
          <a:xfrm>
            <a:off x="411480" y="320040"/>
            <a:ext cx="8321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300" dirty="0">
                <a:solidFill>
                  <a:srgbClr val="C991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PITANJA ZA RASPRAVU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11480" y="1005840"/>
            <a:ext cx="8321040" cy="1170432"/>
          </a:xfrm>
          <a:prstGeom prst="rect">
            <a:avLst/>
          </a:prstGeom>
          <a:solidFill>
            <a:srgbClr val="3B2020"/>
          </a:solidFill>
          <a:ln w="12700">
            <a:solidFill>
              <a:srgbClr val="3B2020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5" name="Shape 3"/>
          <p:cNvSpPr/>
          <p:nvPr/>
        </p:nvSpPr>
        <p:spPr>
          <a:xfrm>
            <a:off x="411480" y="1005840"/>
            <a:ext cx="502920" cy="1170432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6" name="Text 4"/>
          <p:cNvSpPr/>
          <p:nvPr/>
        </p:nvSpPr>
        <p:spPr>
          <a:xfrm>
            <a:off x="411480" y="1005840"/>
            <a:ext cx="5029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991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024128" y="1078992"/>
            <a:ext cx="7543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91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Je li politika čekanja bila jedina realna opcija?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24128" y="1463040"/>
            <a:ext cx="7543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D0C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Maček je bio uvjeren da mali narodi ne mogu utjecati na ishod rata i da je najpametnije sačuvati narod. No — je li pasivnost bila strateška mudrost ili politički promašaj? Moglo li je aktivno uključivanje u NOB promijeniti položaj HSS-a poslije rata?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55209" y="3017520"/>
            <a:ext cx="8321040" cy="1170432"/>
          </a:xfrm>
          <a:prstGeom prst="rect">
            <a:avLst/>
          </a:prstGeom>
          <a:solidFill>
            <a:srgbClr val="3B2020"/>
          </a:solidFill>
          <a:ln w="12700">
            <a:solidFill>
              <a:srgbClr val="3B2020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0" name="Shape 8"/>
          <p:cNvSpPr/>
          <p:nvPr/>
        </p:nvSpPr>
        <p:spPr>
          <a:xfrm>
            <a:off x="355209" y="3021740"/>
            <a:ext cx="502920" cy="1170432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1" name="Text 9"/>
          <p:cNvSpPr/>
          <p:nvPr/>
        </p:nvSpPr>
        <p:spPr>
          <a:xfrm>
            <a:off x="342900" y="2967229"/>
            <a:ext cx="5029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C991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92708" y="3182112"/>
            <a:ext cx="7543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91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Zašto KP nije prihvatila ravnopravno partnerstvo s HSS-om?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092708" y="3453618"/>
            <a:ext cx="7543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D0C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Košutić je inzistirao na slobodnim izborima i ravnopravnoj ulozi HSS-a. Komunisti su to odbili. Što to govori o prirodi Titova pokreta? Je li suradnja bila ikad iskreno zamišljena ili isključivo taktička?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3602736"/>
            <a:ext cx="5029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024128" y="3675888"/>
            <a:ext cx="7543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024128" y="4059936"/>
            <a:ext cx="7543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EF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C1A1A"/>
          </a:solidFill>
          <a:ln w="12700">
            <a:solidFill>
              <a:srgbClr val="2C1A1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KORIŠTENA LITERATURA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20040" y="822960"/>
            <a:ext cx="8503920" cy="292608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5" name="Text 3"/>
          <p:cNvSpPr/>
          <p:nvPr/>
        </p:nvSpPr>
        <p:spPr>
          <a:xfrm>
            <a:off x="457200" y="82296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Izvorni znanstveni članci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20040" y="1115568"/>
            <a:ext cx="45720" cy="402336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7" name="Text 5"/>
          <p:cNvSpPr/>
          <p:nvPr/>
        </p:nvSpPr>
        <p:spPr>
          <a:xfrm>
            <a:off x="502920" y="1133856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RADELIĆ, Zdenko. "Hrvatska seljačka stranka u ratu 1941.–1945." Časopis za suvremenu povijest, vol. 27, br. 3, Zagreb, 1995., str. 441–459.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320040" y="1463040"/>
            <a:ext cx="54864" cy="329184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9" name="Text 7"/>
          <p:cNvSpPr/>
          <p:nvPr/>
        </p:nvSpPr>
        <p:spPr>
          <a:xfrm>
            <a:off x="502920" y="1481328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ŠITIN, Tonći. "Slom HSS-ovske omladinske organizacije u Splitu 1944. godine." Časopis za suvremenu povijest, vol. 20, br. 1–2, Zagreb, 1988., str. 95–113.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20040" y="1810512"/>
            <a:ext cx="54864" cy="329184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1" name="Text 9"/>
          <p:cNvSpPr/>
          <p:nvPr/>
        </p:nvSpPr>
        <p:spPr>
          <a:xfrm>
            <a:off x="502920" y="1828800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KOVAČIĆ, Davor. "Represivne mjere redarstvenih vlasti Nezavisne Države Hrvatske prema pripadnicima Hrvatske seljačke stranke u Drugom svjetskom ratu." Radovi Zavoda za hrvatsku povijest, vol. 46, Zagreb, 2014., str. 305–323.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20040" y="2231136"/>
            <a:ext cx="8503920" cy="292608"/>
          </a:xfrm>
          <a:prstGeom prst="rect">
            <a:avLst/>
          </a:prstGeom>
          <a:solidFill>
            <a:srgbClr val="C9912A"/>
          </a:solidFill>
          <a:ln w="12700">
            <a:solidFill>
              <a:srgbClr val="C9912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3" name="Text 11"/>
          <p:cNvSpPr/>
          <p:nvPr/>
        </p:nvSpPr>
        <p:spPr>
          <a:xfrm>
            <a:off x="457200" y="2231136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 err="1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Monografij</a:t>
            </a:r>
            <a:r>
              <a:rPr lang="hr-HR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20040" y="2523744"/>
            <a:ext cx="54864" cy="329184"/>
          </a:xfrm>
          <a:prstGeom prst="rect">
            <a:avLst/>
          </a:prstGeom>
          <a:solidFill>
            <a:srgbClr val="C9912A"/>
          </a:solidFill>
          <a:ln w="12700">
            <a:solidFill>
              <a:srgbClr val="C9912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5" name="Text 13"/>
          <p:cNvSpPr/>
          <p:nvPr/>
        </p:nvSpPr>
        <p:spPr>
          <a:xfrm>
            <a:off x="502920" y="2542032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MATKOVIĆ, Hrvoje. Povijest Hrvatske seljačke stranke. Zagreb: Naklada Pavičić, 1999.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02920" y="3584448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02920" y="3931920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320040" y="2898648"/>
            <a:ext cx="8503920" cy="292608"/>
          </a:xfrm>
          <a:prstGeom prst="rect">
            <a:avLst/>
          </a:prstGeom>
          <a:solidFill>
            <a:srgbClr val="8C7B6E"/>
          </a:solidFill>
          <a:ln w="12700">
            <a:solidFill>
              <a:srgbClr val="8C7B6E"/>
            </a:solidFill>
            <a:prstDash val="solid"/>
          </a:ln>
        </p:spPr>
        <p:txBody>
          <a:bodyPr/>
          <a:lstStyle/>
          <a:p>
            <a:endParaRPr lang="hr-HR" dirty="0"/>
          </a:p>
        </p:txBody>
      </p:sp>
      <p:sp>
        <p:nvSpPr>
          <p:cNvPr id="25" name="Text 23"/>
          <p:cNvSpPr/>
          <p:nvPr/>
        </p:nvSpPr>
        <p:spPr>
          <a:xfrm>
            <a:off x="411480" y="2907792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Mrežni izvor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20040" y="3200400"/>
            <a:ext cx="45719" cy="347472"/>
          </a:xfrm>
          <a:prstGeom prst="rect">
            <a:avLst/>
          </a:prstGeom>
          <a:solidFill>
            <a:srgbClr val="8C7B6E"/>
          </a:solidFill>
          <a:ln w="12700">
            <a:solidFill>
              <a:srgbClr val="8C7B6E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27" name="Text 25"/>
          <p:cNvSpPr/>
          <p:nvPr/>
        </p:nvSpPr>
        <p:spPr>
          <a:xfrm>
            <a:off x="457200" y="3209544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Povcast — portal Zavoda za hrvatsku povijest Filozofskoga fakulteta Sveučilišta u Zagrebu: "Vrijeme frakcija: Hrvatska seljačka stranka u NDH i socijalističkoj Jugoslaviji". Dostupno na: https://povcast.ffzg.unizg.hr (pristupljeno 2025.).</a:t>
            </a:r>
            <a:endParaRPr lang="en-US" sz="950" dirty="0"/>
          </a:p>
        </p:txBody>
      </p:sp>
      <p:pic>
        <p:nvPicPr>
          <p:cNvPr id="29" name="Slika 28">
            <a:extLst>
              <a:ext uri="{FF2B5EF4-FFF2-40B4-BE49-F238E27FC236}">
                <a16:creationId xmlns:a16="http://schemas.microsoft.com/office/drawing/2014/main" id="{2C453C2B-6015-3E80-E83C-EA8E29A9BB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07110" y="3547872"/>
            <a:ext cx="8516850" cy="304826"/>
          </a:xfrm>
          <a:prstGeom prst="rect">
            <a:avLst/>
          </a:prstGeom>
        </p:spPr>
      </p:pic>
      <p:sp>
        <p:nvSpPr>
          <p:cNvPr id="30" name="TekstniOkvir 29">
            <a:extLst>
              <a:ext uri="{FF2B5EF4-FFF2-40B4-BE49-F238E27FC236}">
                <a16:creationId xmlns:a16="http://schemas.microsoft.com/office/drawing/2014/main" id="{41905DE8-BFD2-E3AA-CEFC-315C66E578B4}"/>
              </a:ext>
            </a:extLst>
          </p:cNvPr>
          <p:cNvSpPr txBox="1"/>
          <p:nvPr/>
        </p:nvSpPr>
        <p:spPr>
          <a:xfrm>
            <a:off x="374904" y="3556313"/>
            <a:ext cx="25110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2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Izvori za slike</a:t>
            </a:r>
          </a:p>
        </p:txBody>
      </p:sp>
      <p:pic>
        <p:nvPicPr>
          <p:cNvPr id="32" name="Slika 31">
            <a:extLst>
              <a:ext uri="{FF2B5EF4-FFF2-40B4-BE49-F238E27FC236}">
                <a16:creationId xmlns:a16="http://schemas.microsoft.com/office/drawing/2014/main" id="{E6C78D27-7B1B-E05A-5A0A-B408636B851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3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5464" y="3848084"/>
            <a:ext cx="54869" cy="359695"/>
          </a:xfrm>
          <a:prstGeom prst="rect">
            <a:avLst/>
          </a:prstGeom>
        </p:spPr>
      </p:pic>
      <p:pic>
        <p:nvPicPr>
          <p:cNvPr id="34" name="Slika 33">
            <a:extLst>
              <a:ext uri="{FF2B5EF4-FFF2-40B4-BE49-F238E27FC236}">
                <a16:creationId xmlns:a16="http://schemas.microsoft.com/office/drawing/2014/main" id="{86EE575C-9D25-CB60-C92D-6CD60841F9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3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5463" y="4200128"/>
            <a:ext cx="54869" cy="359695"/>
          </a:xfrm>
          <a:prstGeom prst="rect">
            <a:avLst/>
          </a:prstGeom>
        </p:spPr>
      </p:pic>
      <p:pic>
        <p:nvPicPr>
          <p:cNvPr id="36" name="Slika 35">
            <a:extLst>
              <a:ext uri="{FF2B5EF4-FFF2-40B4-BE49-F238E27FC236}">
                <a16:creationId xmlns:a16="http://schemas.microsoft.com/office/drawing/2014/main" id="{E941E00B-F0F7-D56D-8C9E-04FC3AF69B9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3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4143" y="4541185"/>
            <a:ext cx="54869" cy="359695"/>
          </a:xfrm>
          <a:prstGeom prst="rect">
            <a:avLst/>
          </a:prstGeom>
        </p:spPr>
      </p:pic>
      <p:sp>
        <p:nvSpPr>
          <p:cNvPr id="37" name="TekstniOkvir 36">
            <a:extLst>
              <a:ext uri="{FF2B5EF4-FFF2-40B4-BE49-F238E27FC236}">
                <a16:creationId xmlns:a16="http://schemas.microsoft.com/office/drawing/2014/main" id="{4BFECAEA-C432-FE6E-104A-6D74A22C8B71}"/>
              </a:ext>
            </a:extLst>
          </p:cNvPr>
          <p:cNvSpPr txBox="1"/>
          <p:nvPr/>
        </p:nvSpPr>
        <p:spPr>
          <a:xfrm>
            <a:off x="411480" y="3922423"/>
            <a:ext cx="645847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100" dirty="0">
                <a:latin typeface="Cambria" panose="02040503050406030204" pitchFamily="18" charset="0"/>
                <a:ea typeface="Cambria" panose="02040503050406030204" pitchFamily="18" charset="0"/>
              </a:rPr>
              <a:t>Slika 1. - </a:t>
            </a:r>
            <a:r>
              <a:rPr lang="hr-HR" sz="1100" dirty="0">
                <a:latin typeface="Cambria" panose="02040503050406030204" pitchFamily="18" charset="0"/>
                <a:ea typeface="Cambria" panose="02040503050406030204" pitchFamily="18" charset="0"/>
                <a:hlinkClick r:id="rId7"/>
              </a:rPr>
              <a:t>https://proleksis.lzmk.hr/35439/</a:t>
            </a:r>
            <a:endParaRPr lang="hr-HR" sz="11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hr-HR" sz="1100" dirty="0">
                <a:latin typeface="Cambria" panose="02040503050406030204" pitchFamily="18" charset="0"/>
                <a:ea typeface="Cambria" panose="02040503050406030204" pitchFamily="18" charset="0"/>
              </a:rPr>
              <a:t>Slika 2. - </a:t>
            </a:r>
            <a:r>
              <a:rPr lang="hr-HR" sz="1100" dirty="0">
                <a:latin typeface="Cambria" panose="02040503050406030204" pitchFamily="18" charset="0"/>
                <a:ea typeface="Cambria" panose="02040503050406030204" pitchFamily="18" charset="0"/>
                <a:hlinkClick r:id="rId8"/>
              </a:rPr>
              <a:t>https://enciklopedija.hr/clanak/kosutic-august</a:t>
            </a:r>
            <a:r>
              <a:rPr lang="hr-HR" sz="11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r>
              <a:rPr lang="hr-HR" sz="1100" dirty="0">
                <a:latin typeface="Cambria" panose="02040503050406030204" pitchFamily="18" charset="0"/>
                <a:ea typeface="Cambria" panose="02040503050406030204" pitchFamily="18" charset="0"/>
              </a:rPr>
              <a:t>Slika 3. - </a:t>
            </a:r>
            <a:r>
              <a:rPr lang="hr-HR" sz="1100" dirty="0">
                <a:latin typeface="Cambria" panose="02040503050406030204" pitchFamily="18" charset="0"/>
                <a:ea typeface="Cambria" panose="02040503050406030204" pitchFamily="18" charset="0"/>
                <a:hlinkClick r:id="rId9"/>
              </a:rPr>
              <a:t>https://narod.hr/vjera-i-kultura/kultura/1-ozujka-1909-mladen-lorkovic-sto-istina-pucu-lorkovic-vokic-ndh</a:t>
            </a:r>
            <a:r>
              <a:rPr lang="hr-HR" sz="11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r>
              <a:rPr lang="hr-HR" sz="1100" dirty="0">
                <a:latin typeface="Cambria" panose="02040503050406030204" pitchFamily="18" charset="0"/>
                <a:ea typeface="Cambria" panose="02040503050406030204" pitchFamily="18" charset="0"/>
              </a:rPr>
              <a:t>Slika 4. - </a:t>
            </a:r>
            <a:r>
              <a:rPr lang="hr-HR" sz="1100" dirty="0">
                <a:latin typeface="Cambria" panose="02040503050406030204" pitchFamily="18" charset="0"/>
                <a:ea typeface="Cambria" panose="02040503050406030204" pitchFamily="18" charset="0"/>
                <a:hlinkClick r:id="rId10"/>
              </a:rPr>
              <a:t>https://hr.wikipedia.org/wiki/Bo%C5%BEidar_Magovac</a:t>
            </a:r>
            <a:r>
              <a:rPr lang="hr-HR" sz="11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EF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1. DIO — KONTEKST: HSS UOČI RATA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320040" y="822960"/>
            <a:ext cx="3931920" cy="3657600"/>
          </a:xfrm>
          <a:prstGeom prst="rect">
            <a:avLst/>
          </a:prstGeom>
          <a:solidFill>
            <a:srgbClr val="EDE3D5"/>
          </a:solidFill>
          <a:ln w="12700">
            <a:solidFill>
              <a:srgbClr val="EDE3D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5" name="Shape 3"/>
          <p:cNvSpPr/>
          <p:nvPr/>
        </p:nvSpPr>
        <p:spPr>
          <a:xfrm>
            <a:off x="320040" y="822960"/>
            <a:ext cx="73152" cy="3657600"/>
          </a:xfrm>
          <a:prstGeom prst="rect">
            <a:avLst/>
          </a:prstGeom>
          <a:solidFill>
            <a:srgbClr val="C9912A"/>
          </a:solidFill>
          <a:ln w="12700">
            <a:solidFill>
              <a:srgbClr val="C9912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6" name="Text 4"/>
          <p:cNvSpPr/>
          <p:nvPr/>
        </p:nvSpPr>
        <p:spPr>
          <a:xfrm>
            <a:off x="548640" y="91440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Sporazum Cvetković-Maček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1325880"/>
            <a:ext cx="3474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26. kolovoza 1939.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Banovina Hrvatske — autonomija u KJ. HSS najjača stranka, Maček vicepremijer.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48640" y="2423160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Politika neutralnosti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2788920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Maček: "To nije rat malih, nego velikih." Puč 27. III 1941. — pristup Trojnom paktu. NDH 10. travnja 1941.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846320" y="822960"/>
            <a:ext cx="3931920" cy="3657600"/>
          </a:xfrm>
          <a:prstGeom prst="rect">
            <a:avLst/>
          </a:prstGeom>
          <a:solidFill>
            <a:srgbClr val="EDE3D5"/>
          </a:solidFill>
          <a:ln w="12700">
            <a:solidFill>
              <a:srgbClr val="EDE3D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1" name="Shape 9"/>
          <p:cNvSpPr/>
          <p:nvPr/>
        </p:nvSpPr>
        <p:spPr>
          <a:xfrm>
            <a:off x="4846320" y="822960"/>
            <a:ext cx="73152" cy="3657600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2" name="Text 10"/>
          <p:cNvSpPr/>
          <p:nvPr/>
        </p:nvSpPr>
        <p:spPr>
          <a:xfrm>
            <a:off x="5074920" y="91440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Proglašenje NDH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74920" y="1325880"/>
            <a:ext cx="34747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 travnja 1941. — Ustaše preuzimaju vlast. Maček odbio </a:t>
            </a:r>
            <a:r>
              <a:rPr lang="en-US" sz="1200" dirty="0" err="1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biti</a:t>
            </a:r>
            <a:r>
              <a:rPr lang="en-US" sz="12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'</a:t>
            </a:r>
            <a:r>
              <a:rPr lang="en-US" sz="1200" dirty="0" err="1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njema</a:t>
            </a:r>
            <a:r>
              <a:rPr lang="hr-HR" sz="12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č</a:t>
            </a:r>
            <a:r>
              <a:rPr lang="en-US" sz="12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 </a:t>
            </a:r>
            <a:r>
              <a:rPr lang="en-US" sz="1200" dirty="0" err="1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oru</a:t>
            </a:r>
            <a:r>
              <a:rPr lang="hr-HR" sz="12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đ</a:t>
            </a:r>
            <a:r>
              <a:rPr lang="en-US" sz="12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e' u razbijanju Jugoslavije.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074920" y="242316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Mačekova izjava 10. travnja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074920" y="2788920"/>
            <a:ext cx="34747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Poziva narod na 'iskrenu suradnju' s novom vladom — suzdržano, ne odražava pravu politiku. Višestruko tumačenje u historiografiji.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20040" y="4663440"/>
            <a:ext cx="8503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C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Radelić, CSP 27/3 (1995), str. 441–442 | Kovačić, Radovi FFZG 46 (2014), str. 305–306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EF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C1A1A"/>
          </a:solidFill>
          <a:ln w="12700">
            <a:solidFill>
              <a:srgbClr val="2C1A1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REPRESIJA NDH PREMA HSS-U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20040" y="822960"/>
            <a:ext cx="4069080" cy="1691640"/>
          </a:xfrm>
          <a:prstGeom prst="rect">
            <a:avLst/>
          </a:prstGeom>
          <a:solidFill>
            <a:srgbClr val="EDE3D5"/>
          </a:solidFill>
          <a:ln w="12700">
            <a:solidFill>
              <a:srgbClr val="EDE3D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5" name="Shape 3"/>
          <p:cNvSpPr/>
          <p:nvPr/>
        </p:nvSpPr>
        <p:spPr>
          <a:xfrm>
            <a:off x="320040" y="822960"/>
            <a:ext cx="4069080" cy="347472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6" name="Text 4"/>
          <p:cNvSpPr/>
          <p:nvPr/>
        </p:nvSpPr>
        <p:spPr>
          <a:xfrm>
            <a:off x="429768" y="82296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Lipanj 1941.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29768" y="1207008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HSS zabranjen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29768" y="1527048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Pavelić zabranjuje HSS i sve stranke koje smetaju ustaškom pokretu. Stranačke organizacije prestaju s radom.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54880" y="822960"/>
            <a:ext cx="4069080" cy="1691640"/>
          </a:xfrm>
          <a:prstGeom prst="rect">
            <a:avLst/>
          </a:prstGeom>
          <a:solidFill>
            <a:srgbClr val="EDE3D5"/>
          </a:solidFill>
          <a:ln w="12700">
            <a:solidFill>
              <a:srgbClr val="EDE3D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0" name="Shape 8"/>
          <p:cNvSpPr/>
          <p:nvPr/>
        </p:nvSpPr>
        <p:spPr>
          <a:xfrm>
            <a:off x="4754880" y="822960"/>
            <a:ext cx="4069080" cy="347472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1" name="Text 9"/>
          <p:cNvSpPr/>
          <p:nvPr/>
        </p:nvSpPr>
        <p:spPr>
          <a:xfrm>
            <a:off x="4864608" y="82296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Listopad 1941.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864608" y="1207008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Maček u Jasenovcu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864608" y="1527048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Uhićen i odveden u logor. Razlog: sprječavanje kontakata s Talijanima ili utjecaja na zastupnike pred Saborom NDH.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20040" y="2788920"/>
            <a:ext cx="4069080" cy="1691640"/>
          </a:xfrm>
          <a:prstGeom prst="rect">
            <a:avLst/>
          </a:prstGeom>
          <a:solidFill>
            <a:srgbClr val="EDE3D5"/>
          </a:solidFill>
          <a:ln w="12700">
            <a:solidFill>
              <a:srgbClr val="EDE3D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5" name="Shape 13"/>
          <p:cNvSpPr/>
          <p:nvPr/>
        </p:nvSpPr>
        <p:spPr>
          <a:xfrm>
            <a:off x="320040" y="2788920"/>
            <a:ext cx="4069080" cy="347472"/>
          </a:xfrm>
          <a:prstGeom prst="rect">
            <a:avLst/>
          </a:prstGeom>
          <a:solidFill>
            <a:srgbClr val="C9912A"/>
          </a:solidFill>
          <a:ln w="12700">
            <a:solidFill>
              <a:srgbClr val="C9912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6" name="Text 14"/>
          <p:cNvSpPr/>
          <p:nvPr/>
        </p:nvSpPr>
        <p:spPr>
          <a:xfrm>
            <a:off x="429768" y="278892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Veljača 1942.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29768" y="3172968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Sabor NDH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29768" y="3493008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Pavelić saziva Sabor. Pozvano 93 HSS-ova prvaka — 60 se odaziva. Skupina od 39 zastupnika traži Mačekovo puštanje.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54880" y="2788920"/>
            <a:ext cx="4069080" cy="1691640"/>
          </a:xfrm>
          <a:prstGeom prst="rect">
            <a:avLst/>
          </a:prstGeom>
          <a:solidFill>
            <a:srgbClr val="EDE3D5"/>
          </a:solidFill>
          <a:ln w="12700">
            <a:solidFill>
              <a:srgbClr val="EDE3D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20" name="Shape 18"/>
          <p:cNvSpPr/>
          <p:nvPr/>
        </p:nvSpPr>
        <p:spPr>
          <a:xfrm>
            <a:off x="4754880" y="2788920"/>
            <a:ext cx="4069080" cy="347472"/>
          </a:xfrm>
          <a:prstGeom prst="rect">
            <a:avLst/>
          </a:prstGeom>
          <a:solidFill>
            <a:srgbClr val="C9912A"/>
          </a:solidFill>
          <a:ln w="12700">
            <a:solidFill>
              <a:srgbClr val="C9912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21" name="Text 19"/>
          <p:cNvSpPr/>
          <p:nvPr/>
        </p:nvSpPr>
        <p:spPr>
          <a:xfrm>
            <a:off x="4864608" y="2788920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Jesen 1942.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864608" y="3172968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Novi val uhićenja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864608" y="3493008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Uhićeni Košutić, Smoljan i drugi prvaci. Intervencijom gen. Glaisea von Horstenaua pušteni nakon 8 dana.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20040" y="4663440"/>
            <a:ext cx="8503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C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Kovačić 2014, str. 308–314 | Radelić 1995, str. 444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EF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PROUSTAŠKO KRILO: ODVAJANJE OD HSS-A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320040" y="822960"/>
            <a:ext cx="3931920" cy="3977640"/>
          </a:xfrm>
          <a:prstGeom prst="rect">
            <a:avLst/>
          </a:prstGeom>
          <a:solidFill>
            <a:srgbClr val="EDE3D5"/>
          </a:solidFill>
          <a:ln w="12700">
            <a:solidFill>
              <a:srgbClr val="EDE3D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5" name="Shape 3"/>
          <p:cNvSpPr/>
          <p:nvPr/>
        </p:nvSpPr>
        <p:spPr>
          <a:xfrm>
            <a:off x="320040" y="822960"/>
            <a:ext cx="73152" cy="3977640"/>
          </a:xfrm>
          <a:prstGeom prst="rect">
            <a:avLst/>
          </a:prstGeom>
          <a:solidFill>
            <a:srgbClr val="C9912A"/>
          </a:solidFill>
          <a:ln w="12700">
            <a:solidFill>
              <a:srgbClr val="C9912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6" name="Text 4"/>
          <p:cNvSpPr/>
          <p:nvPr/>
        </p:nvSpPr>
        <p:spPr>
          <a:xfrm>
            <a:off x="548640" y="91440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Ključne ličnosti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371600"/>
            <a:ext cx="347472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Janko Tortić — zastupnik, organizator akcije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Josip Berković, Živan Kuvedžić — suorganizatori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Dragutin Toth — jedini utjecajni prvak koji je pristao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Lovro Sušić, Stjepan Hefer — desno orijentirani</a:t>
            </a:r>
            <a:endParaRPr lang="en-US" sz="1150" dirty="0"/>
          </a:p>
          <a:p>
            <a:pPr marL="0" indent="0">
              <a:spcAft>
                <a:spcPts val="600"/>
              </a:spcAft>
              <a:buNone/>
            </a:pP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754880" y="822960"/>
            <a:ext cx="4023360" cy="1645920"/>
          </a:xfrm>
          <a:prstGeom prst="rect">
            <a:avLst/>
          </a:prstGeom>
          <a:solidFill>
            <a:srgbClr val="2C1A1A"/>
          </a:solidFill>
          <a:ln w="12700">
            <a:solidFill>
              <a:srgbClr val="2C1A1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9" name="Text 7"/>
          <p:cNvSpPr/>
          <p:nvPr/>
        </p:nvSpPr>
        <p:spPr>
          <a:xfrm>
            <a:off x="4937760" y="91440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91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10. kolovoza 1941.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937760" y="1325880"/>
            <a:ext cx="3657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Izjava 126 haesesovaca o pristupanju Ustaškom pokretu. 15 zastupnika + 14 zamjenika — ali vodeće ličnosti HSS izostavljene.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4754880" y="2606040"/>
            <a:ext cx="1828800" cy="1280160"/>
          </a:xfrm>
          <a:prstGeom prst="rect">
            <a:avLst/>
          </a:prstGeom>
          <a:solidFill>
            <a:srgbClr val="EDE3D5"/>
          </a:solidFill>
          <a:ln w="12700">
            <a:solidFill>
              <a:srgbClr val="EDE3D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2" name="Text 10"/>
          <p:cNvSpPr/>
          <p:nvPr/>
        </p:nvSpPr>
        <p:spPr>
          <a:xfrm>
            <a:off x="4754880" y="26060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6B2D2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~70</a:t>
            </a:r>
            <a:endParaRPr lang="en-US" sz="4200" dirty="0"/>
          </a:p>
        </p:txBody>
      </p:sp>
      <p:sp>
        <p:nvSpPr>
          <p:cNvPr id="13" name="Text 11"/>
          <p:cNvSpPr/>
          <p:nvPr/>
        </p:nvSpPr>
        <p:spPr>
          <a:xfrm>
            <a:off x="4754880" y="32461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C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organizacija HSS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8C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pristupilo pokretu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812280" y="2606040"/>
            <a:ext cx="1965960" cy="1280160"/>
          </a:xfrm>
          <a:prstGeom prst="rect">
            <a:avLst/>
          </a:prstGeom>
          <a:solidFill>
            <a:srgbClr val="EDE3D5"/>
          </a:solidFill>
          <a:ln w="12700">
            <a:solidFill>
              <a:srgbClr val="EDE3D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5" name="Text 13"/>
          <p:cNvSpPr/>
          <p:nvPr/>
        </p:nvSpPr>
        <p:spPr>
          <a:xfrm>
            <a:off x="6812280" y="2606040"/>
            <a:ext cx="1965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C991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~7.000</a:t>
            </a:r>
            <a:endParaRPr lang="en-US" sz="3400" dirty="0"/>
          </a:p>
        </p:txBody>
      </p:sp>
      <p:sp>
        <p:nvSpPr>
          <p:cNvPr id="16" name="Text 14"/>
          <p:cNvSpPr/>
          <p:nvPr/>
        </p:nvSpPr>
        <p:spPr>
          <a:xfrm>
            <a:off x="6812280" y="3246120"/>
            <a:ext cx="1965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C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organizacija HSS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8C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prije rata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754880" y="4023360"/>
            <a:ext cx="4023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Akcija imala slab odjek — u kasnijim pregovorima 1943./44. ovo krilo nije imalo nikakvu ulogu.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20040" y="4663440"/>
            <a:ext cx="8503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C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Radelić 1995, str. 443 | Kovačić 2014, str. 309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2C1A1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KLJUČNE LIČNOSTI HSS-A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74320" y="777240"/>
            <a:ext cx="2011680" cy="4069080"/>
          </a:xfrm>
          <a:prstGeom prst="rect">
            <a:avLst/>
          </a:prstGeom>
          <a:solidFill>
            <a:srgbClr val="3D1515"/>
          </a:solidFill>
          <a:ln w="12700">
            <a:solidFill>
              <a:srgbClr val="3D151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5" name="Shape 3"/>
          <p:cNvSpPr/>
          <p:nvPr/>
        </p:nvSpPr>
        <p:spPr>
          <a:xfrm>
            <a:off x="274320" y="2487168"/>
            <a:ext cx="2011680" cy="36576"/>
          </a:xfrm>
          <a:prstGeom prst="rect">
            <a:avLst/>
          </a:prstGeom>
          <a:solidFill>
            <a:srgbClr val="C9912A"/>
          </a:solidFill>
          <a:ln w="12700">
            <a:solidFill>
              <a:srgbClr val="C9912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6" name="Text 4"/>
          <p:cNvSpPr/>
          <p:nvPr/>
        </p:nvSpPr>
        <p:spPr>
          <a:xfrm>
            <a:off x="365760" y="254203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Vladko Maček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65760" y="289864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C991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Predsjednik HSS-a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365760" y="3200400"/>
            <a:ext cx="182880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D0C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Vodio politiku čekanja. Odbio postati čelnik NDH. U Jasenovcu 1941./42., interniran u Kupincu do 1945. Emigrirao 6. V 1945.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450592" y="777240"/>
            <a:ext cx="2011680" cy="4069080"/>
          </a:xfrm>
          <a:prstGeom prst="rect">
            <a:avLst/>
          </a:prstGeom>
          <a:solidFill>
            <a:srgbClr val="1A2C1A"/>
          </a:solidFill>
          <a:ln w="12700">
            <a:solidFill>
              <a:srgbClr val="1A2C1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0" name="Shape 8"/>
          <p:cNvSpPr/>
          <p:nvPr/>
        </p:nvSpPr>
        <p:spPr>
          <a:xfrm>
            <a:off x="2450592" y="2487168"/>
            <a:ext cx="2011680" cy="36576"/>
          </a:xfrm>
          <a:prstGeom prst="rect">
            <a:avLst/>
          </a:prstGeom>
          <a:solidFill>
            <a:srgbClr val="C9912A"/>
          </a:solidFill>
          <a:ln w="12700">
            <a:solidFill>
              <a:srgbClr val="C9912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1" name="Text 9"/>
          <p:cNvSpPr/>
          <p:nvPr/>
        </p:nvSpPr>
        <p:spPr>
          <a:xfrm>
            <a:off x="2542032" y="254203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August Košutić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2542032" y="289864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C991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Potpredsjednik HSS-a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2542032" y="3200400"/>
            <a:ext cx="182880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D0C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facto vodio stranku dok je Maček bio interniran. Bijeg u partizane 5. IX 1944. KPH ga uhićuje — insistira na ravnopravnosti HSS-a.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626864" y="777240"/>
            <a:ext cx="2011680" cy="4069080"/>
          </a:xfrm>
          <a:prstGeom prst="rect">
            <a:avLst/>
          </a:prstGeom>
          <a:solidFill>
            <a:srgbClr val="2C1A0A"/>
          </a:solidFill>
          <a:ln w="12700">
            <a:solidFill>
              <a:srgbClr val="2C1A0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5" name="Shape 13"/>
          <p:cNvSpPr/>
          <p:nvPr/>
        </p:nvSpPr>
        <p:spPr>
          <a:xfrm>
            <a:off x="4626864" y="2487168"/>
            <a:ext cx="2011680" cy="36576"/>
          </a:xfrm>
          <a:prstGeom prst="rect">
            <a:avLst/>
          </a:prstGeom>
          <a:solidFill>
            <a:srgbClr val="C9912A"/>
          </a:solidFill>
          <a:ln w="12700">
            <a:solidFill>
              <a:srgbClr val="C9912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6" name="Text 14"/>
          <p:cNvSpPr/>
          <p:nvPr/>
        </p:nvSpPr>
        <p:spPr>
          <a:xfrm>
            <a:off x="4718304" y="254203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Mladen Lorković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718304" y="289864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C991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Min. unutarnjih poslova NDH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4718304" y="3200400"/>
            <a:ext cx="182880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D0C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Inicijator puča 1944. s Vokićem — plan: svrgavanje Pavelića, vlada s HSS-om, saveznici. Pavelić ga daje likvidirati.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803136" y="777240"/>
            <a:ext cx="2011680" cy="4069080"/>
          </a:xfrm>
          <a:prstGeom prst="rect">
            <a:avLst/>
          </a:prstGeom>
          <a:solidFill>
            <a:srgbClr val="1A1A2C"/>
          </a:solidFill>
          <a:ln w="12700">
            <a:solidFill>
              <a:srgbClr val="1A1A2C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20" name="Shape 18"/>
          <p:cNvSpPr/>
          <p:nvPr/>
        </p:nvSpPr>
        <p:spPr>
          <a:xfrm>
            <a:off x="6803136" y="2487168"/>
            <a:ext cx="2011680" cy="36576"/>
          </a:xfrm>
          <a:prstGeom prst="rect">
            <a:avLst/>
          </a:prstGeom>
          <a:solidFill>
            <a:srgbClr val="C9912A"/>
          </a:solidFill>
          <a:ln w="12700">
            <a:solidFill>
              <a:srgbClr val="C9912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21" name="Text 19"/>
          <p:cNvSpPr/>
          <p:nvPr/>
        </p:nvSpPr>
        <p:spPr>
          <a:xfrm>
            <a:off x="6894576" y="2542032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Božidar Magovac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894576" y="2898648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C991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Publicist, HSS-ovac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6894576" y="3200400"/>
            <a:ext cx="182880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D0C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Pridružuje se partizanima 1943. Osniva IO H(R)SS-a. Komunisti ga postupno marginaliziraju, 1944. gubi sva mjesta.</a:t>
            </a:r>
            <a:endParaRPr lang="en-US" sz="900" dirty="0"/>
          </a:p>
        </p:txBody>
      </p:sp>
      <p:pic>
        <p:nvPicPr>
          <p:cNvPr id="25" name="Slika 24">
            <a:extLst>
              <a:ext uri="{FF2B5EF4-FFF2-40B4-BE49-F238E27FC236}">
                <a16:creationId xmlns:a16="http://schemas.microsoft.com/office/drawing/2014/main" id="{8401FBB6-E542-A4CD-1465-A22D1EDC57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919" y="789005"/>
            <a:ext cx="1275332" cy="1682496"/>
          </a:xfrm>
          <a:prstGeom prst="rect">
            <a:avLst/>
          </a:prstGeom>
        </p:spPr>
      </p:pic>
      <p:pic>
        <p:nvPicPr>
          <p:cNvPr id="27" name="Slika 26">
            <a:extLst>
              <a:ext uri="{FF2B5EF4-FFF2-40B4-BE49-F238E27FC236}">
                <a16:creationId xmlns:a16="http://schemas.microsoft.com/office/drawing/2014/main" id="{7EB82505-6CF6-F715-B8CB-6E9DEC8E89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1026" y="786384"/>
            <a:ext cx="1184148" cy="1691640"/>
          </a:xfrm>
          <a:prstGeom prst="rect">
            <a:avLst/>
          </a:prstGeom>
        </p:spPr>
      </p:pic>
      <p:pic>
        <p:nvPicPr>
          <p:cNvPr id="29" name="Slika 28">
            <a:extLst>
              <a:ext uri="{FF2B5EF4-FFF2-40B4-BE49-F238E27FC236}">
                <a16:creationId xmlns:a16="http://schemas.microsoft.com/office/drawing/2014/main" id="{2526E861-5744-115C-BFCE-6D49D5F634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0901" y="777240"/>
            <a:ext cx="1337643" cy="1691640"/>
          </a:xfrm>
          <a:prstGeom prst="rect">
            <a:avLst/>
          </a:prstGeom>
        </p:spPr>
      </p:pic>
      <p:pic>
        <p:nvPicPr>
          <p:cNvPr id="31" name="Slika 30">
            <a:extLst>
              <a:ext uri="{FF2B5EF4-FFF2-40B4-BE49-F238E27FC236}">
                <a16:creationId xmlns:a16="http://schemas.microsoft.com/office/drawing/2014/main" id="{7423ADB5-DDD3-67DC-64D3-DDFA4CDD31C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92871" y="763524"/>
            <a:ext cx="1121945" cy="1705356"/>
          </a:xfrm>
          <a:prstGeom prst="rect">
            <a:avLst/>
          </a:prstGeom>
        </p:spPr>
      </p:pic>
      <p:sp>
        <p:nvSpPr>
          <p:cNvPr id="32" name="TekstniOkvir 31">
            <a:extLst>
              <a:ext uri="{FF2B5EF4-FFF2-40B4-BE49-F238E27FC236}">
                <a16:creationId xmlns:a16="http://schemas.microsoft.com/office/drawing/2014/main" id="{A6AD5660-264D-F329-0929-2A7AA24387A8}"/>
              </a:ext>
            </a:extLst>
          </p:cNvPr>
          <p:cNvSpPr txBox="1"/>
          <p:nvPr/>
        </p:nvSpPr>
        <p:spPr>
          <a:xfrm>
            <a:off x="254448" y="4406399"/>
            <a:ext cx="21298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sz="105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3" name="TekstniOkvir 32">
            <a:extLst>
              <a:ext uri="{FF2B5EF4-FFF2-40B4-BE49-F238E27FC236}">
                <a16:creationId xmlns:a16="http://schemas.microsoft.com/office/drawing/2014/main" id="{EF296EFB-2F3F-0B44-F635-40C6F00C632E}"/>
              </a:ext>
            </a:extLst>
          </p:cNvPr>
          <p:cNvSpPr txBox="1"/>
          <p:nvPr/>
        </p:nvSpPr>
        <p:spPr>
          <a:xfrm>
            <a:off x="274320" y="1680321"/>
            <a:ext cx="8326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hr-HR" sz="1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Slika 1.</a:t>
            </a:r>
            <a:endParaRPr lang="hr-HR" sz="2400" b="1" dirty="0">
              <a:solidFill>
                <a:schemeClr val="bg1"/>
              </a:solidFill>
            </a:endParaRPr>
          </a:p>
        </p:txBody>
      </p:sp>
      <p:sp>
        <p:nvSpPr>
          <p:cNvPr id="34" name="TekstniOkvir 33">
            <a:extLst>
              <a:ext uri="{FF2B5EF4-FFF2-40B4-BE49-F238E27FC236}">
                <a16:creationId xmlns:a16="http://schemas.microsoft.com/office/drawing/2014/main" id="{226E70FE-5AE8-0789-C438-4C9B03CA7673}"/>
              </a:ext>
            </a:extLst>
          </p:cNvPr>
          <p:cNvSpPr txBox="1"/>
          <p:nvPr/>
        </p:nvSpPr>
        <p:spPr>
          <a:xfrm>
            <a:off x="2523629" y="1662868"/>
            <a:ext cx="7807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2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Slika 2. </a:t>
            </a:r>
          </a:p>
        </p:txBody>
      </p:sp>
      <p:sp>
        <p:nvSpPr>
          <p:cNvPr id="35" name="TekstniOkvir 34">
            <a:extLst>
              <a:ext uri="{FF2B5EF4-FFF2-40B4-BE49-F238E27FC236}">
                <a16:creationId xmlns:a16="http://schemas.microsoft.com/office/drawing/2014/main" id="{FAB84664-41B6-819B-9590-C7344710AD46}"/>
              </a:ext>
            </a:extLst>
          </p:cNvPr>
          <p:cNvSpPr txBox="1"/>
          <p:nvPr/>
        </p:nvSpPr>
        <p:spPr>
          <a:xfrm>
            <a:off x="4562809" y="1623060"/>
            <a:ext cx="7891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2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Slika 3. </a:t>
            </a:r>
          </a:p>
        </p:txBody>
      </p:sp>
      <p:sp>
        <p:nvSpPr>
          <p:cNvPr id="36" name="TekstniOkvir 35">
            <a:extLst>
              <a:ext uri="{FF2B5EF4-FFF2-40B4-BE49-F238E27FC236}">
                <a16:creationId xmlns:a16="http://schemas.microsoft.com/office/drawing/2014/main" id="{D7283EF9-F8C1-9B07-D239-DFAD5B58C508}"/>
              </a:ext>
            </a:extLst>
          </p:cNvPr>
          <p:cNvSpPr txBox="1"/>
          <p:nvPr/>
        </p:nvSpPr>
        <p:spPr>
          <a:xfrm>
            <a:off x="6894576" y="1616202"/>
            <a:ext cx="7805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2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Slika 4.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EF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C1A1A"/>
          </a:solidFill>
          <a:ln w="12700">
            <a:solidFill>
              <a:srgbClr val="2C1A1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"POLITIKA ČEKANJA" — VODSTVO HSS-A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320040" y="822960"/>
            <a:ext cx="8503920" cy="914400"/>
          </a:xfrm>
          <a:prstGeom prst="rect">
            <a:avLst/>
          </a:prstGeom>
          <a:solidFill>
            <a:srgbClr val="2C1A1A"/>
          </a:solidFill>
          <a:ln w="12700">
            <a:solidFill>
              <a:srgbClr val="2C1A1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5" name="Text 3"/>
          <p:cNvSpPr/>
          <p:nvPr/>
        </p:nvSpPr>
        <p:spPr>
          <a:xfrm>
            <a:off x="502920" y="822960"/>
            <a:ext cx="8138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C991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"Mali narodi su statisti u svjetskim sukobima — najvažnije je biološki sačuvati narod i čekati razvoj događaja."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1874520"/>
            <a:ext cx="2743200" cy="384048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7" name="Text 5"/>
          <p:cNvSpPr/>
          <p:nvPr/>
        </p:nvSpPr>
        <p:spPr>
          <a:xfrm>
            <a:off x="411480" y="1874520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Temeljna stajališta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20040" y="2258568"/>
            <a:ext cx="2743200" cy="2468880"/>
          </a:xfrm>
          <a:prstGeom prst="rect">
            <a:avLst/>
          </a:prstGeom>
          <a:solidFill>
            <a:srgbClr val="EDE3D5"/>
          </a:solidFill>
          <a:ln w="12700">
            <a:solidFill>
              <a:srgbClr val="EDE3D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9" name="Text 7"/>
          <p:cNvSpPr/>
          <p:nvPr/>
        </p:nvSpPr>
        <p:spPr>
          <a:xfrm>
            <a:off x="429768" y="2304288"/>
            <a:ext cx="25146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Jednaka distanca od ustaša i KP-a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Vjera u pobjedu zapadnih demokracija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Maček predviđa obnovu Jugoslavije i udio za Hrvatsku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Odbacivanje sporazuma s Pavelićem</a:t>
            </a:r>
            <a:endParaRPr lang="en-US" sz="1050" dirty="0"/>
          </a:p>
          <a:p>
            <a:pPr marL="0" indent="0">
              <a:spcAft>
                <a:spcPts val="300"/>
              </a:spcAft>
              <a:buNone/>
            </a:pP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200400" y="1874520"/>
            <a:ext cx="2743200" cy="384048"/>
          </a:xfrm>
          <a:prstGeom prst="rect">
            <a:avLst/>
          </a:prstGeom>
          <a:solidFill>
            <a:srgbClr val="C9912A"/>
          </a:solidFill>
          <a:ln w="12700">
            <a:solidFill>
              <a:srgbClr val="C9912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1" name="Text 9"/>
          <p:cNvSpPr/>
          <p:nvPr/>
        </p:nvSpPr>
        <p:spPr>
          <a:xfrm>
            <a:off x="3291840" y="1874520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Košutić vs. Jančiković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200400" y="2258568"/>
            <a:ext cx="2743200" cy="2468880"/>
          </a:xfrm>
          <a:prstGeom prst="rect">
            <a:avLst/>
          </a:prstGeom>
          <a:solidFill>
            <a:srgbClr val="EDE3D5"/>
          </a:solidFill>
          <a:ln w="12700">
            <a:solidFill>
              <a:srgbClr val="EDE3D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3" name="Text 11"/>
          <p:cNvSpPr/>
          <p:nvPr/>
        </p:nvSpPr>
        <p:spPr>
          <a:xfrm>
            <a:off x="3310128" y="2304288"/>
            <a:ext cx="25146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Košutić: pasivnost, legalan rad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Jančiković: aktivnija politika, elaborat o reorganizaciji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Farolfi — koordinator stranke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Napetost između struja do 1944.</a:t>
            </a:r>
            <a:endParaRPr lang="en-US" sz="1050" dirty="0"/>
          </a:p>
          <a:p>
            <a:pPr marL="0" indent="0">
              <a:spcAft>
                <a:spcPts val="300"/>
              </a:spcAft>
              <a:buNone/>
            </a:pP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6080760" y="1874520"/>
            <a:ext cx="2743200" cy="384048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5" name="Text 13"/>
          <p:cNvSpPr/>
          <p:nvPr/>
        </p:nvSpPr>
        <p:spPr>
          <a:xfrm>
            <a:off x="6172200" y="1874520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Emigracija (London)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080760" y="2258568"/>
            <a:ext cx="2743200" cy="2468880"/>
          </a:xfrm>
          <a:prstGeom prst="rect">
            <a:avLst/>
          </a:prstGeom>
          <a:solidFill>
            <a:srgbClr val="EDE3D5"/>
          </a:solidFill>
          <a:ln w="12700">
            <a:solidFill>
              <a:srgbClr val="EDE3D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7" name="Text 15"/>
          <p:cNvSpPr/>
          <p:nvPr/>
        </p:nvSpPr>
        <p:spPr>
          <a:xfrm>
            <a:off x="6190488" y="2304288"/>
            <a:ext cx="25146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Krnjević, Šutej, Šubašić — izbjegličkoj vladi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Memorandum 1941: zahtjev ujedinjenjem hr. teritorija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Krnjević srpnja 1943. poziva na borbu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Podjele oko Tito-Šubašić sporazuma</a:t>
            </a:r>
            <a:endParaRPr lang="en-US" sz="1050" dirty="0"/>
          </a:p>
          <a:p>
            <a:pPr marL="0" indent="0">
              <a:spcAft>
                <a:spcPts val="300"/>
              </a:spcAft>
              <a:buNone/>
            </a:pP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320040" y="4663440"/>
            <a:ext cx="8503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C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Radelić 1995, str. 444–448 | Šitin 1988, str. 95–96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EF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2. DIO — ZAOKRET: HSS I PARTIZANSKI POKRET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77240" y="914400"/>
            <a:ext cx="594360" cy="594360"/>
          </a:xfrm>
          <a:prstGeom prst="ellipse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5" name="Text 3"/>
          <p:cNvSpPr/>
          <p:nvPr/>
        </p:nvSpPr>
        <p:spPr>
          <a:xfrm>
            <a:off x="777240" y="91440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274320" y="1572768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1943.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Teheran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274320" y="2176272"/>
            <a:ext cx="1920240" cy="2331720"/>
          </a:xfrm>
          <a:prstGeom prst="rect">
            <a:avLst/>
          </a:prstGeom>
          <a:solidFill>
            <a:srgbClr val="EDE3D5"/>
          </a:solidFill>
          <a:ln w="12700">
            <a:solidFill>
              <a:srgbClr val="EDE3D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8" name="Text 6"/>
          <p:cNvSpPr/>
          <p:nvPr/>
        </p:nvSpPr>
        <p:spPr>
          <a:xfrm>
            <a:off x="365760" y="2267712"/>
            <a:ext cx="173736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Saveznici odlučuju pomoći NOVJ. Košutić prestaje izbjegavati kontakte s komunistima.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926080" y="914400"/>
            <a:ext cx="594360" cy="594360"/>
          </a:xfrm>
          <a:prstGeom prst="ellipse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0" name="Text 8"/>
          <p:cNvSpPr/>
          <p:nvPr/>
        </p:nvSpPr>
        <p:spPr>
          <a:xfrm>
            <a:off x="2926080" y="91440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423160" y="1572768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1943.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Magovac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2423160" y="2176272"/>
            <a:ext cx="1920240" cy="2331720"/>
          </a:xfrm>
          <a:prstGeom prst="rect">
            <a:avLst/>
          </a:prstGeom>
          <a:solidFill>
            <a:srgbClr val="EDE3D5"/>
          </a:solidFill>
          <a:ln w="12700">
            <a:solidFill>
              <a:srgbClr val="EDE3D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3" name="Text 11"/>
          <p:cNvSpPr/>
          <p:nvPr/>
        </p:nvSpPr>
        <p:spPr>
          <a:xfrm>
            <a:off x="2514600" y="2267712"/>
            <a:ext cx="173736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Magovac pridružuje se partizanima. Osniva Izvršni odbor H(R)SS-a pod patronatom KP-a.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074920" y="914400"/>
            <a:ext cx="594360" cy="594360"/>
          </a:xfrm>
          <a:prstGeom prst="ellipse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5" name="Text 13"/>
          <p:cNvSpPr/>
          <p:nvPr/>
        </p:nvSpPr>
        <p:spPr>
          <a:xfrm>
            <a:off x="5074920" y="91440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572000" y="1572768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Travanj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1944.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4572000" y="2176272"/>
            <a:ext cx="1920240" cy="2331720"/>
          </a:xfrm>
          <a:prstGeom prst="rect">
            <a:avLst/>
          </a:prstGeom>
          <a:solidFill>
            <a:srgbClr val="EDE3D5"/>
          </a:solidFill>
          <a:ln w="12700">
            <a:solidFill>
              <a:srgbClr val="EDE3D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8" name="Text 16"/>
          <p:cNvSpPr/>
          <p:nvPr/>
        </p:nvSpPr>
        <p:spPr>
          <a:xfrm>
            <a:off x="4663440" y="2267712"/>
            <a:ext cx="173736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Churchill i Eden u Parlamentu podupiru suradnju HSS-a s partizanima. Nestaje dilema.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7223760" y="914400"/>
            <a:ext cx="594360" cy="594360"/>
          </a:xfrm>
          <a:prstGeom prst="ellipse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20" name="Text 18"/>
          <p:cNvSpPr/>
          <p:nvPr/>
        </p:nvSpPr>
        <p:spPr>
          <a:xfrm>
            <a:off x="7223760" y="91440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720840" y="1572768"/>
            <a:ext cx="1920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Rujan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1944.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6720840" y="2176272"/>
            <a:ext cx="1920240" cy="2331720"/>
          </a:xfrm>
          <a:prstGeom prst="rect">
            <a:avLst/>
          </a:prstGeom>
          <a:solidFill>
            <a:srgbClr val="EDE3D5"/>
          </a:solidFill>
          <a:ln w="12700">
            <a:solidFill>
              <a:srgbClr val="EDE3D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23" name="Text 21"/>
          <p:cNvSpPr/>
          <p:nvPr/>
        </p:nvSpPr>
        <p:spPr>
          <a:xfrm>
            <a:off x="6812280" y="2267712"/>
            <a:ext cx="173736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Košutić 5. IX bježi u partizane — KPH ga uhićuje 1. X. jer insistira na ravnopravnosti HSS-a.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868680" y="1207008"/>
            <a:ext cx="7406640" cy="0"/>
          </a:xfrm>
          <a:prstGeom prst="line">
            <a:avLst/>
          </a:prstGeom>
          <a:noFill/>
          <a:ln w="25400">
            <a:solidFill>
              <a:srgbClr val="C9912A"/>
            </a:solidFill>
            <a:prstDash val="sysDash"/>
          </a:ln>
        </p:spPr>
        <p:txBody>
          <a:bodyPr/>
          <a:lstStyle/>
          <a:p>
            <a:endParaRPr lang="hr-HR"/>
          </a:p>
        </p:txBody>
      </p:sp>
      <p:sp>
        <p:nvSpPr>
          <p:cNvPr id="25" name="Text 23"/>
          <p:cNvSpPr/>
          <p:nvPr/>
        </p:nvSpPr>
        <p:spPr>
          <a:xfrm>
            <a:off x="320040" y="4663440"/>
            <a:ext cx="8503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C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Radelić 1995, str. 448–456 | Šitin 1988, str. 99–104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EF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2C1A1A"/>
          </a:solidFill>
          <a:ln w="12700">
            <a:solidFill>
              <a:srgbClr val="2C1A1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H(R)SS — KOMUNISTIČKI INSTRUMENT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320040" y="822960"/>
            <a:ext cx="4206240" cy="3886200"/>
          </a:xfrm>
          <a:prstGeom prst="rect">
            <a:avLst/>
          </a:prstGeom>
          <a:solidFill>
            <a:srgbClr val="EDE3D5"/>
          </a:solidFill>
          <a:ln w="12700">
            <a:solidFill>
              <a:srgbClr val="EDE3D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5" name="Shape 3"/>
          <p:cNvSpPr/>
          <p:nvPr/>
        </p:nvSpPr>
        <p:spPr>
          <a:xfrm>
            <a:off x="320040" y="822960"/>
            <a:ext cx="73152" cy="3886200"/>
          </a:xfrm>
          <a:prstGeom prst="rect">
            <a:avLst/>
          </a:prstGeom>
          <a:solidFill>
            <a:srgbClr val="C9912A"/>
          </a:solidFill>
          <a:ln w="12700">
            <a:solidFill>
              <a:srgbClr val="C9912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6" name="Text 4"/>
          <p:cNvSpPr/>
          <p:nvPr/>
        </p:nvSpPr>
        <p:spPr>
          <a:xfrm>
            <a:off x="548640" y="91440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Uloga H(R)SS-a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371600"/>
            <a:ext cx="374904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 potiče osnivanje H(R)SS-a da privuče Hrvate u NOP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Cilj: neutralizirati Mačekov utjecaj, razbiti HSS kao takmaca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 H(R)SS-a osnovan 12. X 1943. u Plaškom (2. zasjedanje ZAVNOH-a)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Magovac inicijator; komunisti ga postupno marginaliziraju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29. IV 1944. Magovac degradiran, 4. VI podnosi ostavku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Hebrang i Tito orkestriraju uklanjanje neovisnih glasova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H(R)SS: 'dokaz slobode stranačkog udruživanja' za međ. zajednicu</a:t>
            </a:r>
            <a:endParaRPr lang="en-US" sz="1050" dirty="0"/>
          </a:p>
          <a:p>
            <a:pPr marL="0" indent="0">
              <a:spcAft>
                <a:spcPts val="400"/>
              </a:spcAft>
              <a:buNone/>
            </a:pP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846320" y="822960"/>
            <a:ext cx="3977640" cy="1828800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9" name="Text 7"/>
          <p:cNvSpPr/>
          <p:nvPr/>
        </p:nvSpPr>
        <p:spPr>
          <a:xfrm>
            <a:off x="5029200" y="89611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C991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Magovac vs. KP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29200" y="1298448"/>
            <a:ext cx="36576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Magovac: autonomnost H(R)SS-a, ZAVNOH kao koalicija stranaka, konfederalno uređenje. KP: sve odbacuje. Monopol vlasti.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846320" y="2788920"/>
            <a:ext cx="3977640" cy="1920240"/>
          </a:xfrm>
          <a:prstGeom prst="rect">
            <a:avLst/>
          </a:prstGeom>
          <a:solidFill>
            <a:srgbClr val="EDE3D5"/>
          </a:solidFill>
          <a:ln w="12700">
            <a:solidFill>
              <a:srgbClr val="EDE3D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2" name="Text 10"/>
          <p:cNvSpPr/>
          <p:nvPr/>
        </p:nvSpPr>
        <p:spPr>
          <a:xfrm>
            <a:off x="5029200" y="286207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Sjednica IO H(R)SS-a, 16. I 1945.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029200" y="3246120"/>
            <a:ext cx="36576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Zaključak: KP je 'predvodnik svim ostalim snagama' — svako odvajanje od nje 'opasnost za narod'. Potpuna kapitulacija pred komunizmom.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20040" y="4663440"/>
            <a:ext cx="8503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C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Radelić 1995, str. 449–452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EF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C9912A"/>
          </a:solidFill>
          <a:ln w="12700">
            <a:solidFill>
              <a:srgbClr val="C9912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PUČ LORKOVIĆ-VOKIĆ I HSS (1944.)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320040" y="822960"/>
            <a:ext cx="4114800" cy="3886200"/>
          </a:xfrm>
          <a:prstGeom prst="rect">
            <a:avLst/>
          </a:prstGeom>
          <a:solidFill>
            <a:srgbClr val="EDE3D5"/>
          </a:solidFill>
          <a:ln w="12700">
            <a:solidFill>
              <a:srgbClr val="EDE3D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5" name="Shape 3"/>
          <p:cNvSpPr/>
          <p:nvPr/>
        </p:nvSpPr>
        <p:spPr>
          <a:xfrm>
            <a:off x="320040" y="822960"/>
            <a:ext cx="73152" cy="3886200"/>
          </a:xfrm>
          <a:prstGeom prst="rect">
            <a:avLst/>
          </a:prstGeom>
          <a:solidFill>
            <a:srgbClr val="6B2D2D"/>
          </a:solidFill>
          <a:ln w="12700">
            <a:solidFill>
              <a:srgbClr val="6B2D2D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6" name="Text 4"/>
          <p:cNvSpPr/>
          <p:nvPr/>
        </p:nvSpPr>
        <p:spPr>
          <a:xfrm>
            <a:off x="548640" y="91440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Plan i akteri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371600"/>
            <a:ext cx="3749040" cy="32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Mladen Lorković</a:t>
            </a:r>
            <a:r>
              <a:rPr lang="en-US" sz="11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(MUP) i </a:t>
            </a:r>
            <a:r>
              <a:rPr lang="en-US" sz="1100" b="1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 Vokić</a:t>
            </a:r>
            <a:r>
              <a:rPr lang="en-US" sz="11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(Ministar vojnih snaga)
</a:t>
            </a:r>
            <a:r>
              <a:rPr lang="en-US" sz="1100" b="1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Plan:</a:t>
            </a:r>
            <a:r>
              <a:rPr lang="en-US" sz="11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svrgavanje Pavelića, razoružanje Nijemaca, vlada s HSS-om, saveznici na Jadranu
</a:t>
            </a:r>
            <a:r>
              <a:rPr lang="en-US" sz="1100" b="1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HSS suradnici:</a:t>
            </a:r>
            <a:r>
              <a:rPr lang="en-US" sz="1100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Farolfi, Tomašić, Torbar, Pernar, Košutić
</a:t>
            </a:r>
            <a:r>
              <a:rPr lang="en-US" sz="1100" i="1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Košutić: sumnjičav — bježi u partizane 5. IX 1944.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263640" y="822960"/>
            <a:ext cx="2468880" cy="1645920"/>
          </a:xfrm>
          <a:prstGeom prst="rect">
            <a:avLst/>
          </a:prstGeom>
          <a:solidFill>
            <a:srgbClr val="2C1A1A"/>
          </a:solidFill>
          <a:ln w="12700">
            <a:solidFill>
              <a:srgbClr val="2C1A1A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9" name="Text 7"/>
          <p:cNvSpPr/>
          <p:nvPr/>
        </p:nvSpPr>
        <p:spPr>
          <a:xfrm>
            <a:off x="6400800" y="868680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C991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Pavelićev obračun — 30. VIII 1944.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6400800" y="1298448"/>
            <a:ext cx="22860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Lorković i Vokić uhićeni. Uhićenja prvaka HSS. Lorković, Vokić, Tomašić i Farolfi likvidirani kraj Krapine 1945.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754880" y="2606040"/>
            <a:ext cx="3977640" cy="2103120"/>
          </a:xfrm>
          <a:prstGeom prst="rect">
            <a:avLst/>
          </a:prstGeom>
          <a:solidFill>
            <a:srgbClr val="EDE3D5"/>
          </a:solidFill>
          <a:ln w="12700">
            <a:solidFill>
              <a:srgbClr val="EDE3D5"/>
            </a:solidFill>
            <a:prstDash val="solid"/>
          </a:ln>
        </p:spPr>
        <p:txBody>
          <a:bodyPr/>
          <a:lstStyle/>
          <a:p>
            <a:endParaRPr lang="hr-HR"/>
          </a:p>
        </p:txBody>
      </p:sp>
      <p:sp>
        <p:nvSpPr>
          <p:cNvPr id="12" name="Text 10"/>
          <p:cNvSpPr/>
          <p:nvPr/>
        </p:nvSpPr>
        <p:spPr>
          <a:xfrm>
            <a:off x="4937760" y="2670048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C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Maček o puču: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937760" y="3035808"/>
            <a:ext cx="374904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2C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"Negdje u ljeto 1944. izvijestio me Tomašić [...] da se mogu nadati skorom preokretu. [...] Bilo mi je jasno da se sprema neki prevrat, ali nisam imao pojma tko sudjeluje osim Tomašića i Vokića."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320040" y="4663440"/>
            <a:ext cx="8503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C7B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Kovačić 2014, str. 318–320 | Radelić 1995, str. 452–453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1763</Words>
  <Application>Microsoft Office PowerPoint</Application>
  <PresentationFormat>Prikaz na zaslonu (16:9)</PresentationFormat>
  <Paragraphs>184</Paragraphs>
  <Slides>13</Slides>
  <Notes>13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7" baseType="lpstr">
      <vt:lpstr>Arial</vt:lpstr>
      <vt:lpstr>Calibri</vt:lpstr>
      <vt:lpstr>Cambria</vt:lpstr>
      <vt:lpstr>Office Theme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HSS u NDH</dc:title>
  <dc:subject>PptxGenJS Presentation</dc:subject>
  <dc:creator>PptxGenJS</dc:creator>
  <cp:lastModifiedBy>Anja Dumić</cp:lastModifiedBy>
  <cp:revision>3</cp:revision>
  <dcterms:created xsi:type="dcterms:W3CDTF">2026-04-29T14:58:11Z</dcterms:created>
  <dcterms:modified xsi:type="dcterms:W3CDTF">2026-04-29T15:59:29Z</dcterms:modified>
</cp:coreProperties>
</file>