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5" r:id="rId7"/>
    <p:sldId id="263" r:id="rId8"/>
    <p:sldId id="261" r:id="rId9"/>
    <p:sldId id="262"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28" autoAdjust="0"/>
    <p:restoredTop sz="86377" autoAdjust="0"/>
  </p:normalViewPr>
  <p:slideViewPr>
    <p:cSldViewPr snapToGrid="0">
      <p:cViewPr varScale="1">
        <p:scale>
          <a:sx n="53" d="100"/>
          <a:sy n="53" d="100"/>
        </p:scale>
        <p:origin x="84" y="534"/>
      </p:cViewPr>
      <p:guideLst>
        <p:guide orient="horz" pos="2160"/>
        <p:guide pos="3840"/>
      </p:guideLst>
    </p:cSldViewPr>
  </p:slideViewPr>
  <p:outlineViewPr>
    <p:cViewPr>
      <p:scale>
        <a:sx n="33" d="100"/>
        <a:sy n="33" d="100"/>
      </p:scale>
      <p:origin x="0" y="-620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C93B31-66C0-4F5A-86CB-D04406E5BD6B}" type="datetimeFigureOut">
              <a:rPr lang="hr-HR" smtClean="0"/>
              <a:t>15.1.2020.</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BBADB-E304-423C-A3FF-B0B4397C191A}" type="slidenum">
              <a:rPr lang="hr-HR" smtClean="0"/>
              <a:t>‹#›</a:t>
            </a:fld>
            <a:endParaRPr lang="hr-HR"/>
          </a:p>
        </p:txBody>
      </p:sp>
    </p:spTree>
    <p:extLst>
      <p:ext uri="{BB962C8B-B14F-4D97-AF65-F5344CB8AC3E}">
        <p14:creationId xmlns:p14="http://schemas.microsoft.com/office/powerpoint/2010/main" val="1934148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sz="1200" kern="1200" dirty="0">
                <a:solidFill>
                  <a:schemeClr val="tx1"/>
                </a:solidFill>
                <a:effectLst/>
                <a:latin typeface="+mn-lt"/>
                <a:ea typeface="+mn-ea"/>
                <a:cs typeface="+mn-cs"/>
              </a:rPr>
              <a:t>Nastanak rimskog</a:t>
            </a:r>
            <a:r>
              <a:rPr lang="hr-HR" sz="1200" kern="1200" baseline="0" dirty="0">
                <a:solidFill>
                  <a:schemeClr val="tx1"/>
                </a:solidFill>
                <a:effectLst/>
                <a:latin typeface="+mn-lt"/>
                <a:ea typeface="+mn-ea"/>
                <a:cs typeface="+mn-cs"/>
              </a:rPr>
              <a:t> imperija </a:t>
            </a:r>
            <a:r>
              <a:rPr lang="hr-HR" sz="1200" kern="1200" dirty="0">
                <a:solidFill>
                  <a:schemeClr val="tx1"/>
                </a:solidFill>
                <a:effectLst/>
                <a:latin typeface="+mn-lt"/>
                <a:ea typeface="+mn-ea"/>
                <a:cs typeface="+mn-cs"/>
              </a:rPr>
              <a:t>posljedica je čvrste suradnje između dvaju elemenata: to su </a:t>
            </a:r>
            <a:r>
              <a:rPr lang="hr-HR" sz="1200" i="1" kern="1200" dirty="0" err="1">
                <a:solidFill>
                  <a:schemeClr val="tx1"/>
                </a:solidFill>
                <a:effectLst/>
                <a:latin typeface="+mn-lt"/>
                <a:ea typeface="+mn-ea"/>
                <a:cs typeface="+mn-cs"/>
              </a:rPr>
              <a:t>fortuna</a:t>
            </a:r>
            <a:r>
              <a:rPr lang="hr-HR" sz="1200" kern="1200" dirty="0">
                <a:solidFill>
                  <a:schemeClr val="tx1"/>
                </a:solidFill>
                <a:effectLst/>
                <a:latin typeface="+mn-lt"/>
                <a:ea typeface="+mn-ea"/>
                <a:cs typeface="+mn-cs"/>
              </a:rPr>
              <a:t> (u biti isto što i božanska providnost) i </a:t>
            </a:r>
            <a:r>
              <a:rPr lang="hr-HR" sz="1200" i="1" kern="1200" dirty="0" err="1">
                <a:solidFill>
                  <a:schemeClr val="tx1"/>
                </a:solidFill>
                <a:effectLst/>
                <a:latin typeface="+mn-lt"/>
                <a:ea typeface="+mn-ea"/>
                <a:cs typeface="+mn-cs"/>
              </a:rPr>
              <a:t>virtus</a:t>
            </a:r>
            <a:r>
              <a:rPr lang="hr-HR" sz="1200" kern="1200" dirty="0">
                <a:solidFill>
                  <a:schemeClr val="tx1"/>
                </a:solidFill>
                <a:effectLst/>
                <a:latin typeface="+mn-lt"/>
                <a:ea typeface="+mn-ea"/>
                <a:cs typeface="+mn-cs"/>
              </a:rPr>
              <a:t> naroda rimskog. Nijedan narod, nijedan vojskovođa ne može se tome oduprijeti, jer nitko ne može razviti moralnu snagu ravnu onoj na kojoj je zasnovana rimska država</a:t>
            </a:r>
            <a:endParaRPr lang="hr-HR" dirty="0"/>
          </a:p>
        </p:txBody>
      </p:sp>
      <p:sp>
        <p:nvSpPr>
          <p:cNvPr id="4" name="Slide Number Placeholder 3"/>
          <p:cNvSpPr>
            <a:spLocks noGrp="1"/>
          </p:cNvSpPr>
          <p:nvPr>
            <p:ph type="sldNum" sz="quarter" idx="10"/>
          </p:nvPr>
        </p:nvSpPr>
        <p:spPr/>
        <p:txBody>
          <a:bodyPr/>
          <a:lstStyle/>
          <a:p>
            <a:fld id="{3D6BBADB-E304-423C-A3FF-B0B4397C191A}" type="slidenum">
              <a:rPr lang="hr-HR" smtClean="0"/>
              <a:t>5</a:t>
            </a:fld>
            <a:endParaRPr lang="hr-HR"/>
          </a:p>
        </p:txBody>
      </p:sp>
    </p:spTree>
    <p:extLst>
      <p:ext uri="{BB962C8B-B14F-4D97-AF65-F5344CB8AC3E}">
        <p14:creationId xmlns:p14="http://schemas.microsoft.com/office/powerpoint/2010/main" val="644446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i="1" dirty="0"/>
              <a:t>consuluisse memoriae </a:t>
            </a:r>
            <a:r>
              <a:rPr lang="hr-HR" i="0" dirty="0"/>
              <a:t>= istražiti sjećanje (povijest)</a:t>
            </a:r>
          </a:p>
          <a:p>
            <a:r>
              <a:rPr lang="hr-HR" i="1" dirty="0"/>
              <a:t>quisque = </a:t>
            </a:r>
            <a:r>
              <a:rPr lang="hr-HR" i="0" dirty="0"/>
              <a:t>čitatelj</a:t>
            </a:r>
          </a:p>
          <a:p>
            <a:r>
              <a:rPr lang="hr-HR" i="1" dirty="0"/>
              <a:t>desidentes = </a:t>
            </a:r>
            <a:r>
              <a:rPr lang="hr-HR" i="0" dirty="0"/>
              <a:t>(pr)opadati, potonuti, spustiti se </a:t>
            </a:r>
            <a:endParaRPr lang="en-GB" i="1" dirty="0"/>
          </a:p>
        </p:txBody>
      </p:sp>
      <p:sp>
        <p:nvSpPr>
          <p:cNvPr id="4" name="Slide Number Placeholder 3"/>
          <p:cNvSpPr>
            <a:spLocks noGrp="1"/>
          </p:cNvSpPr>
          <p:nvPr>
            <p:ph type="sldNum" sz="quarter" idx="5"/>
          </p:nvPr>
        </p:nvSpPr>
        <p:spPr/>
        <p:txBody>
          <a:bodyPr/>
          <a:lstStyle/>
          <a:p>
            <a:fld id="{3D6BBADB-E304-423C-A3FF-B0B4397C191A}" type="slidenum">
              <a:rPr lang="hr-HR" smtClean="0"/>
              <a:t>6</a:t>
            </a:fld>
            <a:endParaRPr lang="hr-HR"/>
          </a:p>
        </p:txBody>
      </p:sp>
    </p:spTree>
    <p:extLst>
      <p:ext uri="{BB962C8B-B14F-4D97-AF65-F5344CB8AC3E}">
        <p14:creationId xmlns:p14="http://schemas.microsoft.com/office/powerpoint/2010/main" val="4294614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sz="1200" kern="1200" dirty="0">
                <a:solidFill>
                  <a:schemeClr val="tx1"/>
                </a:solidFill>
                <a:effectLst/>
                <a:latin typeface="+mn-lt"/>
                <a:ea typeface="+mn-ea"/>
                <a:cs typeface="+mn-cs"/>
              </a:rPr>
              <a:t>Cezaru je, po njemu, nedostajala </a:t>
            </a:r>
            <a:r>
              <a:rPr lang="hr-HR" sz="1200" kern="1200" dirty="0" err="1">
                <a:solidFill>
                  <a:schemeClr val="tx1"/>
                </a:solidFill>
                <a:effectLst/>
                <a:latin typeface="+mn-lt"/>
                <a:ea typeface="+mn-ea"/>
                <a:cs typeface="+mn-cs"/>
              </a:rPr>
              <a:t>diligentia</a:t>
            </a:r>
            <a:r>
              <a:rPr lang="hr-HR" sz="1200" kern="1200" dirty="0">
                <a:solidFill>
                  <a:schemeClr val="tx1"/>
                </a:solidFill>
                <a:effectLst/>
                <a:latin typeface="+mn-lt"/>
                <a:ea typeface="+mn-ea"/>
                <a:cs typeface="+mn-cs"/>
              </a:rPr>
              <a:t> i obzir prema povijesnoj istini; </a:t>
            </a:r>
            <a:r>
              <a:rPr lang="hr-HR" sz="1200" kern="1200" dirty="0" err="1">
                <a:solidFill>
                  <a:schemeClr val="tx1"/>
                </a:solidFill>
                <a:effectLst/>
                <a:latin typeface="+mn-lt"/>
                <a:ea typeface="+mn-ea"/>
                <a:cs typeface="+mn-cs"/>
              </a:rPr>
              <a:t>Salustije</a:t>
            </a:r>
            <a:r>
              <a:rPr lang="hr-HR" sz="1200" kern="1200" dirty="0">
                <a:solidFill>
                  <a:schemeClr val="tx1"/>
                </a:solidFill>
                <a:effectLst/>
                <a:latin typeface="+mn-lt"/>
                <a:ea typeface="+mn-ea"/>
                <a:cs typeface="+mn-cs"/>
              </a:rPr>
              <a:t> je pretjerao s arhaizmima, nejasnoćom i porabom metafora; Ciceronu je nedostajao smisao za točnu i čistu latinštinu (</a:t>
            </a:r>
            <a:r>
              <a:rPr lang="hr-HR" sz="1200" kern="1200" dirty="0" err="1">
                <a:solidFill>
                  <a:schemeClr val="tx1"/>
                </a:solidFill>
                <a:effectLst/>
                <a:latin typeface="+mn-lt"/>
                <a:ea typeface="+mn-ea"/>
                <a:cs typeface="+mn-cs"/>
              </a:rPr>
              <a:t>Latinitas</a:t>
            </a:r>
            <a:r>
              <a:rPr lang="hr-HR" sz="1200" kern="1200" dirty="0">
                <a:solidFill>
                  <a:schemeClr val="tx1"/>
                </a:solidFill>
                <a:effectLst/>
                <a:latin typeface="+mn-lt"/>
                <a:ea typeface="+mn-ea"/>
                <a:cs typeface="+mn-cs"/>
              </a:rPr>
              <a:t>), nagomilavao je previše metafora, a velik mu je nedostatak i </a:t>
            </a:r>
            <a:r>
              <a:rPr lang="hr-HR" sz="1200" kern="1200" dirty="0" err="1">
                <a:solidFill>
                  <a:schemeClr val="tx1"/>
                </a:solidFill>
                <a:effectLst/>
                <a:latin typeface="+mn-lt"/>
                <a:ea typeface="+mn-ea"/>
                <a:cs typeface="+mn-cs"/>
              </a:rPr>
              <a:t>neglegentia</a:t>
            </a:r>
            <a:endParaRPr lang="hr-HR" dirty="0"/>
          </a:p>
        </p:txBody>
      </p:sp>
      <p:sp>
        <p:nvSpPr>
          <p:cNvPr id="4" name="Slide Number Placeholder 3"/>
          <p:cNvSpPr>
            <a:spLocks noGrp="1"/>
          </p:cNvSpPr>
          <p:nvPr>
            <p:ph type="sldNum" sz="quarter" idx="10"/>
          </p:nvPr>
        </p:nvSpPr>
        <p:spPr/>
        <p:txBody>
          <a:bodyPr/>
          <a:lstStyle/>
          <a:p>
            <a:fld id="{3D6BBADB-E304-423C-A3FF-B0B4397C191A}" type="slidenum">
              <a:rPr lang="hr-HR" smtClean="0"/>
              <a:t>7</a:t>
            </a:fld>
            <a:endParaRPr lang="hr-HR"/>
          </a:p>
        </p:txBody>
      </p:sp>
    </p:spTree>
    <p:extLst>
      <p:ext uri="{BB962C8B-B14F-4D97-AF65-F5344CB8AC3E}">
        <p14:creationId xmlns:p14="http://schemas.microsoft.com/office/powerpoint/2010/main" val="122140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tx1">
                    <a:lumMod val="65000"/>
                    <a:lumOff val="35000"/>
                  </a:schemeClr>
                </a:solidFill>
              </a:defRPr>
            </a:lvl1pPr>
          </a:lstStyle>
          <a:p>
            <a:fld id="{48641966-5EB5-4A88-B177-07AC44584494}" type="datetimeFigureOut">
              <a:rPr lang="hr-HR" smtClean="0"/>
              <a:t>15.1.2020.</a:t>
            </a:fld>
            <a:endParaRPr lang="hr-H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tx1">
                    <a:lumMod val="65000"/>
                    <a:lumOff val="35000"/>
                  </a:schemeClr>
                </a:solidFill>
              </a:defRPr>
            </a:lvl1pPr>
          </a:lstStyle>
          <a:p>
            <a:endParaRPr lang="hr-H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tx1">
                    <a:lumMod val="65000"/>
                    <a:lumOff val="35000"/>
                  </a:schemeClr>
                </a:solidFill>
              </a:defRPr>
            </a:lvl1pPr>
          </a:lstStyle>
          <a:p>
            <a:fld id="{8FCE71BE-E8AA-40EE-B582-3AFB0887B868}" type="slidenum">
              <a:rPr lang="hr-HR" smtClean="0"/>
              <a:t>‹#›</a:t>
            </a:fld>
            <a:endParaRPr lang="hr-HR"/>
          </a:p>
        </p:txBody>
      </p:sp>
      <p:sp>
        <p:nvSpPr>
          <p:cNvPr id="13" name="Rectangle 12" title="left edge border"/>
          <p:cNvSpPr/>
          <p:nvPr/>
        </p:nvSpPr>
        <p:spPr>
          <a:xfrm>
            <a:off x="0" y="0"/>
            <a:ext cx="28346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67444799"/>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641966-5EB5-4A88-B177-07AC44584494}" type="datetimeFigureOut">
              <a:rPr lang="hr-HR" smtClean="0"/>
              <a:t>15.1.2020.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205956965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641966-5EB5-4A88-B177-07AC44584494}" type="datetimeFigureOut">
              <a:rPr lang="hr-HR" smtClean="0"/>
              <a:t>15.1.2020.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289915385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641966-5EB5-4A88-B177-07AC44584494}" type="datetimeFigureOut">
              <a:rPr lang="hr-HR" smtClean="0"/>
              <a:t>15.1.2020.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331645402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8641966-5EB5-4A88-B177-07AC44584494}" type="datetimeFigureOut">
              <a:rPr lang="hr-HR" smtClean="0"/>
              <a:t>15.1.2020.</a:t>
            </a:fld>
            <a:endParaRPr lang="hr-H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hr-H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FCE71BE-E8AA-40EE-B582-3AFB0887B868}" type="slidenum">
              <a:rPr lang="hr-HR" smtClean="0"/>
              <a:t>‹#›</a:t>
            </a:fld>
            <a:endParaRPr lang="hr-H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14412157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641966-5EB5-4A88-B177-07AC44584494}" type="datetimeFigureOut">
              <a:rPr lang="hr-HR" smtClean="0"/>
              <a:t>15.1.2020.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31536629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1">
                    <a:lumMod val="85000"/>
                    <a:lumOff val="1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1">
                    <a:lumMod val="85000"/>
                    <a:lumOff val="1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641966-5EB5-4A88-B177-07AC44584494}" type="datetimeFigureOut">
              <a:rPr lang="hr-HR" smtClean="0"/>
              <a:t>15.1.2020.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4064115569"/>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641966-5EB5-4A88-B177-07AC44584494}" type="datetimeFigureOut">
              <a:rPr lang="hr-HR" smtClean="0"/>
              <a:t>15.1.2020.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120101397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641966-5EB5-4A88-B177-07AC44584494}" type="datetimeFigureOut">
              <a:rPr lang="hr-HR" smtClean="0"/>
              <a:t>15.1.2020.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146062020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48641966-5EB5-4A88-B177-07AC44584494}" type="datetimeFigureOut">
              <a:rPr lang="hr-HR" smtClean="0"/>
              <a:t>15.1.2020.</a:t>
            </a:fld>
            <a:endParaRPr lang="hr-HR"/>
          </a:p>
        </p:txBody>
      </p:sp>
      <p:sp>
        <p:nvSpPr>
          <p:cNvPr id="6" name="Footer Placeholder 5"/>
          <p:cNvSpPr>
            <a:spLocks noGrp="1"/>
          </p:cNvSpPr>
          <p:nvPr>
            <p:ph type="ftr" sz="quarter" idx="11"/>
          </p:nvPr>
        </p:nvSpPr>
        <p:spPr>
          <a:xfrm>
            <a:off x="2103620" y="6375679"/>
            <a:ext cx="3482179" cy="345796"/>
          </a:xfrm>
        </p:spPr>
        <p:txBody>
          <a:bodyPr/>
          <a:lstStyle/>
          <a:p>
            <a:endParaRPr lang="hr-HR"/>
          </a:p>
        </p:txBody>
      </p:sp>
      <p:sp>
        <p:nvSpPr>
          <p:cNvPr id="7" name="Slide Number Placeholder 6"/>
          <p:cNvSpPr>
            <a:spLocks noGrp="1"/>
          </p:cNvSpPr>
          <p:nvPr>
            <p:ph type="sldNum" sz="quarter" idx="12"/>
          </p:nvPr>
        </p:nvSpPr>
        <p:spPr>
          <a:xfrm>
            <a:off x="5691014" y="6375679"/>
            <a:ext cx="1232456" cy="345796"/>
          </a:xfrm>
        </p:spPr>
        <p:txBody>
          <a:bodyPr/>
          <a:lstStyle/>
          <a:p>
            <a:fld id="{8FCE71BE-E8AA-40EE-B582-3AFB0887B868}" type="slidenum">
              <a:rPr lang="hr-HR" smtClean="0"/>
              <a:t>‹#›</a:t>
            </a:fld>
            <a:endParaRPr lang="hr-H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453605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1">
              <a:lumMod val="85000"/>
              <a:lumOff val="15000"/>
            </a:schemeClr>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48641966-5EB5-4A88-B177-07AC44584494}" type="datetimeFigureOut">
              <a:rPr lang="hr-HR" smtClean="0"/>
              <a:t>15.1.2020.</a:t>
            </a:fld>
            <a:endParaRPr lang="hr-HR"/>
          </a:p>
        </p:txBody>
      </p:sp>
      <p:sp>
        <p:nvSpPr>
          <p:cNvPr id="6" name="Footer Placeholder 5"/>
          <p:cNvSpPr>
            <a:spLocks noGrp="1"/>
          </p:cNvSpPr>
          <p:nvPr>
            <p:ph type="ftr" sz="quarter" idx="11"/>
          </p:nvPr>
        </p:nvSpPr>
        <p:spPr>
          <a:xfrm>
            <a:off x="2103621" y="6375679"/>
            <a:ext cx="3482178" cy="345796"/>
          </a:xfrm>
        </p:spPr>
        <p:txBody>
          <a:bodyPr/>
          <a:lstStyle/>
          <a:p>
            <a:endParaRPr lang="hr-HR"/>
          </a:p>
        </p:txBody>
      </p:sp>
      <p:sp>
        <p:nvSpPr>
          <p:cNvPr id="7" name="Slide Number Placeholder 6"/>
          <p:cNvSpPr>
            <a:spLocks noGrp="1"/>
          </p:cNvSpPr>
          <p:nvPr>
            <p:ph type="sldNum" sz="quarter" idx="12"/>
          </p:nvPr>
        </p:nvSpPr>
        <p:spPr>
          <a:xfrm>
            <a:off x="5687568" y="6375679"/>
            <a:ext cx="1234440" cy="345796"/>
          </a:xfrm>
        </p:spPr>
        <p:txBody>
          <a:bodyPr/>
          <a:lstStyle/>
          <a:p>
            <a:fld id="{8FCE71BE-E8AA-40EE-B582-3AFB0887B868}" type="slidenum">
              <a:rPr lang="hr-HR" smtClean="0"/>
              <a:t>‹#›</a:t>
            </a:fld>
            <a:endParaRPr lang="hr-HR"/>
          </a:p>
        </p:txBody>
      </p:sp>
    </p:spTree>
    <p:extLst>
      <p:ext uri="{BB962C8B-B14F-4D97-AF65-F5344CB8AC3E}">
        <p14:creationId xmlns:p14="http://schemas.microsoft.com/office/powerpoint/2010/main" val="3688245489"/>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8641966-5EB5-4A88-B177-07AC44584494}" type="datetimeFigureOut">
              <a:rPr lang="hr-HR" smtClean="0"/>
              <a:t>15.1.2020.</a:t>
            </a:fld>
            <a:endParaRPr lang="hr-H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hr-H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FCE71BE-E8AA-40EE-B582-3AFB0887B868}" type="slidenum">
              <a:rPr lang="hr-HR" smtClean="0"/>
              <a:t>‹#›</a:t>
            </a:fld>
            <a:endParaRPr lang="hr-H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1">
              <a:lumMod val="85000"/>
              <a:lumOff val="15000"/>
            </a:schemeClr>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85206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51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576643"/>
            <a:ext cx="3905075" cy="5857612"/>
          </a:xfrm>
          <a:prstGeom prst="rect">
            <a:avLst/>
          </a:prstGeom>
          <a:effectLst>
            <a:softEdge rad="127000"/>
          </a:effectLst>
        </p:spPr>
      </p:pic>
      <p:sp>
        <p:nvSpPr>
          <p:cNvPr id="2" name="Title 1"/>
          <p:cNvSpPr>
            <a:spLocks noGrp="1"/>
          </p:cNvSpPr>
          <p:nvPr>
            <p:ph type="ctrTitle"/>
          </p:nvPr>
        </p:nvSpPr>
        <p:spPr>
          <a:xfrm>
            <a:off x="1320799" y="1098388"/>
            <a:ext cx="10076141" cy="4394988"/>
          </a:xfrm>
        </p:spPr>
        <p:txBody>
          <a:bodyPr/>
          <a:lstStyle/>
          <a:p>
            <a:r>
              <a:rPr lang="hr-HR" sz="3600" dirty="0">
                <a:solidFill>
                  <a:schemeClr val="accent2">
                    <a:lumMod val="50000"/>
                  </a:schemeClr>
                </a:solidFill>
                <a:effectLst>
                  <a:outerShdw blurRad="38100" dist="38100" dir="2700000" algn="tl">
                    <a:srgbClr val="000000">
                      <a:alpha val="43137"/>
                    </a:srgbClr>
                  </a:outerShdw>
                </a:effectLst>
                <a:latin typeface="Baskerville Old Face" panose="02020602080505020303" pitchFamily="18" charset="0"/>
              </a:rPr>
              <a:t>H</a:t>
            </a:r>
            <a:r>
              <a:rPr lang="hr-HR" sz="3600" cap="small" dirty="0">
                <a:solidFill>
                  <a:schemeClr val="accent2">
                    <a:lumMod val="50000"/>
                  </a:schemeClr>
                </a:solidFill>
                <a:effectLst>
                  <a:outerShdw blurRad="38100" dist="38100" dir="2700000" algn="tl">
                    <a:srgbClr val="000000">
                      <a:alpha val="43137"/>
                    </a:srgbClr>
                  </a:outerShdw>
                </a:effectLst>
                <a:latin typeface="Baskerville Old Face" panose="02020602080505020303" pitchFamily="18" charset="0"/>
              </a:rPr>
              <a:t>istoriografija</a:t>
            </a:r>
            <a:br>
              <a:rPr lang="hr-HR" sz="3600" cap="small" dirty="0">
                <a:solidFill>
                  <a:schemeClr val="accent2">
                    <a:lumMod val="50000"/>
                  </a:schemeClr>
                </a:solidFill>
                <a:effectLst>
                  <a:outerShdw blurRad="38100" dist="38100" dir="2700000" algn="tl">
                    <a:srgbClr val="000000">
                      <a:alpha val="43137"/>
                    </a:srgbClr>
                  </a:outerShdw>
                </a:effectLst>
                <a:latin typeface="Baskerville Old Face" panose="02020602080505020303" pitchFamily="18" charset="0"/>
              </a:rPr>
            </a:br>
            <a:r>
              <a:rPr lang="hr-HR" sz="3600" cap="small" dirty="0">
                <a:solidFill>
                  <a:schemeClr val="accent2">
                    <a:lumMod val="50000"/>
                  </a:schemeClr>
                </a:solidFill>
                <a:effectLst>
                  <a:outerShdw blurRad="38100" dist="38100" dir="2700000" algn="tl">
                    <a:srgbClr val="000000">
                      <a:alpha val="43137"/>
                    </a:srgbClr>
                  </a:outerShdw>
                </a:effectLst>
                <a:latin typeface="Baskerville Old Face" panose="02020602080505020303" pitchFamily="18" charset="0"/>
              </a:rPr>
              <a:t> </a:t>
            </a:r>
            <a:br>
              <a:rPr lang="hr-HR" sz="3600" cap="small" dirty="0">
                <a:solidFill>
                  <a:schemeClr val="accent2">
                    <a:lumMod val="50000"/>
                  </a:schemeClr>
                </a:solidFill>
                <a:effectLst>
                  <a:outerShdw blurRad="38100" dist="38100" dir="2700000" algn="tl">
                    <a:srgbClr val="000000">
                      <a:alpha val="43137"/>
                    </a:srgbClr>
                  </a:outerShdw>
                </a:effectLst>
                <a:latin typeface="Baskerville Old Face" panose="02020602080505020303" pitchFamily="18" charset="0"/>
              </a:rPr>
            </a:br>
            <a:r>
              <a:rPr lang="hr-HR" sz="3600" cap="small" dirty="0">
                <a:solidFill>
                  <a:schemeClr val="accent2">
                    <a:lumMod val="50000"/>
                  </a:schemeClr>
                </a:solidFill>
                <a:effectLst>
                  <a:outerShdw blurRad="38100" dist="38100" dir="2700000" algn="tl">
                    <a:srgbClr val="000000">
                      <a:alpha val="43137"/>
                    </a:srgbClr>
                  </a:outerShdw>
                </a:effectLst>
                <a:latin typeface="Baskerville Old Face" panose="02020602080505020303" pitchFamily="18" charset="0"/>
              </a:rPr>
              <a:t>Augustova doba</a:t>
            </a:r>
            <a:endParaRPr lang="hr-HR" sz="3600" dirty="0">
              <a:solidFill>
                <a:schemeClr val="accent2">
                  <a:lumMod val="50000"/>
                </a:schemeClr>
              </a:solidFill>
              <a:effectLst>
                <a:outerShdw blurRad="38100" dist="38100" dir="2700000" algn="tl">
                  <a:srgbClr val="000000">
                    <a:alpha val="43137"/>
                  </a:srgbClr>
                </a:outerShdw>
              </a:effectLst>
              <a:latin typeface="Baskerville Old Face" panose="02020602080505020303" pitchFamily="18" charset="0"/>
            </a:endParaRPr>
          </a:p>
        </p:txBody>
      </p:sp>
      <p:sp>
        <p:nvSpPr>
          <p:cNvPr id="3" name="Subtitle 2"/>
          <p:cNvSpPr>
            <a:spLocks noGrp="1"/>
          </p:cNvSpPr>
          <p:nvPr>
            <p:ph type="subTitle" idx="1"/>
          </p:nvPr>
        </p:nvSpPr>
        <p:spPr>
          <a:xfrm>
            <a:off x="207827" y="6601522"/>
            <a:ext cx="4185754" cy="256478"/>
          </a:xfrm>
        </p:spPr>
        <p:txBody>
          <a:bodyPr>
            <a:normAutofit lnSpcReduction="10000"/>
          </a:bodyPr>
          <a:lstStyle/>
          <a:p>
            <a:r>
              <a:rPr lang="hr-HR" sz="1200" cap="none" spc="0" dirty="0">
                <a:solidFill>
                  <a:schemeClr val="accent5">
                    <a:lumMod val="50000"/>
                  </a:schemeClr>
                </a:solidFill>
                <a:latin typeface="Times New Roman" panose="02020603050405020304" pitchFamily="18" charset="0"/>
                <a:cs typeface="Times New Roman" panose="02020603050405020304" pitchFamily="18" charset="0"/>
              </a:rPr>
              <a:t>http://istrianet.org/istria/illustri/non-istrian/livy/index.htm</a:t>
            </a:r>
          </a:p>
        </p:txBody>
      </p:sp>
      <p:pic>
        <p:nvPicPr>
          <p:cNvPr id="4" name="Picture 3"/>
          <p:cNvPicPr>
            <a:picLocks noChangeAspect="1"/>
          </p:cNvPicPr>
          <p:nvPr/>
        </p:nvPicPr>
        <p:blipFill>
          <a:blip r:embed="rId3"/>
          <a:stretch>
            <a:fillRect/>
          </a:stretch>
        </p:blipFill>
        <p:spPr>
          <a:xfrm>
            <a:off x="8876371" y="576643"/>
            <a:ext cx="3315629" cy="5857612"/>
          </a:xfrm>
          <a:prstGeom prst="rect">
            <a:avLst/>
          </a:prstGeom>
          <a:effectLst>
            <a:softEdge rad="127000"/>
          </a:effectLst>
        </p:spPr>
      </p:pic>
    </p:spTree>
    <p:extLst>
      <p:ext uri="{BB962C8B-B14F-4D97-AF65-F5344CB8AC3E}">
        <p14:creationId xmlns:p14="http://schemas.microsoft.com/office/powerpoint/2010/main" val="419656674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307" y="0"/>
            <a:ext cx="10178322" cy="1492132"/>
          </a:xfrm>
        </p:spPr>
        <p:txBody>
          <a:bodyPr>
            <a:normAutofit/>
          </a:bodyPr>
          <a:lstStyle/>
          <a:p>
            <a:r>
              <a:rPr lang="hr-HR" sz="4800"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Druga znanstvena djela</a:t>
            </a:r>
            <a:endParaRPr lang="hr-HR" sz="4800" dirty="0"/>
          </a:p>
        </p:txBody>
      </p:sp>
      <p:sp>
        <p:nvSpPr>
          <p:cNvPr id="3" name="Content Placeholder 2"/>
          <p:cNvSpPr>
            <a:spLocks noGrp="1"/>
          </p:cNvSpPr>
          <p:nvPr>
            <p:ph idx="1"/>
          </p:nvPr>
        </p:nvSpPr>
        <p:spPr>
          <a:xfrm>
            <a:off x="743920" y="821410"/>
            <a:ext cx="11448080" cy="6036591"/>
          </a:xfrm>
        </p:spPr>
        <p:txBody>
          <a:bodyPr>
            <a:noAutofit/>
          </a:bodyPr>
          <a:lstStyle/>
          <a:p>
            <a:r>
              <a:rPr lang="hr-HR" sz="2800" i="1" dirty="0">
                <a:latin typeface="Times New Roman" panose="02020603050405020304" pitchFamily="18" charset="0"/>
                <a:cs typeface="Times New Roman" panose="02020603050405020304" pitchFamily="18" charset="0"/>
              </a:rPr>
              <a:t>C. Valerius Messalla Corvinus </a:t>
            </a:r>
            <a:r>
              <a:rPr lang="hr-HR" sz="2800" dirty="0">
                <a:latin typeface="Times New Roman" panose="02020603050405020304" pitchFamily="18" charset="0"/>
                <a:cs typeface="Times New Roman" panose="02020603050405020304" pitchFamily="18" charset="0"/>
              </a:rPr>
              <a:t>/ </a:t>
            </a:r>
            <a:r>
              <a:rPr lang="hr-HR" sz="2800" b="1" dirty="0">
                <a:latin typeface="Times New Roman" panose="02020603050405020304" pitchFamily="18" charset="0"/>
                <a:cs typeface="Times New Roman" panose="02020603050405020304" pitchFamily="18" charset="0"/>
              </a:rPr>
              <a:t>Gaj Valerije Mesala Korvin </a:t>
            </a:r>
            <a:r>
              <a:rPr lang="hr-HR" sz="2800" dirty="0">
                <a:latin typeface="Times New Roman" panose="02020603050405020304" pitchFamily="18" charset="0"/>
                <a:cs typeface="Times New Roman" panose="02020603050405020304" pitchFamily="18" charset="0"/>
              </a:rPr>
              <a:t>(64.pr.Kr.-8.n.e.)</a:t>
            </a:r>
          </a:p>
          <a:p>
            <a:pPr lvl="1"/>
            <a:r>
              <a:rPr lang="hr-HR" sz="2400" dirty="0">
                <a:latin typeface="Times New Roman" panose="02020603050405020304" pitchFamily="18" charset="0"/>
                <a:cs typeface="Times New Roman" panose="02020603050405020304" pitchFamily="18" charset="0"/>
              </a:rPr>
              <a:t>voditelj književnog kruga, govornik, pjesnik i prevoditelj s grčkog</a:t>
            </a:r>
          </a:p>
          <a:p>
            <a:pPr lvl="1"/>
            <a:r>
              <a:rPr lang="hr-HR" sz="2400" dirty="0">
                <a:latin typeface="Times New Roman" panose="02020603050405020304" pitchFamily="18" charset="0"/>
                <a:cs typeface="Times New Roman" panose="02020603050405020304" pitchFamily="18" charset="0"/>
              </a:rPr>
              <a:t>antikvar (genealogije), zabilješke o građanskim ratovima nakon Cezarove smrti</a:t>
            </a:r>
          </a:p>
          <a:p>
            <a:r>
              <a:rPr lang="hr-HR" sz="2800" i="1" dirty="0" err="1">
                <a:latin typeface="Times New Roman" panose="02020603050405020304" pitchFamily="18" charset="0"/>
                <a:cs typeface="Times New Roman" panose="02020603050405020304" pitchFamily="18" charset="0"/>
              </a:rPr>
              <a:t>Gaius</a:t>
            </a:r>
            <a:r>
              <a:rPr lang="hr-HR" sz="2800" i="1" dirty="0">
                <a:latin typeface="Times New Roman" panose="02020603050405020304" pitchFamily="18" charset="0"/>
                <a:cs typeface="Times New Roman" panose="02020603050405020304" pitchFamily="18" charset="0"/>
              </a:rPr>
              <a:t> </a:t>
            </a:r>
            <a:r>
              <a:rPr lang="hr-HR" sz="2800" i="1" dirty="0" err="1">
                <a:latin typeface="Times New Roman" panose="02020603050405020304" pitchFamily="18" charset="0"/>
                <a:cs typeface="Times New Roman" panose="02020603050405020304" pitchFamily="18" charset="0"/>
              </a:rPr>
              <a:t>Julius</a:t>
            </a:r>
            <a:r>
              <a:rPr lang="hr-HR" sz="2800" i="1" dirty="0">
                <a:latin typeface="Times New Roman" panose="02020603050405020304" pitchFamily="18" charset="0"/>
                <a:cs typeface="Times New Roman" panose="02020603050405020304" pitchFamily="18" charset="0"/>
              </a:rPr>
              <a:t> </a:t>
            </a:r>
            <a:r>
              <a:rPr lang="hr-HR" sz="2800" i="1" dirty="0" err="1">
                <a:latin typeface="Times New Roman" panose="02020603050405020304" pitchFamily="18" charset="0"/>
                <a:cs typeface="Times New Roman" panose="02020603050405020304" pitchFamily="18" charset="0"/>
              </a:rPr>
              <a:t>Hyginus</a:t>
            </a:r>
            <a:r>
              <a:rPr lang="hr-HR" sz="2800" i="1" dirty="0">
                <a:latin typeface="Times New Roman" panose="02020603050405020304" pitchFamily="18" charset="0"/>
                <a:cs typeface="Times New Roman" panose="02020603050405020304" pitchFamily="18" charset="0"/>
              </a:rPr>
              <a:t> / </a:t>
            </a:r>
            <a:r>
              <a:rPr lang="hr-HR" sz="2800" b="1" dirty="0">
                <a:latin typeface="Times New Roman" panose="02020603050405020304" pitchFamily="18" charset="0"/>
                <a:cs typeface="Times New Roman" panose="02020603050405020304" pitchFamily="18" charset="0"/>
              </a:rPr>
              <a:t>Gaj Julije </a:t>
            </a:r>
            <a:r>
              <a:rPr lang="hr-HR" sz="2800" b="1" dirty="0" err="1">
                <a:latin typeface="Times New Roman" panose="02020603050405020304" pitchFamily="18" charset="0"/>
                <a:cs typeface="Times New Roman" panose="02020603050405020304" pitchFamily="18" charset="0"/>
              </a:rPr>
              <a:t>Higin</a:t>
            </a:r>
            <a:r>
              <a:rPr lang="hr-HR" sz="2800" b="1" dirty="0">
                <a:latin typeface="Times New Roman" panose="02020603050405020304" pitchFamily="18" charset="0"/>
                <a:cs typeface="Times New Roman" panose="02020603050405020304" pitchFamily="18" charset="0"/>
              </a:rPr>
              <a:t> </a:t>
            </a:r>
            <a:r>
              <a:rPr lang="hr-HR" sz="2800" dirty="0">
                <a:latin typeface="Times New Roman" panose="02020603050405020304" pitchFamily="18" charset="0"/>
                <a:cs typeface="Times New Roman" panose="02020603050405020304" pitchFamily="18" charset="0"/>
              </a:rPr>
              <a:t>(64.pr.Kr. – 17.n.e.) </a:t>
            </a:r>
          </a:p>
          <a:p>
            <a:pPr lvl="1"/>
            <a:r>
              <a:rPr lang="hr-HR" sz="2400" dirty="0">
                <a:latin typeface="Times New Roman" panose="02020603050405020304" pitchFamily="18" charset="0"/>
                <a:cs typeface="Times New Roman" panose="02020603050405020304" pitchFamily="18" charset="0"/>
              </a:rPr>
              <a:t>Augustov oslobođenik; gramatičar, predstojnik Palatinske knjižnice, tumač Vergilijevih djela, mitograf (</a:t>
            </a:r>
            <a:r>
              <a:rPr lang="hr-HR" sz="2400" i="1" dirty="0">
                <a:latin typeface="Times New Roman" panose="02020603050405020304" pitchFamily="18" charset="0"/>
                <a:cs typeface="Times New Roman" panose="02020603050405020304" pitchFamily="18" charset="0"/>
              </a:rPr>
              <a:t>Fabulae, De astronomia</a:t>
            </a:r>
            <a:r>
              <a:rPr lang="hr-HR" sz="2400" dirty="0">
                <a:latin typeface="Times New Roman" panose="02020603050405020304" pitchFamily="18" charset="0"/>
                <a:cs typeface="Times New Roman" panose="02020603050405020304" pitchFamily="18" charset="0"/>
              </a:rPr>
              <a:t>)</a:t>
            </a:r>
          </a:p>
          <a:p>
            <a:r>
              <a:rPr lang="hr-HR" sz="2800" i="1" dirty="0" err="1">
                <a:latin typeface="Times New Roman" panose="02020603050405020304" pitchFamily="18" charset="0"/>
                <a:cs typeface="Times New Roman" panose="02020603050405020304" pitchFamily="18" charset="0"/>
              </a:rPr>
              <a:t>Marcus</a:t>
            </a:r>
            <a:r>
              <a:rPr lang="hr-HR" sz="2800" i="1" dirty="0">
                <a:latin typeface="Times New Roman" panose="02020603050405020304" pitchFamily="18" charset="0"/>
                <a:cs typeface="Times New Roman" panose="02020603050405020304" pitchFamily="18" charset="0"/>
              </a:rPr>
              <a:t> </a:t>
            </a:r>
            <a:r>
              <a:rPr lang="hr-HR" sz="2800" i="1" dirty="0" err="1">
                <a:latin typeface="Times New Roman" panose="02020603050405020304" pitchFamily="18" charset="0"/>
                <a:cs typeface="Times New Roman" panose="02020603050405020304" pitchFamily="18" charset="0"/>
              </a:rPr>
              <a:t>Verrius</a:t>
            </a:r>
            <a:r>
              <a:rPr lang="hr-HR" sz="2800" i="1" dirty="0">
                <a:latin typeface="Times New Roman" panose="02020603050405020304" pitchFamily="18" charset="0"/>
                <a:cs typeface="Times New Roman" panose="02020603050405020304" pitchFamily="18" charset="0"/>
              </a:rPr>
              <a:t> </a:t>
            </a:r>
            <a:r>
              <a:rPr lang="hr-HR" sz="2800" i="1" dirty="0" err="1">
                <a:latin typeface="Times New Roman" panose="02020603050405020304" pitchFamily="18" charset="0"/>
                <a:cs typeface="Times New Roman" panose="02020603050405020304" pitchFamily="18" charset="0"/>
              </a:rPr>
              <a:t>Flaccus</a:t>
            </a:r>
            <a:r>
              <a:rPr lang="hr-HR" sz="2800" i="1" dirty="0">
                <a:latin typeface="Times New Roman" panose="02020603050405020304" pitchFamily="18" charset="0"/>
                <a:cs typeface="Times New Roman" panose="02020603050405020304" pitchFamily="18" charset="0"/>
              </a:rPr>
              <a:t> </a:t>
            </a:r>
            <a:r>
              <a:rPr lang="hr-HR" sz="2800" dirty="0">
                <a:latin typeface="Times New Roman" panose="02020603050405020304" pitchFamily="18" charset="0"/>
                <a:cs typeface="Times New Roman" panose="02020603050405020304" pitchFamily="18" charset="0"/>
              </a:rPr>
              <a:t>/ </a:t>
            </a:r>
            <a:r>
              <a:rPr lang="hr-HR" sz="2800" b="1" dirty="0">
                <a:latin typeface="Times New Roman" panose="02020603050405020304" pitchFamily="18" charset="0"/>
                <a:cs typeface="Times New Roman" panose="02020603050405020304" pitchFamily="18" charset="0"/>
              </a:rPr>
              <a:t>Marko </a:t>
            </a:r>
            <a:r>
              <a:rPr lang="hr-HR" sz="2800" b="1" dirty="0" err="1">
                <a:latin typeface="Times New Roman" panose="02020603050405020304" pitchFamily="18" charset="0"/>
                <a:cs typeface="Times New Roman" panose="02020603050405020304" pitchFamily="18" charset="0"/>
              </a:rPr>
              <a:t>Verije</a:t>
            </a:r>
            <a:r>
              <a:rPr lang="hr-HR" sz="2800" b="1" dirty="0">
                <a:latin typeface="Times New Roman" panose="02020603050405020304" pitchFamily="18" charset="0"/>
                <a:cs typeface="Times New Roman" panose="02020603050405020304" pitchFamily="18" charset="0"/>
              </a:rPr>
              <a:t> Flak</a:t>
            </a:r>
            <a:r>
              <a:rPr lang="hr-HR" sz="2800" dirty="0">
                <a:latin typeface="Times New Roman" panose="02020603050405020304" pitchFamily="18" charset="0"/>
                <a:cs typeface="Times New Roman" panose="02020603050405020304" pitchFamily="18" charset="0"/>
              </a:rPr>
              <a:t> (55.pr.Kr. – 20.n.e.)</a:t>
            </a:r>
          </a:p>
          <a:p>
            <a:pPr lvl="1"/>
            <a:r>
              <a:rPr lang="hr-HR" sz="2400" dirty="0">
                <a:latin typeface="Times New Roman" panose="02020603050405020304" pitchFamily="18" charset="0"/>
                <a:cs typeface="Times New Roman" panose="02020603050405020304" pitchFamily="18" charset="0"/>
              </a:rPr>
              <a:t>gramatičar, sastavio komentar rimskog kalendara (</a:t>
            </a:r>
            <a:r>
              <a:rPr lang="hr-HR" sz="2400" dirty="0" err="1">
                <a:latin typeface="Times New Roman" panose="02020603050405020304" pitchFamily="18" charset="0"/>
                <a:cs typeface="Times New Roman" panose="02020603050405020304" pitchFamily="18" charset="0"/>
              </a:rPr>
              <a:t>Ovidijev</a:t>
            </a:r>
            <a:r>
              <a:rPr lang="hr-HR" sz="2400" dirty="0">
                <a:latin typeface="Times New Roman" panose="02020603050405020304" pitchFamily="18" charset="0"/>
                <a:cs typeface="Times New Roman" panose="02020603050405020304" pitchFamily="18" charset="0"/>
              </a:rPr>
              <a:t> izvor)</a:t>
            </a:r>
          </a:p>
          <a:p>
            <a:r>
              <a:rPr lang="hr-HR" sz="2800" i="1" dirty="0">
                <a:latin typeface="Times New Roman" panose="02020603050405020304" pitchFamily="18" charset="0"/>
                <a:cs typeface="Times New Roman" panose="02020603050405020304" pitchFamily="18" charset="0"/>
              </a:rPr>
              <a:t>M. Vitruvius Pollio </a:t>
            </a:r>
            <a:r>
              <a:rPr lang="hr-HR" sz="2800" dirty="0">
                <a:latin typeface="Times New Roman" panose="02020603050405020304" pitchFamily="18" charset="0"/>
                <a:cs typeface="Times New Roman" panose="02020603050405020304" pitchFamily="18" charset="0"/>
              </a:rPr>
              <a:t>/ </a:t>
            </a:r>
            <a:r>
              <a:rPr lang="hr-HR" sz="2800" b="1" dirty="0">
                <a:latin typeface="Times New Roman" panose="02020603050405020304" pitchFamily="18" charset="0"/>
                <a:cs typeface="Times New Roman" panose="02020603050405020304" pitchFamily="18" charset="0"/>
              </a:rPr>
              <a:t>Marko Vitruvije Polion</a:t>
            </a:r>
            <a:r>
              <a:rPr lang="hr-HR" sz="2800" dirty="0">
                <a:latin typeface="Times New Roman" panose="02020603050405020304" pitchFamily="18" charset="0"/>
                <a:cs typeface="Times New Roman" panose="02020603050405020304" pitchFamily="18" charset="0"/>
              </a:rPr>
              <a:t> (c.75.pr.Kr.- nakon 15.pr.Kr.)</a:t>
            </a:r>
          </a:p>
          <a:p>
            <a:pPr lvl="1"/>
            <a:r>
              <a:rPr lang="hr-HR" sz="2400" i="1" dirty="0">
                <a:latin typeface="Times New Roman" panose="02020603050405020304" pitchFamily="18" charset="0"/>
                <a:cs typeface="Times New Roman" panose="02020603050405020304" pitchFamily="18" charset="0"/>
              </a:rPr>
              <a:t>De </a:t>
            </a:r>
            <a:r>
              <a:rPr lang="hr-HR" sz="2400" i="1" dirty="0" err="1">
                <a:latin typeface="Times New Roman" panose="02020603050405020304" pitchFamily="18" charset="0"/>
                <a:cs typeface="Times New Roman" panose="02020603050405020304" pitchFamily="18" charset="0"/>
              </a:rPr>
              <a:t>architectura</a:t>
            </a:r>
            <a:r>
              <a:rPr lang="hr-HR" sz="2400" dirty="0">
                <a:latin typeface="Times New Roman" panose="02020603050405020304" pitchFamily="18" charset="0"/>
                <a:cs typeface="Times New Roman" panose="02020603050405020304" pitchFamily="18" charset="0"/>
              </a:rPr>
              <a:t>; vojni inženjer; razgovorni jezik, praktični prikaz rimskog graditeljstva</a:t>
            </a:r>
          </a:p>
        </p:txBody>
      </p:sp>
    </p:spTree>
    <p:extLst>
      <p:ext uri="{BB962C8B-B14F-4D97-AF65-F5344CB8AC3E}">
        <p14:creationId xmlns:p14="http://schemas.microsoft.com/office/powerpoint/2010/main" val="285805779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1030140" y="200721"/>
            <a:ext cx="10178322" cy="1182029"/>
          </a:xfrm>
        </p:spPr>
        <p:txBody>
          <a:bodyPr>
            <a:normAutofit/>
          </a:bodyPr>
          <a:lstStyle/>
          <a:p>
            <a:r>
              <a:rPr lang="hr-HR" altLang="sr-Latn-RS" sz="4800" b="1"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Titus</a:t>
            </a:r>
            <a:r>
              <a:rPr lang="hr-HR" altLang="sr-Latn-RS" sz="48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altLang="sr-Latn-RS" sz="4800" b="1"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Livius</a:t>
            </a:r>
            <a:r>
              <a:rPr lang="hr-HR" altLang="sr-Latn-RS" sz="48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altLang="sr-Latn-RS" sz="48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hr-HR" altLang="sr-Latn-RS" sz="4800" b="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Tit</a:t>
            </a:r>
            <a:r>
              <a:rPr lang="hr-HR" altLang="sr-Latn-RS" sz="48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Livije)</a:t>
            </a:r>
            <a:endParaRPr lang="hr-HR" altLang="sr-Latn-RS" sz="4800"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8067" name="Rectangle 3"/>
          <p:cNvSpPr>
            <a:spLocks noGrp="1" noChangeArrowheads="1"/>
          </p:cNvSpPr>
          <p:nvPr>
            <p:ph idx="1"/>
          </p:nvPr>
        </p:nvSpPr>
        <p:spPr>
          <a:xfrm>
            <a:off x="853440" y="1092820"/>
            <a:ext cx="11155680" cy="5765179"/>
          </a:xfrm>
        </p:spPr>
        <p:txBody>
          <a:bodyPr>
            <a:noAutofit/>
          </a:bodyPr>
          <a:lstStyle/>
          <a:p>
            <a:r>
              <a:rPr lang="hr-HR" altLang="sr-Latn-RS" sz="2800" dirty="0">
                <a:latin typeface="Times New Roman" panose="02020603050405020304" pitchFamily="18" charset="0"/>
                <a:cs typeface="Times New Roman" panose="02020603050405020304" pitchFamily="18" charset="0"/>
              </a:rPr>
              <a:t>59. g.pr.Kr.- 17/18. </a:t>
            </a:r>
            <a:r>
              <a:rPr lang="hr-HR" altLang="sr-Latn-RS" sz="2800" dirty="0" err="1">
                <a:latin typeface="Times New Roman" panose="02020603050405020304" pitchFamily="18" charset="0"/>
                <a:cs typeface="Times New Roman" panose="02020603050405020304" pitchFamily="18" charset="0"/>
              </a:rPr>
              <a:t>g.n.e</a:t>
            </a:r>
            <a:r>
              <a:rPr lang="hr-HR" altLang="sr-Latn-RS" sz="2800" dirty="0">
                <a:latin typeface="Times New Roman" panose="02020603050405020304" pitchFamily="18" charset="0"/>
                <a:cs typeface="Times New Roman" panose="02020603050405020304" pitchFamily="18" charset="0"/>
              </a:rPr>
              <a:t>., rodom iz </a:t>
            </a:r>
            <a:r>
              <a:rPr lang="hr-HR" altLang="sr-Latn-RS" sz="2800" dirty="0" err="1">
                <a:latin typeface="Times New Roman" panose="02020603050405020304" pitchFamily="18" charset="0"/>
                <a:cs typeface="Times New Roman" panose="02020603050405020304" pitchFamily="18" charset="0"/>
              </a:rPr>
              <a:t>Patavija</a:t>
            </a:r>
            <a:r>
              <a:rPr lang="hr-HR" altLang="sr-Latn-RS" sz="2800" dirty="0">
                <a:latin typeface="Times New Roman" panose="02020603050405020304" pitchFamily="18" charset="0"/>
                <a:cs typeface="Times New Roman" panose="02020603050405020304" pitchFamily="18" charset="0"/>
              </a:rPr>
              <a:t> u Cisalpinskoj Galiji</a:t>
            </a:r>
          </a:p>
          <a:p>
            <a:pPr lvl="1"/>
            <a:r>
              <a:rPr lang="hr-HR" altLang="sr-Latn-RS" sz="2400" dirty="0">
                <a:latin typeface="Times New Roman" panose="02020603050405020304" pitchFamily="18" charset="0"/>
                <a:cs typeface="Times New Roman" panose="02020603050405020304" pitchFamily="18" charset="0"/>
              </a:rPr>
              <a:t>Protiv Marka Antonija i </a:t>
            </a:r>
            <a:r>
              <a:rPr lang="hr-HR" altLang="sr-Latn-RS" sz="2400" dirty="0" err="1">
                <a:latin typeface="Times New Roman" panose="02020603050405020304" pitchFamily="18" charset="0"/>
                <a:cs typeface="Times New Roman" panose="02020603050405020304" pitchFamily="18" charset="0"/>
              </a:rPr>
              <a:t>Azinija</a:t>
            </a:r>
            <a:r>
              <a:rPr lang="hr-HR" altLang="sr-Latn-RS" sz="2400" dirty="0">
                <a:latin typeface="Times New Roman" panose="02020603050405020304" pitchFamily="18" charset="0"/>
                <a:cs typeface="Times New Roman" panose="02020603050405020304" pitchFamily="18" charset="0"/>
              </a:rPr>
              <a:t> </a:t>
            </a:r>
            <a:r>
              <a:rPr lang="hr-HR" altLang="sr-Latn-RS" sz="2400" dirty="0" err="1">
                <a:latin typeface="Times New Roman" panose="02020603050405020304" pitchFamily="18" charset="0"/>
                <a:cs typeface="Times New Roman" panose="02020603050405020304" pitchFamily="18" charset="0"/>
              </a:rPr>
              <a:t>Poliona</a:t>
            </a:r>
            <a:r>
              <a:rPr lang="hr-HR" altLang="sr-Latn-RS" sz="2400" dirty="0">
                <a:latin typeface="Times New Roman" panose="02020603050405020304" pitchFamily="18" charset="0"/>
                <a:cs typeface="Times New Roman" panose="02020603050405020304" pitchFamily="18" charset="0"/>
              </a:rPr>
              <a:t> u građanskim ratovima 40-ih</a:t>
            </a:r>
          </a:p>
          <a:p>
            <a:r>
              <a:rPr lang="hr-HR" altLang="sr-Latn-RS" sz="2800" dirty="0">
                <a:latin typeface="Times New Roman" panose="02020603050405020304" pitchFamily="18" charset="0"/>
                <a:cs typeface="Times New Roman" panose="02020603050405020304" pitchFamily="18" charset="0"/>
              </a:rPr>
              <a:t>Oko 29. dolazi u Rim, često se vraća u </a:t>
            </a:r>
            <a:r>
              <a:rPr lang="hr-HR" altLang="sr-Latn-RS" sz="2800" dirty="0" err="1">
                <a:latin typeface="Times New Roman" panose="02020603050405020304" pitchFamily="18" charset="0"/>
                <a:cs typeface="Times New Roman" panose="02020603050405020304" pitchFamily="18" charset="0"/>
              </a:rPr>
              <a:t>Patavij</a:t>
            </a:r>
            <a:r>
              <a:rPr lang="hr-HR" altLang="sr-Latn-RS" sz="2800" dirty="0">
                <a:latin typeface="Times New Roman" panose="02020603050405020304" pitchFamily="18" charset="0"/>
                <a:cs typeface="Times New Roman" panose="02020603050405020304" pitchFamily="18" charset="0"/>
              </a:rPr>
              <a:t> gdje je proveo i posljednje godine</a:t>
            </a:r>
          </a:p>
          <a:p>
            <a:pPr lvl="1"/>
            <a:r>
              <a:rPr lang="hr-HR" altLang="sr-Latn-RS" sz="2400" dirty="0">
                <a:latin typeface="Times New Roman" panose="02020603050405020304" pitchFamily="18" charset="0"/>
                <a:cs typeface="Times New Roman" panose="02020603050405020304" pitchFamily="18" charset="0"/>
              </a:rPr>
              <a:t>pohađao neku retorsku školu (? – spoj filozofije i govorništva u </a:t>
            </a:r>
            <a:r>
              <a:rPr lang="hr-HR" altLang="sr-Latn-RS" sz="2400" i="1" dirty="0">
                <a:latin typeface="Times New Roman" panose="02020603050405020304" pitchFamily="18" charset="0"/>
                <a:cs typeface="Times New Roman" panose="02020603050405020304" pitchFamily="18" charset="0"/>
              </a:rPr>
              <a:t>AUC</a:t>
            </a:r>
            <a:r>
              <a:rPr lang="hr-HR" altLang="sr-Latn-RS" sz="2400" dirty="0">
                <a:latin typeface="Times New Roman" panose="02020603050405020304" pitchFamily="18" charset="0"/>
                <a:cs typeface="Times New Roman" panose="02020603050405020304" pitchFamily="18" charset="0"/>
              </a:rPr>
              <a:t>)</a:t>
            </a:r>
          </a:p>
          <a:p>
            <a:pPr lvl="1"/>
            <a:r>
              <a:rPr lang="hr-HR" altLang="sr-Latn-RS" sz="2400" dirty="0" err="1">
                <a:latin typeface="Times New Roman" panose="02020603050405020304" pitchFamily="18" charset="0"/>
                <a:cs typeface="Times New Roman" panose="02020603050405020304" pitchFamily="18" charset="0"/>
              </a:rPr>
              <a:t>Augustov</a:t>
            </a:r>
            <a:r>
              <a:rPr lang="hr-HR" altLang="sr-Latn-RS" sz="2400" dirty="0">
                <a:latin typeface="Times New Roman" panose="02020603050405020304" pitchFamily="18" charset="0"/>
                <a:cs typeface="Times New Roman" panose="02020603050405020304" pitchFamily="18" charset="0"/>
              </a:rPr>
              <a:t> krug intimnih prijatelja, učitelj (cara) Klaudija</a:t>
            </a:r>
          </a:p>
          <a:p>
            <a:r>
              <a:rPr lang="hr-HR" altLang="sr-Latn-RS" sz="2800" dirty="0">
                <a:latin typeface="Times New Roman" panose="02020603050405020304" pitchFamily="18" charset="0"/>
                <a:cs typeface="Times New Roman" panose="02020603050405020304" pitchFamily="18" charset="0"/>
              </a:rPr>
              <a:t>Povučen, republikanac blizak aristokratskoj senatorskoj opoziciji</a:t>
            </a:r>
          </a:p>
          <a:p>
            <a:pPr lvl="1"/>
            <a:r>
              <a:rPr lang="hr-HR" altLang="sr-Latn-RS" sz="2400" dirty="0">
                <a:latin typeface="Times New Roman" panose="02020603050405020304" pitchFamily="18" charset="0"/>
                <a:cs typeface="Times New Roman" panose="02020603050405020304" pitchFamily="18" charset="0"/>
              </a:rPr>
              <a:t>August ga u šali zvao </a:t>
            </a:r>
            <a:r>
              <a:rPr lang="hr-HR" altLang="sr-Latn-RS" sz="2400" i="1" dirty="0" err="1">
                <a:latin typeface="Times New Roman" panose="02020603050405020304" pitchFamily="18" charset="0"/>
                <a:cs typeface="Times New Roman" panose="02020603050405020304" pitchFamily="18" charset="0"/>
              </a:rPr>
              <a:t>Pompeianus</a:t>
            </a:r>
            <a:endParaRPr lang="hr-HR" altLang="sr-Latn-RS" sz="2400" i="1" dirty="0">
              <a:latin typeface="Times New Roman" panose="02020603050405020304" pitchFamily="18" charset="0"/>
              <a:cs typeface="Times New Roman" panose="02020603050405020304" pitchFamily="18" charset="0"/>
            </a:endParaRPr>
          </a:p>
          <a:p>
            <a:r>
              <a:rPr lang="hr-HR" altLang="sr-Latn-RS" sz="2800" i="1" dirty="0" err="1">
                <a:latin typeface="Times New Roman" panose="02020603050405020304" pitchFamily="18" charset="0"/>
                <a:cs typeface="Times New Roman" panose="02020603050405020304" pitchFamily="18" charset="0"/>
              </a:rPr>
              <a:t>Laudator</a:t>
            </a:r>
            <a:r>
              <a:rPr lang="hr-HR" altLang="sr-Latn-RS" sz="2800" i="1" dirty="0">
                <a:latin typeface="Times New Roman" panose="02020603050405020304" pitchFamily="18" charset="0"/>
                <a:cs typeface="Times New Roman" panose="02020603050405020304" pitchFamily="18" charset="0"/>
              </a:rPr>
              <a:t> </a:t>
            </a:r>
            <a:r>
              <a:rPr lang="hr-HR" altLang="sr-Latn-RS" sz="2800" i="1" dirty="0" err="1">
                <a:latin typeface="Times New Roman" panose="02020603050405020304" pitchFamily="18" charset="0"/>
                <a:cs typeface="Times New Roman" panose="02020603050405020304" pitchFamily="18" charset="0"/>
              </a:rPr>
              <a:t>temporis</a:t>
            </a:r>
            <a:r>
              <a:rPr lang="hr-HR" altLang="sr-Latn-RS" sz="2800" i="1" dirty="0">
                <a:latin typeface="Times New Roman" panose="02020603050405020304" pitchFamily="18" charset="0"/>
                <a:cs typeface="Times New Roman" panose="02020603050405020304" pitchFamily="18" charset="0"/>
              </a:rPr>
              <a:t> </a:t>
            </a:r>
            <a:r>
              <a:rPr lang="hr-HR" altLang="sr-Latn-RS" sz="2800" i="1" dirty="0" err="1">
                <a:latin typeface="Times New Roman" panose="02020603050405020304" pitchFamily="18" charset="0"/>
                <a:cs typeface="Times New Roman" panose="02020603050405020304" pitchFamily="18" charset="0"/>
              </a:rPr>
              <a:t>acti</a:t>
            </a:r>
            <a:r>
              <a:rPr lang="hr-HR" altLang="sr-Latn-RS" sz="2800" i="1" dirty="0">
                <a:latin typeface="Times New Roman" panose="02020603050405020304" pitchFamily="18" charset="0"/>
                <a:cs typeface="Times New Roman" panose="02020603050405020304" pitchFamily="18" charset="0"/>
              </a:rPr>
              <a:t> </a:t>
            </a:r>
          </a:p>
          <a:p>
            <a:pPr lvl="1"/>
            <a:r>
              <a:rPr lang="hr-HR" altLang="sr-Latn-RS" sz="2400" dirty="0">
                <a:latin typeface="Times New Roman" panose="02020603050405020304" pitchFamily="18" charset="0"/>
                <a:cs typeface="Times New Roman" panose="02020603050405020304" pitchFamily="18" charset="0"/>
              </a:rPr>
              <a:t>djelo puno domoljublja, moralnosti i divljenja drevnoj prošlosti</a:t>
            </a:r>
          </a:p>
          <a:p>
            <a:pPr lvl="1"/>
            <a:r>
              <a:rPr lang="hr-HR" altLang="sr-Latn-RS" sz="2400" dirty="0">
                <a:latin typeface="Times New Roman" panose="02020603050405020304" pitchFamily="18" charset="0"/>
                <a:cs typeface="Times New Roman" panose="02020603050405020304" pitchFamily="18" charset="0"/>
              </a:rPr>
              <a:t>u skladu s </a:t>
            </a:r>
            <a:r>
              <a:rPr lang="hr-HR" altLang="sr-Latn-RS" sz="2400" dirty="0" err="1">
                <a:latin typeface="Times New Roman" panose="02020603050405020304" pitchFamily="18" charset="0"/>
                <a:cs typeface="Times New Roman" panose="02020603050405020304" pitchFamily="18" charset="0"/>
              </a:rPr>
              <a:t>Augustovom</a:t>
            </a:r>
            <a:r>
              <a:rPr lang="hr-HR" altLang="sr-Latn-RS" sz="2400" dirty="0">
                <a:latin typeface="Times New Roman" panose="02020603050405020304" pitchFamily="18" charset="0"/>
                <a:cs typeface="Times New Roman" panose="02020603050405020304" pitchFamily="18" charset="0"/>
              </a:rPr>
              <a:t> obnovom</a:t>
            </a:r>
          </a:p>
        </p:txBody>
      </p:sp>
    </p:spTree>
    <p:extLst>
      <p:ext uri="{BB962C8B-B14F-4D97-AF65-F5344CB8AC3E}">
        <p14:creationId xmlns:p14="http://schemas.microsoft.com/office/powerpoint/2010/main" val="244782645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258856" y="0"/>
            <a:ext cx="10178322" cy="1492132"/>
          </a:xfrm>
        </p:spPr>
        <p:txBody>
          <a:bodyPr/>
          <a:lstStyle/>
          <a:p>
            <a:r>
              <a:rPr lang="hr-HR" altLang="sr-Latn-RS" sz="48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Djela</a:t>
            </a:r>
            <a:endParaRPr lang="hr-HR" altLang="sr-Latn-R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9091" name="Rectangle 3"/>
          <p:cNvSpPr>
            <a:spLocks noGrp="1" noChangeArrowheads="1"/>
          </p:cNvSpPr>
          <p:nvPr>
            <p:ph idx="1"/>
          </p:nvPr>
        </p:nvSpPr>
        <p:spPr>
          <a:xfrm>
            <a:off x="869795" y="936702"/>
            <a:ext cx="10956445" cy="5921297"/>
          </a:xfrm>
        </p:spPr>
        <p:txBody>
          <a:bodyPr>
            <a:normAutofit/>
          </a:bodyPr>
          <a:lstStyle/>
          <a:p>
            <a:r>
              <a:rPr lang="hr-HR" altLang="sr-Latn-RS" sz="2800" dirty="0">
                <a:latin typeface="Times New Roman" panose="02020603050405020304" pitchFamily="18" charset="0"/>
                <a:cs typeface="Times New Roman" panose="02020603050405020304" pitchFamily="18" charset="0"/>
              </a:rPr>
              <a:t>Od znanstvenog i književnog rada izgubljeni su:</a:t>
            </a:r>
          </a:p>
          <a:p>
            <a:pPr lvl="1"/>
            <a:r>
              <a:rPr lang="hr-HR" altLang="sr-Latn-RS" sz="2600" i="1" dirty="0">
                <a:latin typeface="Times New Roman" panose="02020603050405020304" pitchFamily="18" charset="0"/>
                <a:cs typeface="Times New Roman" panose="02020603050405020304" pitchFamily="18" charset="0"/>
              </a:rPr>
              <a:t>Dijalozi</a:t>
            </a:r>
            <a:r>
              <a:rPr lang="hr-HR" altLang="sr-Latn-RS" sz="2600" dirty="0">
                <a:latin typeface="Times New Roman" panose="02020603050405020304" pitchFamily="18" charset="0"/>
                <a:cs typeface="Times New Roman" panose="02020603050405020304" pitchFamily="18" charset="0"/>
              </a:rPr>
              <a:t> (popularno-filozofski i povijesni sadržaj kao </a:t>
            </a:r>
            <a:r>
              <a:rPr lang="hr-HR" altLang="sr-Latn-RS" sz="2600" dirty="0" err="1">
                <a:latin typeface="Times New Roman" panose="02020603050405020304" pitchFamily="18" charset="0"/>
                <a:cs typeface="Times New Roman" panose="02020603050405020304" pitchFamily="18" charset="0"/>
              </a:rPr>
              <a:t>Varonovi</a:t>
            </a:r>
            <a:r>
              <a:rPr lang="hr-HR" altLang="sr-Latn-RS" sz="2600" dirty="0">
                <a:latin typeface="Times New Roman" panose="02020603050405020304" pitchFamily="18" charset="0"/>
                <a:cs typeface="Times New Roman" panose="02020603050405020304" pitchFamily="18" charset="0"/>
              </a:rPr>
              <a:t> </a:t>
            </a:r>
            <a:r>
              <a:rPr lang="hr-HR" altLang="sr-Latn-RS" sz="2600" i="1" dirty="0" err="1">
                <a:latin typeface="Times New Roman" panose="02020603050405020304" pitchFamily="18" charset="0"/>
                <a:cs typeface="Times New Roman" panose="02020603050405020304" pitchFamily="18" charset="0"/>
              </a:rPr>
              <a:t>Logistorici</a:t>
            </a:r>
            <a:r>
              <a:rPr lang="hr-HR" altLang="sr-Latn-RS" sz="2600" dirty="0">
                <a:latin typeface="Times New Roman" panose="02020603050405020304" pitchFamily="18" charset="0"/>
                <a:cs typeface="Times New Roman" panose="02020603050405020304" pitchFamily="18" charset="0"/>
              </a:rPr>
              <a:t>)</a:t>
            </a:r>
          </a:p>
          <a:p>
            <a:pPr lvl="1"/>
            <a:r>
              <a:rPr lang="hr-HR" altLang="sr-Latn-RS" sz="2600" dirty="0">
                <a:latin typeface="Times New Roman" panose="02020603050405020304" pitchFamily="18" charset="0"/>
                <a:cs typeface="Times New Roman" panose="02020603050405020304" pitchFamily="18" charset="0"/>
              </a:rPr>
              <a:t>Ostali filozofski spisi</a:t>
            </a:r>
          </a:p>
          <a:p>
            <a:pPr lvl="1"/>
            <a:r>
              <a:rPr lang="hr-HR" altLang="sr-Latn-RS" sz="2600" i="1" dirty="0">
                <a:latin typeface="Times New Roman" panose="02020603050405020304" pitchFamily="18" charset="0"/>
                <a:cs typeface="Times New Roman" panose="02020603050405020304" pitchFamily="18" charset="0"/>
              </a:rPr>
              <a:t>Epistulae ad filium</a:t>
            </a:r>
            <a:r>
              <a:rPr lang="hr-HR" altLang="sr-Latn-RS" sz="2600" dirty="0">
                <a:latin typeface="Times New Roman" panose="02020603050405020304" pitchFamily="18" charset="0"/>
                <a:cs typeface="Times New Roman" panose="02020603050405020304" pitchFamily="18" charset="0"/>
              </a:rPr>
              <a:t>, o govorništvu i stilu </a:t>
            </a:r>
          </a:p>
          <a:p>
            <a:r>
              <a:rPr lang="hr-HR" altLang="sr-Latn-RS" sz="2800" b="1" i="1" dirty="0" err="1">
                <a:latin typeface="Times New Roman" panose="02020603050405020304" pitchFamily="18" charset="0"/>
                <a:cs typeface="Times New Roman" panose="02020603050405020304" pitchFamily="18" charset="0"/>
              </a:rPr>
              <a:t>Ab</a:t>
            </a:r>
            <a:r>
              <a:rPr lang="hr-HR" altLang="sr-Latn-RS" sz="2800" b="1" i="1" dirty="0">
                <a:latin typeface="Times New Roman" panose="02020603050405020304" pitchFamily="18" charset="0"/>
                <a:cs typeface="Times New Roman" panose="02020603050405020304" pitchFamily="18" charset="0"/>
              </a:rPr>
              <a:t> </a:t>
            </a:r>
            <a:r>
              <a:rPr lang="hr-HR" altLang="sr-Latn-RS" sz="2800" b="1" i="1" dirty="0" err="1">
                <a:latin typeface="Times New Roman" panose="02020603050405020304" pitchFamily="18" charset="0"/>
                <a:cs typeface="Times New Roman" panose="02020603050405020304" pitchFamily="18" charset="0"/>
              </a:rPr>
              <a:t>Urbe</a:t>
            </a:r>
            <a:r>
              <a:rPr lang="hr-HR" altLang="sr-Latn-RS" sz="2800" b="1" i="1" dirty="0">
                <a:latin typeface="Times New Roman" panose="02020603050405020304" pitchFamily="18" charset="0"/>
                <a:cs typeface="Times New Roman" panose="02020603050405020304" pitchFamily="18" charset="0"/>
              </a:rPr>
              <a:t> </a:t>
            </a:r>
            <a:r>
              <a:rPr lang="hr-HR" altLang="sr-Latn-RS" sz="2800" b="1" i="1" dirty="0" err="1">
                <a:latin typeface="Times New Roman" panose="02020603050405020304" pitchFamily="18" charset="0"/>
                <a:cs typeface="Times New Roman" panose="02020603050405020304" pitchFamily="18" charset="0"/>
              </a:rPr>
              <a:t>condita</a:t>
            </a:r>
            <a:r>
              <a:rPr lang="hr-HR" altLang="sr-Latn-RS" sz="2800" b="1" i="1" dirty="0">
                <a:latin typeface="Times New Roman" panose="02020603050405020304" pitchFamily="18" charset="0"/>
                <a:cs typeface="Times New Roman" panose="02020603050405020304" pitchFamily="18" charset="0"/>
              </a:rPr>
              <a:t> libri CXLII</a:t>
            </a:r>
          </a:p>
          <a:p>
            <a:pPr lvl="1"/>
            <a:r>
              <a:rPr lang="hr-HR" altLang="sr-Latn-RS" sz="2500" dirty="0">
                <a:latin typeface="Times New Roman" panose="02020603050405020304" pitchFamily="18" charset="0"/>
                <a:cs typeface="Times New Roman" panose="02020603050405020304" pitchFamily="18" charset="0"/>
              </a:rPr>
              <a:t>rimska povijest od Eneje do smrti Augustova pastorka Druza 9. pr.Kr. </a:t>
            </a:r>
          </a:p>
          <a:p>
            <a:pPr lvl="1"/>
            <a:r>
              <a:rPr lang="hr-HR" altLang="sr-Latn-RS" sz="2500" dirty="0">
                <a:latin typeface="Times New Roman" panose="02020603050405020304" pitchFamily="18" charset="0"/>
                <a:cs typeface="Times New Roman" panose="02020603050405020304" pitchFamily="18" charset="0"/>
              </a:rPr>
              <a:t>pisana od 29.pr.Kr. do 15.n.e. </a:t>
            </a:r>
          </a:p>
          <a:p>
            <a:pPr lvl="1"/>
            <a:r>
              <a:rPr lang="hr-HR" altLang="sr-Latn-RS" sz="2500" dirty="0">
                <a:latin typeface="Times New Roman" panose="02020603050405020304" pitchFamily="18" charset="0"/>
                <a:cs typeface="Times New Roman" panose="02020603050405020304" pitchFamily="18" charset="0"/>
              </a:rPr>
              <a:t>sačuvano je 35 knjiga (I, III, IV. i prva polovina V. dekade – do Makedonskih</a:t>
            </a:r>
            <a:r>
              <a:rPr lang="hr-HR" altLang="sr-Latn-RS" sz="2500" baseline="0" dirty="0">
                <a:latin typeface="Times New Roman" panose="02020603050405020304" pitchFamily="18" charset="0"/>
                <a:cs typeface="Times New Roman" panose="02020603050405020304" pitchFamily="18" charset="0"/>
              </a:rPr>
              <a:t> ratova, 167.g.pr.Kr.</a:t>
            </a:r>
            <a:r>
              <a:rPr lang="hr-HR" altLang="sr-Latn-RS" sz="2500" dirty="0">
                <a:latin typeface="Times New Roman" panose="02020603050405020304" pitchFamily="18" charset="0"/>
                <a:cs typeface="Times New Roman" panose="02020603050405020304" pitchFamily="18" charset="0"/>
              </a:rPr>
              <a:t>)</a:t>
            </a:r>
          </a:p>
          <a:p>
            <a:pPr lvl="1"/>
            <a:r>
              <a:rPr lang="hr-HR" altLang="sr-Latn-RS" sz="2500" dirty="0">
                <a:latin typeface="Times New Roman" panose="02020603050405020304" pitchFamily="18" charset="0"/>
                <a:cs typeface="Times New Roman" panose="02020603050405020304" pitchFamily="18" charset="0"/>
              </a:rPr>
              <a:t>Sadržaj nesačuvanih knjiga poznat je iz citata antičkih autora i sažetaka (</a:t>
            </a:r>
            <a:r>
              <a:rPr lang="hr-HR" altLang="sr-Latn-RS" sz="2500" dirty="0" err="1">
                <a:latin typeface="Times New Roman" panose="02020603050405020304" pitchFamily="18" charset="0"/>
                <a:cs typeface="Times New Roman" panose="02020603050405020304" pitchFamily="18" charset="0"/>
              </a:rPr>
              <a:t>epitoma</a:t>
            </a:r>
            <a:r>
              <a:rPr lang="hr-HR" altLang="sr-Latn-RS" sz="2500" dirty="0">
                <a:latin typeface="Times New Roman" panose="02020603050405020304" pitchFamily="18" charset="0"/>
                <a:cs typeface="Times New Roman" panose="02020603050405020304" pitchFamily="18" charset="0"/>
              </a:rPr>
              <a:t> / </a:t>
            </a:r>
            <a:r>
              <a:rPr lang="hr-HR" altLang="sr-Latn-RS" sz="2500" dirty="0" err="1">
                <a:latin typeface="Times New Roman" panose="02020603050405020304" pitchFamily="18" charset="0"/>
                <a:cs typeface="Times New Roman" panose="02020603050405020304" pitchFamily="18" charset="0"/>
              </a:rPr>
              <a:t>perioha</a:t>
            </a:r>
            <a:r>
              <a:rPr lang="hr-HR" altLang="sr-Latn-RS" sz="2500" dirty="0">
                <a:latin typeface="Times New Roman" panose="02020603050405020304" pitchFamily="18" charset="0"/>
                <a:cs typeface="Times New Roman" panose="02020603050405020304" pitchFamily="18" charset="0"/>
              </a:rPr>
              <a:t> / </a:t>
            </a:r>
            <a:r>
              <a:rPr lang="hr-HR" altLang="sr-Latn-RS" sz="2500" i="1" dirty="0" err="1">
                <a:latin typeface="Times New Roman" panose="02020603050405020304" pitchFamily="18" charset="0"/>
                <a:cs typeface="Times New Roman" panose="02020603050405020304" pitchFamily="18" charset="0"/>
              </a:rPr>
              <a:t>breviarium</a:t>
            </a:r>
            <a:r>
              <a:rPr lang="hr-HR" altLang="sr-Latn-RS" sz="2500" dirty="0">
                <a:latin typeface="Times New Roman" panose="02020603050405020304" pitchFamily="18" charset="0"/>
                <a:cs typeface="Times New Roman" panose="02020603050405020304" pitchFamily="18" charset="0"/>
              </a:rPr>
              <a:t>; uglavnom nastajali krajem antike)</a:t>
            </a:r>
          </a:p>
        </p:txBody>
      </p:sp>
    </p:spTree>
    <p:extLst>
      <p:ext uri="{BB962C8B-B14F-4D97-AF65-F5344CB8AC3E}">
        <p14:creationId xmlns:p14="http://schemas.microsoft.com/office/powerpoint/2010/main" val="148826161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51678" y="0"/>
            <a:ext cx="10178322" cy="844249"/>
          </a:xfrm>
        </p:spPr>
        <p:txBody>
          <a:bodyPr>
            <a:normAutofit/>
          </a:bodyPr>
          <a:lstStyle/>
          <a:p>
            <a:r>
              <a:rPr lang="hr-HR" sz="4800"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a:t>
            </a:r>
            <a:r>
              <a:rPr lang="hr-HR" sz="4800"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800"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urbe</a:t>
            </a:r>
            <a:r>
              <a:rPr lang="hr-HR" sz="4800"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800"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condita</a:t>
            </a:r>
            <a:r>
              <a:rPr lang="hr-HR" sz="4800"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800" i="1" cap="none" spc="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800" i="0" cap="none" spc="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izvori i stil</a:t>
            </a:r>
            <a:endParaRPr lang="hr-HR" sz="4800" i="1" cap="none" spc="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0115" name="Rectangle 3"/>
          <p:cNvSpPr>
            <a:spLocks noGrp="1" noChangeArrowheads="1"/>
          </p:cNvSpPr>
          <p:nvPr>
            <p:ph idx="1"/>
          </p:nvPr>
        </p:nvSpPr>
        <p:spPr>
          <a:xfrm>
            <a:off x="666427" y="743918"/>
            <a:ext cx="11525574" cy="6114081"/>
          </a:xfrm>
        </p:spPr>
        <p:txBody>
          <a:bodyPr>
            <a:noAutofit/>
          </a:bodyPr>
          <a:lstStyle/>
          <a:p>
            <a:r>
              <a:rPr lang="hr-HR" altLang="sr-Latn-RS" sz="2800" dirty="0">
                <a:latin typeface="Times New Roman" panose="02020603050405020304" pitchFamily="18" charset="0"/>
                <a:cs typeface="Times New Roman" panose="02020603050405020304" pitchFamily="18" charset="0"/>
              </a:rPr>
              <a:t>Narator više nego istraživač; za izvore koristi prethodne povjesničare </a:t>
            </a:r>
          </a:p>
          <a:p>
            <a:pPr lvl="1"/>
            <a:r>
              <a:rPr lang="hr-HR" altLang="sr-Latn-RS" sz="2400" dirty="0">
                <a:latin typeface="Times New Roman" panose="02020603050405020304" pitchFamily="18" charset="0"/>
                <a:cs typeface="Times New Roman" panose="02020603050405020304" pitchFamily="18" charset="0"/>
              </a:rPr>
              <a:t>Analisti (struktura), Polibije, Katon (rijetko), (~Tukidid – po vojnim pohodima)</a:t>
            </a:r>
          </a:p>
          <a:p>
            <a:pPr lvl="1"/>
            <a:r>
              <a:rPr lang="hr-HR" altLang="sr-Latn-RS" sz="2400" dirty="0">
                <a:latin typeface="Times New Roman" panose="02020603050405020304" pitchFamily="18" charset="0"/>
                <a:cs typeface="Times New Roman" panose="02020603050405020304" pitchFamily="18" charset="0"/>
              </a:rPr>
              <a:t>dramatično, ne sasvim kritički (legende s dozom skepticizma), bez uvida u izvornu građu</a:t>
            </a:r>
          </a:p>
          <a:p>
            <a:pPr lvl="1"/>
            <a:r>
              <a:rPr lang="hr-HR" altLang="sr-Latn-RS" sz="2400" dirty="0">
                <a:latin typeface="Times New Roman" panose="02020603050405020304" pitchFamily="18" charset="0"/>
                <a:cs typeface="Times New Roman" panose="02020603050405020304" pitchFamily="18" charset="0"/>
              </a:rPr>
              <a:t>publiku je više zanimalo novije razdoblje</a:t>
            </a:r>
          </a:p>
          <a:p>
            <a:r>
              <a:rPr lang="hr-HR" altLang="sr-Latn-RS" sz="2800" i="1" dirty="0" err="1">
                <a:latin typeface="Times New Roman" panose="02020603050405020304" pitchFamily="18" charset="0"/>
                <a:cs typeface="Times New Roman" panose="02020603050405020304" pitchFamily="18" charset="0"/>
              </a:rPr>
              <a:t>Patavinitas</a:t>
            </a:r>
            <a:r>
              <a:rPr lang="hr-HR" altLang="sr-Latn-RS" sz="2800" i="1" dirty="0">
                <a:latin typeface="Times New Roman" panose="02020603050405020304" pitchFamily="18" charset="0"/>
                <a:cs typeface="Times New Roman" panose="02020603050405020304" pitchFamily="18" charset="0"/>
              </a:rPr>
              <a:t> = </a:t>
            </a:r>
            <a:r>
              <a:rPr lang="hr-HR" sz="2800" kern="1200" dirty="0">
                <a:solidFill>
                  <a:schemeClr val="tx1">
                    <a:lumMod val="65000"/>
                    <a:lumOff val="35000"/>
                  </a:schemeClr>
                </a:solidFill>
                <a:effectLst/>
                <a:latin typeface="Times New Roman" panose="02020603050405020304" pitchFamily="18" charset="0"/>
                <a:cs typeface="Times New Roman" panose="02020603050405020304" pitchFamily="18" charset="0"/>
              </a:rPr>
              <a:t>provincijalizmi u leksiku i sintaksi rečenice; sklonost republici i neiskvaren </a:t>
            </a:r>
            <a:r>
              <a:rPr lang="hr-HR" sz="2800" i="1" kern="1200" dirty="0" err="1">
                <a:solidFill>
                  <a:schemeClr val="tx1">
                    <a:lumMod val="65000"/>
                    <a:lumOff val="35000"/>
                  </a:schemeClr>
                </a:solidFill>
                <a:effectLst/>
                <a:latin typeface="Times New Roman" panose="02020603050405020304" pitchFamily="18" charset="0"/>
                <a:cs typeface="Times New Roman" panose="02020603050405020304" pitchFamily="18" charset="0"/>
              </a:rPr>
              <a:t>mos</a:t>
            </a:r>
            <a:r>
              <a:rPr lang="hr-HR" sz="2800" i="1" kern="1200" dirty="0">
                <a:solidFill>
                  <a:schemeClr val="tx1">
                    <a:lumMod val="65000"/>
                    <a:lumOff val="35000"/>
                  </a:schemeClr>
                </a:solidFill>
                <a:effectLst/>
                <a:latin typeface="Times New Roman" panose="02020603050405020304" pitchFamily="18" charset="0"/>
                <a:cs typeface="Times New Roman" panose="02020603050405020304" pitchFamily="18" charset="0"/>
              </a:rPr>
              <a:t> </a:t>
            </a:r>
            <a:r>
              <a:rPr lang="hr-HR" sz="2800" i="1" kern="1200" dirty="0" err="1">
                <a:solidFill>
                  <a:schemeClr val="tx1">
                    <a:lumMod val="65000"/>
                    <a:lumOff val="35000"/>
                  </a:schemeClr>
                </a:solidFill>
                <a:effectLst/>
                <a:latin typeface="Times New Roman" panose="02020603050405020304" pitchFamily="18" charset="0"/>
                <a:cs typeface="Times New Roman" panose="02020603050405020304" pitchFamily="18" charset="0"/>
              </a:rPr>
              <a:t>maiorum</a:t>
            </a:r>
            <a:endParaRPr lang="hr-HR" altLang="sr-Latn-RS" sz="2800" dirty="0">
              <a:latin typeface="Times New Roman" panose="02020603050405020304" pitchFamily="18" charset="0"/>
              <a:cs typeface="Times New Roman" panose="02020603050405020304" pitchFamily="18" charset="0"/>
            </a:endParaRPr>
          </a:p>
          <a:p>
            <a:r>
              <a:rPr lang="hr-HR" altLang="sr-Latn-RS" sz="2800" i="1" dirty="0" err="1">
                <a:latin typeface="Times New Roman" panose="02020603050405020304" pitchFamily="18" charset="0"/>
                <a:cs typeface="Times New Roman" panose="02020603050405020304" pitchFamily="18" charset="0"/>
              </a:rPr>
              <a:t>Lactea</a:t>
            </a:r>
            <a:r>
              <a:rPr lang="hr-HR" altLang="sr-Latn-RS" sz="2800" i="1" dirty="0">
                <a:latin typeface="Times New Roman" panose="02020603050405020304" pitchFamily="18" charset="0"/>
                <a:cs typeface="Times New Roman" panose="02020603050405020304" pitchFamily="18" charset="0"/>
              </a:rPr>
              <a:t> </a:t>
            </a:r>
            <a:r>
              <a:rPr lang="hr-HR" altLang="sr-Latn-RS" sz="2800" i="1" dirty="0" err="1">
                <a:latin typeface="Times New Roman" panose="02020603050405020304" pitchFamily="18" charset="0"/>
                <a:cs typeface="Times New Roman" panose="02020603050405020304" pitchFamily="18" charset="0"/>
              </a:rPr>
              <a:t>ubertas</a:t>
            </a:r>
            <a:r>
              <a:rPr lang="hr-HR" altLang="sr-Latn-RS" sz="2800" i="1" dirty="0">
                <a:latin typeface="Times New Roman" panose="02020603050405020304" pitchFamily="18" charset="0"/>
                <a:cs typeface="Times New Roman" panose="02020603050405020304" pitchFamily="18" charset="0"/>
              </a:rPr>
              <a:t>, </a:t>
            </a:r>
            <a:r>
              <a:rPr lang="hr-HR" altLang="sr-Latn-RS" sz="2800" i="1" dirty="0" err="1">
                <a:latin typeface="Times New Roman" panose="02020603050405020304" pitchFamily="18" charset="0"/>
                <a:cs typeface="Times New Roman" panose="02020603050405020304" pitchFamily="18" charset="0"/>
              </a:rPr>
              <a:t>candor</a:t>
            </a:r>
            <a:r>
              <a:rPr lang="hr-HR" altLang="sr-Latn-RS" sz="2800" i="1" dirty="0">
                <a:latin typeface="Times New Roman" panose="02020603050405020304" pitchFamily="18" charset="0"/>
                <a:cs typeface="Times New Roman" panose="02020603050405020304" pitchFamily="18" charset="0"/>
              </a:rPr>
              <a:t> </a:t>
            </a:r>
            <a:r>
              <a:rPr lang="hr-HR" altLang="sr-Latn-RS" sz="2800" dirty="0">
                <a:latin typeface="Times New Roman" panose="02020603050405020304" pitchFamily="18" charset="0"/>
                <a:cs typeface="Times New Roman" panose="02020603050405020304" pitchFamily="18" charset="0"/>
              </a:rPr>
              <a:t>– jasan stil s opširnim opisima, pjesničkim i dramatskim karakteristikama</a:t>
            </a:r>
          </a:p>
          <a:p>
            <a:pPr lvl="1"/>
            <a:r>
              <a:rPr lang="hr-HR" altLang="sr-Latn-RS" sz="2400" dirty="0">
                <a:latin typeface="Times New Roman" panose="02020603050405020304" pitchFamily="18" charset="0"/>
                <a:cs typeface="Times New Roman" panose="02020603050405020304" pitchFamily="18" charset="0"/>
              </a:rPr>
              <a:t>Govori, rasprave, epizode sa ženskim likovima (Lukrecija), preokreti u bitkama (2. punski rat), patetika…</a:t>
            </a:r>
          </a:p>
          <a:p>
            <a:pPr marL="457200" lvl="1" indent="0">
              <a:buNone/>
            </a:pPr>
            <a:r>
              <a:rPr lang="hr-HR" altLang="sr-Latn-RS" sz="2400" dirty="0">
                <a:latin typeface="Times New Roman" panose="02020603050405020304" pitchFamily="18" charset="0"/>
                <a:cs typeface="Times New Roman" panose="02020603050405020304" pitchFamily="18" charset="0"/>
              </a:rPr>
              <a:t>= helenistički (i Ciceronov) utjecaj</a:t>
            </a:r>
          </a:p>
        </p:txBody>
      </p:sp>
    </p:spTree>
    <p:extLst>
      <p:ext uri="{BB962C8B-B14F-4D97-AF65-F5344CB8AC3E}">
        <p14:creationId xmlns:p14="http://schemas.microsoft.com/office/powerpoint/2010/main" val="175184058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1251678" y="1"/>
            <a:ext cx="10178322" cy="894080"/>
          </a:xfrm>
        </p:spPr>
        <p:txBody>
          <a:bodyPr>
            <a:normAutofit/>
          </a:bodyPr>
          <a:lstStyle/>
          <a:p>
            <a:r>
              <a:rPr lang="hr-HR" altLang="sr-Latn-RS" sz="4800"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Moralnost</a:t>
            </a:r>
            <a:endParaRPr lang="hr-HR" altLang="sr-Latn-RS"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5235" name="Rectangle 3"/>
          <p:cNvSpPr>
            <a:spLocks noGrp="1" noChangeArrowheads="1"/>
          </p:cNvSpPr>
          <p:nvPr>
            <p:ph idx="1"/>
          </p:nvPr>
        </p:nvSpPr>
        <p:spPr>
          <a:xfrm>
            <a:off x="1251678" y="1200150"/>
            <a:ext cx="10178322" cy="5657849"/>
          </a:xfrm>
        </p:spPr>
        <p:txBody>
          <a:bodyPr>
            <a:normAutofit/>
          </a:bodyPr>
          <a:lstStyle/>
          <a:p>
            <a:r>
              <a:rPr lang="hr-HR" altLang="sr-Latn-RS" sz="2800" dirty="0">
                <a:latin typeface="Times New Roman" panose="02020603050405020304" pitchFamily="18" charset="0"/>
                <a:cs typeface="Times New Roman" panose="02020603050405020304" pitchFamily="18" charset="0"/>
              </a:rPr>
              <a:t>Pripovijeda slavnu rimsku prošlost kako bi izliječio bol nastalu u građanskim ratovima</a:t>
            </a:r>
          </a:p>
          <a:p>
            <a:pPr lvl="1"/>
            <a:r>
              <a:rPr lang="hr-HR" altLang="sr-Latn-RS" sz="2400" dirty="0">
                <a:latin typeface="Times New Roman" panose="02020603050405020304" pitchFamily="18" charset="0"/>
                <a:cs typeface="Times New Roman" panose="02020603050405020304" pitchFamily="18" charset="0"/>
              </a:rPr>
              <a:t>Rim se iskvario teže i sporije od drugih država; </a:t>
            </a:r>
            <a:r>
              <a:rPr lang="hr-HR" altLang="sr-Latn-RS" sz="2400" i="1" dirty="0" err="1">
                <a:latin typeface="Times New Roman" panose="02020603050405020304" pitchFamily="18" charset="0"/>
                <a:cs typeface="Times New Roman" panose="02020603050405020304" pitchFamily="18" charset="0"/>
              </a:rPr>
              <a:t>fortuna</a:t>
            </a:r>
            <a:r>
              <a:rPr lang="hr-HR" altLang="sr-Latn-RS" sz="2400" i="1" dirty="0">
                <a:latin typeface="Times New Roman" panose="02020603050405020304" pitchFamily="18" charset="0"/>
                <a:cs typeface="Times New Roman" panose="02020603050405020304" pitchFamily="18" charset="0"/>
              </a:rPr>
              <a:t> </a:t>
            </a:r>
            <a:r>
              <a:rPr lang="hr-HR" altLang="sr-Latn-RS" sz="2400" dirty="0">
                <a:latin typeface="Times New Roman" panose="02020603050405020304" pitchFamily="18" charset="0"/>
                <a:cs typeface="Times New Roman" panose="02020603050405020304" pitchFamily="18" charset="0"/>
              </a:rPr>
              <a:t>i </a:t>
            </a:r>
            <a:r>
              <a:rPr lang="hr-HR" altLang="sr-Latn-RS" sz="2400" i="1" dirty="0" err="1">
                <a:latin typeface="Times New Roman" panose="02020603050405020304" pitchFamily="18" charset="0"/>
                <a:cs typeface="Times New Roman" panose="02020603050405020304" pitchFamily="18" charset="0"/>
              </a:rPr>
              <a:t>virtus</a:t>
            </a:r>
            <a:endParaRPr lang="hr-HR" altLang="sr-Latn-RS" sz="2400" dirty="0">
              <a:latin typeface="Times New Roman" panose="02020603050405020304" pitchFamily="18" charset="0"/>
              <a:cs typeface="Times New Roman" panose="02020603050405020304" pitchFamily="18" charset="0"/>
            </a:endParaRPr>
          </a:p>
          <a:p>
            <a:r>
              <a:rPr lang="hr-HR" altLang="sr-Latn-RS" sz="2800" dirty="0">
                <a:latin typeface="Times New Roman" panose="02020603050405020304" pitchFamily="18" charset="0"/>
                <a:cs typeface="Times New Roman" panose="02020603050405020304" pitchFamily="18" charset="0"/>
              </a:rPr>
              <a:t>Prošlost je skup primjera = </a:t>
            </a:r>
            <a:r>
              <a:rPr lang="hr-HR" altLang="sr-Latn-RS" sz="2800" i="1" dirty="0" err="1">
                <a:latin typeface="Times New Roman" panose="02020603050405020304" pitchFamily="18" charset="0"/>
                <a:cs typeface="Times New Roman" panose="02020603050405020304" pitchFamily="18" charset="0"/>
              </a:rPr>
              <a:t>exempla</a:t>
            </a:r>
            <a:r>
              <a:rPr lang="hr-HR" altLang="sr-Latn-RS" sz="2800" i="1" dirty="0">
                <a:latin typeface="Times New Roman" panose="02020603050405020304" pitchFamily="18" charset="0"/>
                <a:cs typeface="Times New Roman" panose="02020603050405020304" pitchFamily="18" charset="0"/>
              </a:rPr>
              <a:t> </a:t>
            </a:r>
            <a:r>
              <a:rPr lang="hr-HR" altLang="sr-Latn-RS" sz="2800" dirty="0">
                <a:latin typeface="Times New Roman" panose="02020603050405020304" pitchFamily="18" charset="0"/>
                <a:cs typeface="Times New Roman" panose="02020603050405020304" pitchFamily="18" charset="0"/>
              </a:rPr>
              <a:t>(kroz pojedince)</a:t>
            </a:r>
            <a:endParaRPr lang="hr-HR" altLang="sr-Latn-RS" sz="2800" i="1" dirty="0">
              <a:latin typeface="Times New Roman" panose="02020603050405020304" pitchFamily="18" charset="0"/>
              <a:cs typeface="Times New Roman" panose="02020603050405020304" pitchFamily="18" charset="0"/>
            </a:endParaRPr>
          </a:p>
          <a:p>
            <a:pPr lvl="1"/>
            <a:r>
              <a:rPr lang="hr-HR" altLang="sr-Latn-RS" sz="2400" dirty="0">
                <a:latin typeface="Times New Roman" panose="02020603050405020304" pitchFamily="18" charset="0"/>
                <a:cs typeface="Times New Roman" panose="02020603050405020304" pitchFamily="18" charset="0"/>
              </a:rPr>
              <a:t>dobri ili loši, pokazuju što treba oponašati, a što izbjegavati</a:t>
            </a:r>
          </a:p>
          <a:p>
            <a:pPr lvl="1"/>
            <a:r>
              <a:rPr lang="hr-HR" altLang="sr-Latn-RS" sz="2400" dirty="0">
                <a:latin typeface="Times New Roman" panose="02020603050405020304" pitchFamily="18" charset="0"/>
                <a:cs typeface="Times New Roman" panose="02020603050405020304" pitchFamily="18" charset="0"/>
              </a:rPr>
              <a:t>ističe vrline poznatih osoba i mane neprijateljskih vojskovođa, </a:t>
            </a:r>
            <a:r>
              <a:rPr lang="hr-HR" sz="2400" kern="1200" dirty="0">
                <a:solidFill>
                  <a:schemeClr val="tx1">
                    <a:lumMod val="65000"/>
                    <a:lumOff val="35000"/>
                  </a:schemeClr>
                </a:solidFill>
                <a:effectLst/>
                <a:latin typeface="Times New Roman" panose="02020603050405020304" pitchFamily="18" charset="0"/>
                <a:cs typeface="Times New Roman" panose="02020603050405020304" pitchFamily="18" charset="0"/>
              </a:rPr>
              <a:t>običaje (</a:t>
            </a:r>
            <a:r>
              <a:rPr lang="hr-HR" sz="2400" i="1" kern="1200" dirty="0">
                <a:solidFill>
                  <a:schemeClr val="tx1">
                    <a:lumMod val="65000"/>
                    <a:lumOff val="35000"/>
                  </a:schemeClr>
                </a:solidFill>
                <a:effectLst/>
                <a:latin typeface="Times New Roman" panose="02020603050405020304" pitchFamily="18" charset="0"/>
                <a:cs typeface="Times New Roman" panose="02020603050405020304" pitchFamily="18" charset="0"/>
              </a:rPr>
              <a:t>mores</a:t>
            </a:r>
            <a:r>
              <a:rPr lang="hr-HR" sz="2400" kern="1200" dirty="0">
                <a:solidFill>
                  <a:schemeClr val="tx1">
                    <a:lumMod val="65000"/>
                    <a:lumOff val="35000"/>
                  </a:schemeClr>
                </a:solidFill>
                <a:effectLst/>
                <a:latin typeface="Times New Roman" panose="02020603050405020304" pitchFamily="18" charset="0"/>
                <a:cs typeface="Times New Roman" panose="02020603050405020304" pitchFamily="18" charset="0"/>
              </a:rPr>
              <a:t> - moralni lik puka i pojedinih muževa u raznim razdobljima rimske povijesti)</a:t>
            </a:r>
          </a:p>
          <a:p>
            <a:pPr lvl="1"/>
            <a:r>
              <a:rPr lang="hr-HR" altLang="sr-Latn-RS" sz="2400" dirty="0">
                <a:latin typeface="Times New Roman" panose="02020603050405020304" pitchFamily="18" charset="0"/>
                <a:cs typeface="Times New Roman" panose="02020603050405020304" pitchFamily="18" charset="0"/>
              </a:rPr>
              <a:t>sjećanje i pouka iz njega su važniji od povijesne istine</a:t>
            </a:r>
          </a:p>
        </p:txBody>
      </p:sp>
    </p:spTree>
    <p:extLst>
      <p:ext uri="{BB962C8B-B14F-4D97-AF65-F5344CB8AC3E}">
        <p14:creationId xmlns:p14="http://schemas.microsoft.com/office/powerpoint/2010/main" val="77452437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390" y="170481"/>
            <a:ext cx="10879810" cy="6687519"/>
          </a:xfrm>
        </p:spPr>
        <p:txBody>
          <a:bodyPr>
            <a:normAutofit/>
          </a:bodyPr>
          <a:lstStyle/>
          <a:p>
            <a:pPr marL="0" lvl="0" indent="0" algn="ctr">
              <a:buClr>
                <a:srgbClr val="1B2F36"/>
              </a:buClr>
              <a:buNone/>
            </a:pP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Facturusne operae pretium sim si</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 a primordio urbis res populi Romani </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perscripserim</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 </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nec satis scio nec, si sciam, dicere ausim, quippe qui cum veterem tum volgatam esse rem videam, dum novi semper scriptores aut in rebus certius aliquid allaturos se aut scribendi arte rudem vetustatem superaturos credunt. Utcumque erit, iuvabit tamen </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rerum gestarum memoriae principis terrarum populi </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pro virili parte et ipsum consuluisse; ... Res est praeterea et immensi operis, ut quae supra septingentesimum annum repetatur et quae ab exiguis profecta initiis eo creverit ut iam magnitudine laboret sua; et legentium plerisque haud dubito quin </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primae origines proximaque originibus minus praebitura voluptatis sint, festinantibus ad haec nova quibus iam pridem praevalentis populi vires se ipsae conficiunt</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 ego contra hoc quoque laboris praemium petam, ut me a conspectu malorum quae nostra tot per annos vidit aetas, tantisper certe dum prisca [tota] illa mente repeto, avertam, </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omnis expers curae</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 quae scribentis animum, etsi non flectere a uero, sollicitum tamen efficere posset. ...</a:t>
            </a:r>
          </a:p>
          <a:p>
            <a:pPr marL="0" lvl="0" indent="0" algn="ctr">
              <a:buClr>
                <a:srgbClr val="1B2F36"/>
              </a:buClr>
              <a:buNone/>
            </a:pPr>
            <a:r>
              <a:rPr lang="hr-HR" altLang="sr-Latn-RS" sz="1900" i="1">
                <a:solidFill>
                  <a:srgbClr val="A85752">
                    <a:lumMod val="50000"/>
                  </a:srgbClr>
                </a:solidFill>
                <a:latin typeface="Times New Roman" panose="02020603050405020304" pitchFamily="18" charset="0"/>
                <a:cs typeface="Times New Roman" panose="02020603050405020304" pitchFamily="18" charset="0"/>
              </a:rPr>
              <a:t>… ad </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illa mihi pro se quisque acriter intendat animum</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 quae vita, qui mores fuerint, per quos viros quibusque artibus domi militiaeque et partum et auctum imperium sit; labente deinde paulatim disciplina velut desidentes primo mores </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sequatur animo, deinde ut magis magisque lapsi sint, tum ire coeperint praecipites, donec ad haec tempora quibus </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nec vitia nostra nec remedia pati possumus </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perventum est.</a:t>
            </a:r>
          </a:p>
          <a:p>
            <a:pPr marL="0" lvl="0" indent="0" algn="ctr">
              <a:buClr>
                <a:srgbClr val="1B2F36"/>
              </a:buClr>
              <a:buNone/>
            </a:pP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Hoc illud est praecipue in cognitione rerum </a:t>
            </a:r>
            <a:r>
              <a:rPr lang="hr-HR" altLang="sr-Latn-RS" sz="1900" b="1" i="1" dirty="0">
                <a:solidFill>
                  <a:srgbClr val="A85752">
                    <a:lumMod val="50000"/>
                  </a:srgbClr>
                </a:solidFill>
                <a:latin typeface="Times New Roman" panose="02020603050405020304" pitchFamily="18" charset="0"/>
                <a:cs typeface="Times New Roman" panose="02020603050405020304" pitchFamily="18" charset="0"/>
              </a:rPr>
              <a:t>salubre ac frugiferum, omnis te exempli documenta in inlustri posita monumento intueri</a:t>
            </a:r>
            <a:r>
              <a:rPr lang="hr-HR" altLang="sr-Latn-RS" sz="1900" i="1" dirty="0">
                <a:solidFill>
                  <a:srgbClr val="A85752">
                    <a:lumMod val="50000"/>
                  </a:srgbClr>
                </a:solidFill>
                <a:latin typeface="Times New Roman" panose="02020603050405020304" pitchFamily="18" charset="0"/>
                <a:cs typeface="Times New Roman" panose="02020603050405020304" pitchFamily="18" charset="0"/>
              </a:rPr>
              <a:t>; inde tibi tuaeque rei publicae quod imitere capias, inde foedum inceptu foedum exitu quod vites. </a:t>
            </a:r>
            <a:r>
              <a:rPr lang="hr-HR" altLang="sr-Latn-RS" sz="1900" dirty="0">
                <a:solidFill>
                  <a:schemeClr val="accent6">
                    <a:lumMod val="50000"/>
                  </a:schemeClr>
                </a:solidFill>
                <a:latin typeface="Times New Roman" panose="02020603050405020304" pitchFamily="18" charset="0"/>
                <a:cs typeface="Times New Roman" panose="02020603050405020304" pitchFamily="18" charset="0"/>
              </a:rPr>
              <a:t>(AUC, </a:t>
            </a:r>
            <a:r>
              <a:rPr lang="hr-HR" altLang="sr-Latn-RS" sz="1900" i="1" dirty="0">
                <a:solidFill>
                  <a:schemeClr val="accent6">
                    <a:lumMod val="50000"/>
                  </a:schemeClr>
                </a:solidFill>
                <a:latin typeface="Times New Roman" panose="02020603050405020304" pitchFamily="18" charset="0"/>
                <a:cs typeface="Times New Roman" panose="02020603050405020304" pitchFamily="18" charset="0"/>
              </a:rPr>
              <a:t>praefatio</a:t>
            </a:r>
            <a:r>
              <a:rPr lang="hr-HR" altLang="sr-Latn-RS" sz="1900" dirty="0">
                <a:solidFill>
                  <a:schemeClr val="accent6">
                    <a:lumMod val="50000"/>
                  </a:schemeClr>
                </a:solidFill>
                <a:latin typeface="Times New Roman" panose="02020603050405020304" pitchFamily="18" charset="0"/>
                <a:cs typeface="Times New Roman" panose="02020603050405020304" pitchFamily="18" charset="0"/>
              </a:rPr>
              <a:t>, I, 1-10)</a:t>
            </a:r>
            <a:endParaRPr lang="hr-HR" altLang="sr-Latn-RS" sz="1900" i="1"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85550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9005" y="0"/>
            <a:ext cx="11232995" cy="1492132"/>
          </a:xfrm>
        </p:spPr>
        <p:txBody>
          <a:bodyPr>
            <a:normAutofit/>
          </a:bodyPr>
          <a:lstStyle/>
          <a:p>
            <a:r>
              <a:rPr lang="hr-HR" sz="4400" b="1"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Gaius</a:t>
            </a:r>
            <a:r>
              <a:rPr lang="hr-HR" sz="44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400" b="1"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Asinius</a:t>
            </a:r>
            <a:r>
              <a:rPr lang="hr-HR" sz="44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400" b="1"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Pollio</a:t>
            </a:r>
            <a:r>
              <a:rPr lang="hr-HR" sz="44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hr-HR" sz="44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hr-HR" sz="44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4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(Gaj </a:t>
            </a:r>
            <a:r>
              <a:rPr lang="hr-HR" sz="4400" b="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Azinije</a:t>
            </a:r>
            <a:r>
              <a:rPr lang="hr-HR" sz="44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400" b="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Polion</a:t>
            </a:r>
            <a:r>
              <a:rPr lang="hr-HR" sz="44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hr-HR" sz="4400" b="1"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59004" y="1492133"/>
            <a:ext cx="10928196" cy="5365868"/>
          </a:xfrm>
        </p:spPr>
        <p:txBody>
          <a:bodyPr>
            <a:normAutofit/>
          </a:bodyPr>
          <a:lstStyle/>
          <a:p>
            <a:r>
              <a:rPr lang="hr-HR" sz="2800" dirty="0">
                <a:latin typeface="Times New Roman" panose="02020603050405020304" pitchFamily="18" charset="0"/>
                <a:cs typeface="Times New Roman" panose="02020603050405020304" pitchFamily="18" charset="0"/>
              </a:rPr>
              <a:t>74. </a:t>
            </a:r>
            <a:r>
              <a:rPr lang="hr-HR" sz="2800" dirty="0" err="1">
                <a:latin typeface="Times New Roman" panose="02020603050405020304" pitchFamily="18" charset="0"/>
                <a:cs typeface="Times New Roman" panose="02020603050405020304" pitchFamily="18" charset="0"/>
              </a:rPr>
              <a:t>g.pr.Kr</a:t>
            </a:r>
            <a:r>
              <a:rPr lang="hr-HR" sz="2800" dirty="0">
                <a:latin typeface="Times New Roman" panose="02020603050405020304" pitchFamily="18" charset="0"/>
                <a:cs typeface="Times New Roman" panose="02020603050405020304" pitchFamily="18" charset="0"/>
              </a:rPr>
              <a:t>. – 4. </a:t>
            </a:r>
            <a:r>
              <a:rPr lang="hr-HR" sz="2800" dirty="0" err="1">
                <a:latin typeface="Times New Roman" panose="02020603050405020304" pitchFamily="18" charset="0"/>
                <a:cs typeface="Times New Roman" panose="02020603050405020304" pitchFamily="18" charset="0"/>
              </a:rPr>
              <a:t>g.n.e</a:t>
            </a:r>
            <a:r>
              <a:rPr lang="hr-HR" sz="2800" dirty="0">
                <a:latin typeface="Times New Roman" panose="02020603050405020304" pitchFamily="18" charset="0"/>
                <a:cs typeface="Times New Roman" panose="02020603050405020304" pitchFamily="18" charset="0"/>
              </a:rPr>
              <a:t>., iz </a:t>
            </a:r>
            <a:r>
              <a:rPr lang="hr-HR" sz="2800" dirty="0" err="1">
                <a:latin typeface="Times New Roman" panose="02020603050405020304" pitchFamily="18" charset="0"/>
                <a:cs typeface="Times New Roman" panose="02020603050405020304" pitchFamily="18" charset="0"/>
              </a:rPr>
              <a:t>Teate</a:t>
            </a:r>
            <a:r>
              <a:rPr lang="hr-HR" sz="2800" dirty="0">
                <a:latin typeface="Times New Roman" panose="02020603050405020304" pitchFamily="18" charset="0"/>
                <a:cs typeface="Times New Roman" panose="02020603050405020304" pitchFamily="18" charset="0"/>
              </a:rPr>
              <a:t> (danas </a:t>
            </a:r>
            <a:r>
              <a:rPr lang="hr-HR" sz="2800" dirty="0" err="1">
                <a:latin typeface="Times New Roman" panose="02020603050405020304" pitchFamily="18" charset="0"/>
                <a:cs typeface="Times New Roman" panose="02020603050405020304" pitchFamily="18" charset="0"/>
              </a:rPr>
              <a:t>Chieti</a:t>
            </a:r>
            <a:r>
              <a:rPr lang="hr-HR" sz="2800" dirty="0">
                <a:latin typeface="Times New Roman" panose="02020603050405020304" pitchFamily="18" charset="0"/>
                <a:cs typeface="Times New Roman" panose="02020603050405020304" pitchFamily="18" charset="0"/>
              </a:rPr>
              <a:t>)</a:t>
            </a:r>
          </a:p>
          <a:p>
            <a:r>
              <a:rPr lang="hr-HR" sz="2800" dirty="0">
                <a:latin typeface="Times New Roman" panose="02020603050405020304" pitchFamily="18" charset="0"/>
                <a:cs typeface="Times New Roman" panose="02020603050405020304" pitchFamily="18" charset="0"/>
              </a:rPr>
              <a:t>Borio se na strani Cezara, pa Marka Antonija </a:t>
            </a:r>
          </a:p>
          <a:p>
            <a:r>
              <a:rPr lang="hr-HR" sz="2800" dirty="0">
                <a:latin typeface="Times New Roman" panose="02020603050405020304" pitchFamily="18" charset="0"/>
                <a:cs typeface="Times New Roman" panose="02020603050405020304" pitchFamily="18" charset="0"/>
              </a:rPr>
              <a:t>Konzul 40., prokonzul 30. u Dalmaciji, zatim se povukao u privatnost</a:t>
            </a:r>
          </a:p>
          <a:p>
            <a:r>
              <a:rPr lang="hr-HR" sz="2800" dirty="0">
                <a:latin typeface="Times New Roman" panose="02020603050405020304" pitchFamily="18" charset="0"/>
                <a:cs typeface="Times New Roman" panose="02020603050405020304" pitchFamily="18" charset="0"/>
              </a:rPr>
              <a:t>Ljubitelj umjetnosti, osnivač prve javne knjižnice u Rimu (u atriju</a:t>
            </a:r>
            <a:r>
              <a:rPr lang="hr-HR" sz="2800" baseline="0" dirty="0">
                <a:latin typeface="Times New Roman" panose="02020603050405020304" pitchFamily="18" charset="0"/>
                <a:cs typeface="Times New Roman" panose="02020603050405020304" pitchFamily="18" charset="0"/>
              </a:rPr>
              <a:t> Slobode, 39.pr.Kr.), poticao javna čitanja novih djela: </a:t>
            </a:r>
            <a:r>
              <a:rPr lang="hr-HR" sz="2800" i="1" baseline="0" dirty="0" err="1">
                <a:latin typeface="Times New Roman" panose="02020603050405020304" pitchFamily="18" charset="0"/>
                <a:cs typeface="Times New Roman" panose="02020603050405020304" pitchFamily="18" charset="0"/>
              </a:rPr>
              <a:t>recitationes</a:t>
            </a:r>
            <a:endParaRPr lang="hr-HR" sz="2800" baseline="0" dirty="0">
              <a:latin typeface="Times New Roman" panose="02020603050405020304" pitchFamily="18" charset="0"/>
              <a:cs typeface="Times New Roman" panose="02020603050405020304" pitchFamily="18" charset="0"/>
            </a:endParaRPr>
          </a:p>
          <a:p>
            <a:r>
              <a:rPr lang="hr-HR" sz="2800" dirty="0">
                <a:latin typeface="Times New Roman" panose="02020603050405020304" pitchFamily="18" charset="0"/>
                <a:cs typeface="Times New Roman" panose="02020603050405020304" pitchFamily="18" charset="0"/>
              </a:rPr>
              <a:t>Izgubljeno djelo </a:t>
            </a:r>
            <a:r>
              <a:rPr lang="hr-HR" sz="2800" i="1" dirty="0" err="1">
                <a:latin typeface="Times New Roman" panose="02020603050405020304" pitchFamily="18" charset="0"/>
                <a:cs typeface="Times New Roman" panose="02020603050405020304" pitchFamily="18" charset="0"/>
              </a:rPr>
              <a:t>Historiae</a:t>
            </a:r>
            <a:r>
              <a:rPr lang="hr-HR" sz="2800" dirty="0">
                <a:latin typeface="Times New Roman" panose="02020603050405020304" pitchFamily="18" charset="0"/>
                <a:cs typeface="Times New Roman" panose="02020603050405020304" pitchFamily="18" charset="0"/>
              </a:rPr>
              <a:t> – navodno odlično i hrabro, ali težak stil</a:t>
            </a:r>
          </a:p>
          <a:p>
            <a:pPr lvl="1"/>
            <a:r>
              <a:rPr lang="hr-HR" sz="2400" dirty="0">
                <a:latin typeface="Times New Roman" panose="02020603050405020304" pitchFamily="18" charset="0"/>
                <a:cs typeface="Times New Roman" panose="02020603050405020304" pitchFamily="18" charset="0"/>
              </a:rPr>
              <a:t>Od 1. trijumvirata do bitke kod Filipa, kritički, republikanski i </a:t>
            </a:r>
            <a:r>
              <a:rPr lang="hr-HR" sz="2400" dirty="0" err="1">
                <a:latin typeface="Times New Roman" panose="02020603050405020304" pitchFamily="18" charset="0"/>
                <a:cs typeface="Times New Roman" panose="02020603050405020304" pitchFamily="18" charset="0"/>
              </a:rPr>
              <a:t>aticistički</a:t>
            </a:r>
            <a:endParaRPr lang="hr-HR" sz="2400" dirty="0">
              <a:latin typeface="Times New Roman" panose="02020603050405020304" pitchFamily="18" charset="0"/>
              <a:cs typeface="Times New Roman" panose="02020603050405020304" pitchFamily="18" charset="0"/>
            </a:endParaRPr>
          </a:p>
          <a:p>
            <a:r>
              <a:rPr lang="hr-HR" sz="2800" dirty="0">
                <a:latin typeface="Times New Roman" panose="02020603050405020304" pitchFamily="18" charset="0"/>
                <a:cs typeface="Times New Roman" panose="02020603050405020304" pitchFamily="18" charset="0"/>
              </a:rPr>
              <a:t>Fragmentarno sačuvani i </a:t>
            </a:r>
            <a:r>
              <a:rPr lang="hr-HR" sz="2800" b="1" dirty="0">
                <a:latin typeface="Times New Roman" panose="02020603050405020304" pitchFamily="18" charset="0"/>
                <a:cs typeface="Times New Roman" panose="02020603050405020304" pitchFamily="18" charset="0"/>
              </a:rPr>
              <a:t>govori</a:t>
            </a:r>
            <a:r>
              <a:rPr lang="hr-HR" sz="2800" dirty="0">
                <a:latin typeface="Times New Roman" panose="02020603050405020304" pitchFamily="18" charset="0"/>
                <a:cs typeface="Times New Roman" panose="02020603050405020304" pitchFamily="18" charset="0"/>
              </a:rPr>
              <a:t>, rasprava o gramatici; potpuno izgubljene tragedije i pisma</a:t>
            </a:r>
          </a:p>
          <a:p>
            <a:r>
              <a:rPr lang="hr-HR" sz="2800" dirty="0">
                <a:latin typeface="Times New Roman" panose="02020603050405020304" pitchFamily="18" charset="0"/>
                <a:cs typeface="Times New Roman" panose="02020603050405020304" pitchFamily="18" charset="0"/>
              </a:rPr>
              <a:t>Oštri književni kritičar (protiv Cicerona, Cezara, </a:t>
            </a:r>
            <a:r>
              <a:rPr lang="hr-HR" sz="2800" dirty="0" err="1">
                <a:latin typeface="Times New Roman" panose="02020603050405020304" pitchFamily="18" charset="0"/>
                <a:cs typeface="Times New Roman" panose="02020603050405020304" pitchFamily="18" charset="0"/>
              </a:rPr>
              <a:t>Salustija</a:t>
            </a:r>
            <a:r>
              <a:rPr lang="hr-HR" sz="2800" dirty="0">
                <a:latin typeface="Times New Roman" panose="02020603050405020304" pitchFamily="18" charset="0"/>
                <a:cs typeface="Times New Roman" panose="02020603050405020304" pitchFamily="18" charset="0"/>
              </a:rPr>
              <a:t>, Livija…)</a:t>
            </a:r>
          </a:p>
        </p:txBody>
      </p:sp>
    </p:spTree>
    <p:extLst>
      <p:ext uri="{BB962C8B-B14F-4D97-AF65-F5344CB8AC3E}">
        <p14:creationId xmlns:p14="http://schemas.microsoft.com/office/powerpoint/2010/main" val="361977879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t="9123" b="28439"/>
          <a:stretch/>
        </p:blipFill>
        <p:spPr>
          <a:xfrm>
            <a:off x="4750420" y="3373162"/>
            <a:ext cx="7441580" cy="3484837"/>
          </a:xfrm>
          <a:prstGeom prst="rect">
            <a:avLst/>
          </a:prstGeom>
          <a:effectLst>
            <a:softEdge rad="63500"/>
          </a:effectLst>
        </p:spPr>
      </p:pic>
      <p:sp>
        <p:nvSpPr>
          <p:cNvPr id="2" name="Title 1"/>
          <p:cNvSpPr>
            <a:spLocks noGrp="1"/>
          </p:cNvSpPr>
          <p:nvPr>
            <p:ph type="title"/>
          </p:nvPr>
        </p:nvSpPr>
        <p:spPr>
          <a:xfrm>
            <a:off x="1322790" y="0"/>
            <a:ext cx="10178322" cy="1492132"/>
          </a:xfrm>
        </p:spPr>
        <p:txBody>
          <a:bodyPr>
            <a:normAutofit/>
          </a:bodyPr>
          <a:lstStyle/>
          <a:p>
            <a:r>
              <a:rPr lang="hr-HR" sz="4400"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a:t>
            </a:r>
            <a:r>
              <a:rPr lang="hr-HR" sz="4400"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r-HR" sz="4400" i="1" cap="none"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gestae</a:t>
            </a:r>
            <a:r>
              <a:rPr lang="hr-HR" sz="4400" i="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divi Augusti</a:t>
            </a:r>
          </a:p>
        </p:txBody>
      </p:sp>
      <p:sp>
        <p:nvSpPr>
          <p:cNvPr id="3" name="Content Placeholder 2"/>
          <p:cNvSpPr>
            <a:spLocks noGrp="1"/>
          </p:cNvSpPr>
          <p:nvPr>
            <p:ph idx="1"/>
          </p:nvPr>
        </p:nvSpPr>
        <p:spPr>
          <a:xfrm>
            <a:off x="825191" y="735981"/>
            <a:ext cx="11039708" cy="6122020"/>
          </a:xfrm>
        </p:spPr>
        <p:txBody>
          <a:bodyPr>
            <a:normAutofit lnSpcReduction="10000"/>
          </a:bodyPr>
          <a:lstStyle/>
          <a:p>
            <a:r>
              <a:rPr lang="hr-HR" sz="2800" dirty="0">
                <a:latin typeface="Times New Roman" panose="02020603050405020304" pitchFamily="18" charset="0"/>
                <a:cs typeface="Times New Roman" panose="02020603050405020304" pitchFamily="18" charset="0"/>
              </a:rPr>
              <a:t>Službeni nadgrobni zapis na grč. i lat., nađen 1555. na Spomeniku iz Ankare (Antun Vrančić)</a:t>
            </a:r>
          </a:p>
          <a:p>
            <a:pPr lvl="1"/>
            <a:r>
              <a:rPr lang="hr-HR" sz="2400" i="1" dirty="0" err="1">
                <a:latin typeface="Times New Roman" panose="02020603050405020304" pitchFamily="18" charset="0"/>
                <a:cs typeface="Times New Roman" panose="02020603050405020304" pitchFamily="18" charset="0"/>
              </a:rPr>
              <a:t>Monumentum</a:t>
            </a:r>
            <a:r>
              <a:rPr lang="hr-HR" sz="2400" i="1" dirty="0">
                <a:latin typeface="Times New Roman" panose="02020603050405020304" pitchFamily="18" charset="0"/>
                <a:cs typeface="Times New Roman" panose="02020603050405020304" pitchFamily="18" charset="0"/>
              </a:rPr>
              <a:t> </a:t>
            </a:r>
            <a:r>
              <a:rPr lang="hr-HR" sz="2400" i="1" dirty="0" err="1">
                <a:latin typeface="Times New Roman" panose="02020603050405020304" pitchFamily="18" charset="0"/>
                <a:cs typeface="Times New Roman" panose="02020603050405020304" pitchFamily="18" charset="0"/>
              </a:rPr>
              <a:t>Ancyranum</a:t>
            </a:r>
            <a:r>
              <a:rPr lang="hr-HR" sz="2400" dirty="0">
                <a:latin typeface="Times New Roman" panose="02020603050405020304" pitchFamily="18" charset="0"/>
                <a:cs typeface="Times New Roman" panose="02020603050405020304" pitchFamily="18" charset="0"/>
              </a:rPr>
              <a:t>, na hramu posvećenom Augustu i božici Romi</a:t>
            </a:r>
          </a:p>
          <a:p>
            <a:pPr lvl="1"/>
            <a:r>
              <a:rPr lang="hr-HR" sz="2400" dirty="0">
                <a:latin typeface="Times New Roman" panose="02020603050405020304" pitchFamily="18" charset="0"/>
                <a:cs typeface="Times New Roman" panose="02020603050405020304" pitchFamily="18" charset="0"/>
              </a:rPr>
              <a:t>Jednostavan stil, vrlo proračunat izvještaj o uništavanju prijetnji republici – ideologija / propaganda</a:t>
            </a:r>
          </a:p>
          <a:p>
            <a:r>
              <a:rPr lang="hr-HR" sz="2800" i="1" dirty="0" err="1">
                <a:latin typeface="Times New Roman" panose="02020603050405020304" pitchFamily="18" charset="0"/>
                <a:cs typeface="Times New Roman" panose="02020603050405020304" pitchFamily="18" charset="0"/>
              </a:rPr>
              <a:t>Commentarii</a:t>
            </a:r>
            <a:r>
              <a:rPr lang="hr-HR" sz="2800" i="1" dirty="0">
                <a:latin typeface="Times New Roman" panose="02020603050405020304" pitchFamily="18" charset="0"/>
                <a:cs typeface="Times New Roman" panose="02020603050405020304" pitchFamily="18" charset="0"/>
              </a:rPr>
              <a:t> de vita </a:t>
            </a:r>
            <a:r>
              <a:rPr lang="hr-HR" sz="2800" i="1" dirty="0" err="1">
                <a:latin typeface="Times New Roman" panose="02020603050405020304" pitchFamily="18" charset="0"/>
                <a:cs typeface="Times New Roman" panose="02020603050405020304" pitchFamily="18" charset="0"/>
              </a:rPr>
              <a:t>sua</a:t>
            </a:r>
            <a:r>
              <a:rPr lang="hr-HR" sz="2800" i="1" dirty="0">
                <a:latin typeface="Times New Roman" panose="02020603050405020304" pitchFamily="18" charset="0"/>
                <a:cs typeface="Times New Roman" panose="02020603050405020304" pitchFamily="18" charset="0"/>
              </a:rPr>
              <a:t> - </a:t>
            </a:r>
            <a:r>
              <a:rPr lang="hr-HR" sz="2800" dirty="0">
                <a:latin typeface="Times New Roman" panose="02020603050405020304" pitchFamily="18" charset="0"/>
                <a:cs typeface="Times New Roman" panose="02020603050405020304" pitchFamily="18" charset="0"/>
              </a:rPr>
              <a:t>izgubljeno</a:t>
            </a:r>
            <a:endParaRPr lang="hr-HR" sz="2800" i="1" dirty="0">
              <a:latin typeface="Times New Roman" panose="02020603050405020304" pitchFamily="18" charset="0"/>
              <a:cs typeface="Times New Roman" panose="02020603050405020304" pitchFamily="18" charset="0"/>
            </a:endParaRPr>
          </a:p>
          <a:p>
            <a:pPr lvl="1"/>
            <a:r>
              <a:rPr lang="hr-HR" sz="2600" dirty="0">
                <a:latin typeface="Times New Roman" panose="02020603050405020304" pitchFamily="18" charset="0"/>
                <a:cs typeface="Times New Roman" panose="02020603050405020304" pitchFamily="18" charset="0"/>
              </a:rPr>
              <a:t>Čuda i proročanstva</a:t>
            </a:r>
          </a:p>
          <a:p>
            <a:pPr lvl="1"/>
            <a:r>
              <a:rPr lang="hr-HR" sz="2600" dirty="0">
                <a:latin typeface="Times New Roman" panose="02020603050405020304" pitchFamily="18" charset="0"/>
                <a:cs typeface="Times New Roman" panose="02020603050405020304" pitchFamily="18" charset="0"/>
              </a:rPr>
              <a:t>Tradicija </a:t>
            </a:r>
            <a:r>
              <a:rPr lang="hr-HR" sz="2600" i="1" dirty="0">
                <a:latin typeface="Times New Roman" panose="02020603050405020304" pitchFamily="18" charset="0"/>
                <a:cs typeface="Times New Roman" panose="02020603050405020304" pitchFamily="18" charset="0"/>
              </a:rPr>
              <a:t>komentara </a:t>
            </a:r>
          </a:p>
          <a:p>
            <a:pPr marL="457200" lvl="1" indent="0">
              <a:buNone/>
            </a:pPr>
            <a:r>
              <a:rPr lang="hr-HR" sz="2600" dirty="0">
                <a:latin typeface="Times New Roman" panose="02020603050405020304" pitchFamily="18" charset="0"/>
                <a:cs typeface="Times New Roman" panose="02020603050405020304" pitchFamily="18" charset="0"/>
              </a:rPr>
              <a:t>još iz </a:t>
            </a:r>
            <a:r>
              <a:rPr lang="hr-HR" sz="2600" dirty="0" err="1">
                <a:latin typeface="Times New Roman" panose="02020603050405020304" pitchFamily="18" charset="0"/>
                <a:cs typeface="Times New Roman" panose="02020603050405020304" pitchFamily="18" charset="0"/>
              </a:rPr>
              <a:t>Sulina</a:t>
            </a:r>
            <a:r>
              <a:rPr lang="hr-HR" sz="2600" dirty="0">
                <a:latin typeface="Times New Roman" panose="02020603050405020304" pitchFamily="18" charset="0"/>
                <a:cs typeface="Times New Roman" panose="02020603050405020304" pitchFamily="18" charset="0"/>
              </a:rPr>
              <a:t> doba</a:t>
            </a:r>
          </a:p>
          <a:p>
            <a:r>
              <a:rPr lang="hr-HR" sz="2800" dirty="0">
                <a:latin typeface="Times New Roman" panose="02020603050405020304" pitchFamily="18" charset="0"/>
                <a:cs typeface="Times New Roman" panose="02020603050405020304" pitchFamily="18" charset="0"/>
              </a:rPr>
              <a:t>Marko </a:t>
            </a:r>
            <a:r>
              <a:rPr lang="hr-HR" sz="2800" dirty="0" err="1">
                <a:latin typeface="Times New Roman" panose="02020603050405020304" pitchFamily="18" charset="0"/>
                <a:cs typeface="Times New Roman" panose="02020603050405020304" pitchFamily="18" charset="0"/>
              </a:rPr>
              <a:t>Vipsanije</a:t>
            </a:r>
            <a:r>
              <a:rPr lang="hr-HR" sz="2800" dirty="0">
                <a:latin typeface="Times New Roman" panose="02020603050405020304" pitchFamily="18" charset="0"/>
                <a:cs typeface="Times New Roman" panose="02020603050405020304" pitchFamily="18" charset="0"/>
              </a:rPr>
              <a:t> </a:t>
            </a:r>
            <a:r>
              <a:rPr lang="hr-HR" sz="2800" dirty="0" err="1">
                <a:latin typeface="Times New Roman" panose="02020603050405020304" pitchFamily="18" charset="0"/>
                <a:cs typeface="Times New Roman" panose="02020603050405020304" pitchFamily="18" charset="0"/>
              </a:rPr>
              <a:t>Agripa</a:t>
            </a:r>
            <a:r>
              <a:rPr lang="hr-HR" sz="2800" dirty="0">
                <a:latin typeface="Times New Roman" panose="02020603050405020304" pitchFamily="18" charset="0"/>
                <a:cs typeface="Times New Roman" panose="02020603050405020304" pitchFamily="18" charset="0"/>
              </a:rPr>
              <a:t> </a:t>
            </a:r>
          </a:p>
          <a:p>
            <a:pPr marL="0" indent="0">
              <a:buNone/>
            </a:pPr>
            <a:r>
              <a:rPr lang="hr-HR" sz="2800" dirty="0">
                <a:latin typeface="Times New Roman" panose="02020603050405020304" pitchFamily="18" charset="0"/>
                <a:cs typeface="Times New Roman" panose="02020603050405020304" pitchFamily="18" charset="0"/>
              </a:rPr>
              <a:t>također je napisao </a:t>
            </a:r>
          </a:p>
          <a:p>
            <a:pPr marL="0" indent="0">
              <a:buNone/>
            </a:pPr>
            <a:r>
              <a:rPr lang="hr-HR" sz="2800" dirty="0">
                <a:latin typeface="Times New Roman" panose="02020603050405020304" pitchFamily="18" charset="0"/>
                <a:cs typeface="Times New Roman" panose="02020603050405020304" pitchFamily="18" charset="0"/>
              </a:rPr>
              <a:t>autobiografiju</a:t>
            </a:r>
          </a:p>
        </p:txBody>
      </p:sp>
      <p:sp>
        <p:nvSpPr>
          <p:cNvPr id="5" name="TextBox 4"/>
          <p:cNvSpPr txBox="1"/>
          <p:nvPr/>
        </p:nvSpPr>
        <p:spPr>
          <a:xfrm>
            <a:off x="4750420" y="6581002"/>
            <a:ext cx="6400800" cy="276998"/>
          </a:xfrm>
          <a:prstGeom prst="rect">
            <a:avLst/>
          </a:prstGeom>
          <a:noFill/>
        </p:spPr>
        <p:txBody>
          <a:bodyPr wrap="square" rtlCol="0">
            <a:spAutoFit/>
          </a:bodyPr>
          <a:lstStyle/>
          <a:p>
            <a:r>
              <a:rPr lang="hr-HR" sz="1200" dirty="0">
                <a:solidFill>
                  <a:schemeClr val="accent5">
                    <a:lumMod val="50000"/>
                  </a:schemeClr>
                </a:solidFill>
                <a:latin typeface="Times New Roman" panose="02020603050405020304" pitchFamily="18" charset="0"/>
                <a:cs typeface="Times New Roman" panose="02020603050405020304" pitchFamily="18" charset="0"/>
              </a:rPr>
              <a:t>https://commons.wikimedia.org/wiki/File:Res_Gestae_Divi_Augusti.jpg</a:t>
            </a:r>
          </a:p>
        </p:txBody>
      </p:sp>
    </p:spTree>
    <p:extLst>
      <p:ext uri="{BB962C8B-B14F-4D97-AF65-F5344CB8AC3E}">
        <p14:creationId xmlns:p14="http://schemas.microsoft.com/office/powerpoint/2010/main" val="32692488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882" y="0"/>
            <a:ext cx="10178322" cy="978064"/>
          </a:xfrm>
        </p:spPr>
        <p:txBody>
          <a:bodyPr>
            <a:normAutofit/>
          </a:bodyPr>
          <a:lstStyle/>
          <a:p>
            <a:r>
              <a:rPr lang="hr-HR" sz="4800"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Druga povijesna djela</a:t>
            </a:r>
          </a:p>
        </p:txBody>
      </p:sp>
      <p:sp>
        <p:nvSpPr>
          <p:cNvPr id="3" name="Content Placeholder 2"/>
          <p:cNvSpPr>
            <a:spLocks noGrp="1"/>
          </p:cNvSpPr>
          <p:nvPr>
            <p:ph idx="1"/>
          </p:nvPr>
        </p:nvSpPr>
        <p:spPr>
          <a:xfrm>
            <a:off x="1255882" y="978064"/>
            <a:ext cx="10178322" cy="5879936"/>
          </a:xfrm>
        </p:spPr>
        <p:txBody>
          <a:bodyPr>
            <a:normAutofit/>
          </a:bodyPr>
          <a:lstStyle/>
          <a:p>
            <a:r>
              <a:rPr lang="hr-HR" sz="2800" i="1" dirty="0" err="1">
                <a:latin typeface="Times New Roman" panose="02020603050405020304" pitchFamily="18" charset="0"/>
                <a:cs typeface="Times New Roman" panose="02020603050405020304" pitchFamily="18" charset="0"/>
              </a:rPr>
              <a:t>Gnaeus</a:t>
            </a:r>
            <a:r>
              <a:rPr lang="hr-HR" sz="2800" i="1" dirty="0">
                <a:latin typeface="Times New Roman" panose="02020603050405020304" pitchFamily="18" charset="0"/>
                <a:cs typeface="Times New Roman" panose="02020603050405020304" pitchFamily="18" charset="0"/>
              </a:rPr>
              <a:t> </a:t>
            </a:r>
            <a:r>
              <a:rPr lang="hr-HR" sz="2800" i="1" dirty="0" err="1">
                <a:latin typeface="Times New Roman" panose="02020603050405020304" pitchFamily="18" charset="0"/>
                <a:cs typeface="Times New Roman" panose="02020603050405020304" pitchFamily="18" charset="0"/>
              </a:rPr>
              <a:t>Pompeius</a:t>
            </a:r>
            <a:r>
              <a:rPr lang="hr-HR" sz="2800" i="1" dirty="0">
                <a:latin typeface="Times New Roman" panose="02020603050405020304" pitchFamily="18" charset="0"/>
                <a:cs typeface="Times New Roman" panose="02020603050405020304" pitchFamily="18" charset="0"/>
              </a:rPr>
              <a:t> </a:t>
            </a:r>
            <a:r>
              <a:rPr lang="hr-HR" sz="2800" i="1" dirty="0" err="1">
                <a:latin typeface="Times New Roman" panose="02020603050405020304" pitchFamily="18" charset="0"/>
                <a:cs typeface="Times New Roman" panose="02020603050405020304" pitchFamily="18" charset="0"/>
              </a:rPr>
              <a:t>Trogus</a:t>
            </a:r>
            <a:r>
              <a:rPr lang="hr-HR" sz="2800" i="1" dirty="0">
                <a:latin typeface="Times New Roman" panose="02020603050405020304" pitchFamily="18" charset="0"/>
                <a:cs typeface="Times New Roman" panose="02020603050405020304" pitchFamily="18" charset="0"/>
              </a:rPr>
              <a:t> / </a:t>
            </a:r>
            <a:r>
              <a:rPr lang="hr-HR" sz="2800" b="1" dirty="0" err="1">
                <a:latin typeface="Times New Roman" panose="02020603050405020304" pitchFamily="18" charset="0"/>
                <a:cs typeface="Times New Roman" panose="02020603050405020304" pitchFamily="18" charset="0"/>
              </a:rPr>
              <a:t>Gnej</a:t>
            </a:r>
            <a:r>
              <a:rPr lang="hr-HR" sz="2800" b="1" dirty="0">
                <a:latin typeface="Times New Roman" panose="02020603050405020304" pitchFamily="18" charset="0"/>
                <a:cs typeface="Times New Roman" panose="02020603050405020304" pitchFamily="18" charset="0"/>
              </a:rPr>
              <a:t> Pompej Trog </a:t>
            </a:r>
          </a:p>
          <a:p>
            <a:pPr lvl="1"/>
            <a:r>
              <a:rPr lang="hr-HR" sz="2400" dirty="0">
                <a:latin typeface="Times New Roman" panose="02020603050405020304" pitchFamily="18" charset="0"/>
                <a:cs typeface="Times New Roman" panose="02020603050405020304" pitchFamily="18" charset="0"/>
              </a:rPr>
              <a:t>1.st.pr.Kr. iz </a:t>
            </a:r>
            <a:r>
              <a:rPr lang="hr-HR" sz="2400" dirty="0" err="1">
                <a:latin typeface="Times New Roman" panose="02020603050405020304" pitchFamily="18" charset="0"/>
                <a:cs typeface="Times New Roman" panose="02020603050405020304" pitchFamily="18" charset="0"/>
              </a:rPr>
              <a:t>Narboneške</a:t>
            </a:r>
            <a:r>
              <a:rPr lang="hr-HR" sz="2400" dirty="0">
                <a:latin typeface="Times New Roman" panose="02020603050405020304" pitchFamily="18" charset="0"/>
                <a:cs typeface="Times New Roman" panose="02020603050405020304" pitchFamily="18" charset="0"/>
              </a:rPr>
              <a:t> Galije</a:t>
            </a:r>
          </a:p>
          <a:p>
            <a:pPr lvl="1"/>
            <a:r>
              <a:rPr lang="hr-HR" sz="2400" dirty="0">
                <a:latin typeface="Times New Roman" panose="02020603050405020304" pitchFamily="18" charset="0"/>
                <a:cs typeface="Times New Roman" panose="02020603050405020304" pitchFamily="18" charset="0"/>
              </a:rPr>
              <a:t>prirodoslovna djela </a:t>
            </a:r>
          </a:p>
          <a:p>
            <a:pPr lvl="1"/>
            <a:r>
              <a:rPr lang="hr-HR" sz="2400" i="1" dirty="0" err="1">
                <a:latin typeface="Times New Roman" panose="02020603050405020304" pitchFamily="18" charset="0"/>
                <a:cs typeface="Times New Roman" panose="02020603050405020304" pitchFamily="18" charset="0"/>
              </a:rPr>
              <a:t>Historiae</a:t>
            </a:r>
            <a:r>
              <a:rPr lang="hr-HR" sz="2400" i="1" dirty="0">
                <a:latin typeface="Times New Roman" panose="02020603050405020304" pitchFamily="18" charset="0"/>
                <a:cs typeface="Times New Roman" panose="02020603050405020304" pitchFamily="18" charset="0"/>
              </a:rPr>
              <a:t> </a:t>
            </a:r>
            <a:r>
              <a:rPr lang="hr-HR" sz="2400" i="1" dirty="0" err="1">
                <a:latin typeface="Times New Roman" panose="02020603050405020304" pitchFamily="18" charset="0"/>
                <a:cs typeface="Times New Roman" panose="02020603050405020304" pitchFamily="18" charset="0"/>
              </a:rPr>
              <a:t>Philippicae</a:t>
            </a:r>
            <a:r>
              <a:rPr lang="hr-HR" sz="2400" i="1" dirty="0">
                <a:latin typeface="Times New Roman" panose="02020603050405020304" pitchFamily="18" charset="0"/>
                <a:cs typeface="Times New Roman" panose="02020603050405020304" pitchFamily="18" charset="0"/>
              </a:rPr>
              <a:t> = </a:t>
            </a:r>
            <a:r>
              <a:rPr lang="hr-HR" sz="2400" dirty="0">
                <a:latin typeface="Times New Roman" panose="02020603050405020304" pitchFamily="18" charset="0"/>
                <a:cs typeface="Times New Roman" panose="02020603050405020304" pitchFamily="18" charset="0"/>
              </a:rPr>
              <a:t>44 knjige opće povijesti, većinom o Makedoniji – </a:t>
            </a:r>
            <a:r>
              <a:rPr lang="hr-HR" sz="2400" dirty="0" err="1">
                <a:latin typeface="Times New Roman" panose="02020603050405020304" pitchFamily="18" charset="0"/>
                <a:cs typeface="Times New Roman" panose="02020603050405020304" pitchFamily="18" charset="0"/>
              </a:rPr>
              <a:t>proturimski</a:t>
            </a:r>
            <a:r>
              <a:rPr lang="hr-HR" sz="2400" dirty="0">
                <a:latin typeface="Times New Roman" panose="02020603050405020304" pitchFamily="18" charset="0"/>
                <a:cs typeface="Times New Roman" panose="02020603050405020304" pitchFamily="18" charset="0"/>
              </a:rPr>
              <a:t>?, uzori </a:t>
            </a:r>
            <a:r>
              <a:rPr lang="hr-HR" sz="2400" dirty="0" err="1">
                <a:latin typeface="Times New Roman" panose="02020603050405020304" pitchFamily="18" charset="0"/>
                <a:cs typeface="Times New Roman" panose="02020603050405020304" pitchFamily="18" charset="0"/>
              </a:rPr>
              <a:t>Salustije</a:t>
            </a:r>
            <a:r>
              <a:rPr lang="hr-HR" sz="2400" dirty="0">
                <a:latin typeface="Times New Roman" panose="02020603050405020304" pitchFamily="18" charset="0"/>
                <a:cs typeface="Times New Roman" panose="02020603050405020304" pitchFamily="18" charset="0"/>
              </a:rPr>
              <a:t> i Cezar</a:t>
            </a:r>
          </a:p>
          <a:p>
            <a:pPr lvl="1"/>
            <a:endParaRPr lang="hr-HR" sz="2400" dirty="0">
              <a:latin typeface="Times New Roman" panose="02020603050405020304" pitchFamily="18" charset="0"/>
              <a:cs typeface="Times New Roman" panose="02020603050405020304" pitchFamily="18" charset="0"/>
            </a:endParaRPr>
          </a:p>
          <a:p>
            <a:r>
              <a:rPr lang="hr-HR" sz="2800" i="1" dirty="0" err="1">
                <a:latin typeface="Times New Roman" panose="02020603050405020304" pitchFamily="18" charset="0"/>
                <a:cs typeface="Times New Roman" panose="02020603050405020304" pitchFamily="18" charset="0"/>
              </a:rPr>
              <a:t>Titus</a:t>
            </a:r>
            <a:r>
              <a:rPr lang="hr-HR" sz="2800" i="1" dirty="0">
                <a:latin typeface="Times New Roman" panose="02020603050405020304" pitchFamily="18" charset="0"/>
                <a:cs typeface="Times New Roman" panose="02020603050405020304" pitchFamily="18" charset="0"/>
              </a:rPr>
              <a:t> </a:t>
            </a:r>
            <a:r>
              <a:rPr lang="hr-HR" sz="2800" i="1" dirty="0" err="1">
                <a:latin typeface="Times New Roman" panose="02020603050405020304" pitchFamily="18" charset="0"/>
                <a:cs typeface="Times New Roman" panose="02020603050405020304" pitchFamily="18" charset="0"/>
              </a:rPr>
              <a:t>Labienus</a:t>
            </a:r>
            <a:r>
              <a:rPr lang="hr-HR" sz="2800" i="1" dirty="0">
                <a:latin typeface="Times New Roman" panose="02020603050405020304" pitchFamily="18" charset="0"/>
                <a:cs typeface="Times New Roman" panose="02020603050405020304" pitchFamily="18" charset="0"/>
              </a:rPr>
              <a:t> </a:t>
            </a:r>
            <a:r>
              <a:rPr lang="hr-HR" sz="2800" dirty="0">
                <a:latin typeface="Times New Roman" panose="02020603050405020304" pitchFamily="18" charset="0"/>
                <a:cs typeface="Times New Roman" panose="02020603050405020304" pitchFamily="18" charset="0"/>
              </a:rPr>
              <a:t>/ </a:t>
            </a:r>
            <a:r>
              <a:rPr lang="hr-HR" sz="2800" b="1" dirty="0" err="1">
                <a:latin typeface="Times New Roman" panose="02020603050405020304" pitchFamily="18" charset="0"/>
                <a:cs typeface="Times New Roman" panose="02020603050405020304" pitchFamily="18" charset="0"/>
              </a:rPr>
              <a:t>Tit</a:t>
            </a:r>
            <a:r>
              <a:rPr lang="hr-HR" sz="2800" b="1" dirty="0">
                <a:latin typeface="Times New Roman" panose="02020603050405020304" pitchFamily="18" charset="0"/>
                <a:cs typeface="Times New Roman" panose="02020603050405020304" pitchFamily="18" charset="0"/>
              </a:rPr>
              <a:t> </a:t>
            </a:r>
            <a:r>
              <a:rPr lang="hr-HR" sz="2800" b="1" dirty="0" err="1">
                <a:latin typeface="Times New Roman" panose="02020603050405020304" pitchFamily="18" charset="0"/>
                <a:cs typeface="Times New Roman" panose="02020603050405020304" pitchFamily="18" charset="0"/>
              </a:rPr>
              <a:t>Labijen</a:t>
            </a:r>
            <a:r>
              <a:rPr lang="hr-HR" sz="2800" b="1" dirty="0">
                <a:latin typeface="Times New Roman" panose="02020603050405020304" pitchFamily="18" charset="0"/>
                <a:cs typeface="Times New Roman" panose="02020603050405020304" pitchFamily="18" charset="0"/>
              </a:rPr>
              <a:t> </a:t>
            </a:r>
            <a:r>
              <a:rPr lang="hr-HR" sz="2800" dirty="0">
                <a:latin typeface="Times New Roman" panose="02020603050405020304" pitchFamily="18" charset="0"/>
                <a:cs typeface="Times New Roman" panose="02020603050405020304" pitchFamily="18" charset="0"/>
              </a:rPr>
              <a:t>(nadimak </a:t>
            </a:r>
            <a:r>
              <a:rPr lang="hr-HR" sz="2800" i="1" dirty="0" err="1">
                <a:latin typeface="Times New Roman" panose="02020603050405020304" pitchFamily="18" charset="0"/>
                <a:cs typeface="Times New Roman" panose="02020603050405020304" pitchFamily="18" charset="0"/>
              </a:rPr>
              <a:t>Rabienus</a:t>
            </a:r>
            <a:r>
              <a:rPr lang="hr-HR" sz="2800" dirty="0">
                <a:latin typeface="Times New Roman" panose="02020603050405020304" pitchFamily="18" charset="0"/>
                <a:cs typeface="Times New Roman" panose="02020603050405020304" pitchFamily="18" charset="0"/>
              </a:rPr>
              <a:t>) </a:t>
            </a:r>
          </a:p>
          <a:p>
            <a:pPr lvl="1"/>
            <a:r>
              <a:rPr lang="hr-HR" sz="2400" dirty="0">
                <a:latin typeface="Times New Roman" panose="02020603050405020304" pitchFamily="18" charset="0"/>
                <a:cs typeface="Times New Roman" panose="02020603050405020304" pitchFamily="18" charset="0"/>
              </a:rPr>
              <a:t>govornik i povjesničar</a:t>
            </a:r>
          </a:p>
          <a:p>
            <a:pPr lvl="1"/>
            <a:r>
              <a:rPr lang="hr-HR" sz="2400" dirty="0">
                <a:latin typeface="Times New Roman" panose="02020603050405020304" pitchFamily="18" charset="0"/>
                <a:cs typeface="Times New Roman" panose="02020603050405020304" pitchFamily="18" charset="0"/>
              </a:rPr>
              <a:t>pamflet protiv </a:t>
            </a:r>
            <a:r>
              <a:rPr lang="hr-HR" sz="2400" dirty="0" err="1">
                <a:latin typeface="Times New Roman" panose="02020603050405020304" pitchFamily="18" charset="0"/>
                <a:cs typeface="Times New Roman" panose="02020603050405020304" pitchFamily="18" charset="0"/>
              </a:rPr>
              <a:t>Mecenatova</a:t>
            </a:r>
            <a:r>
              <a:rPr lang="hr-HR" sz="2400" dirty="0">
                <a:latin typeface="Times New Roman" panose="02020603050405020304" pitchFamily="18" charset="0"/>
                <a:cs typeface="Times New Roman" panose="02020603050405020304" pitchFamily="18" charset="0"/>
              </a:rPr>
              <a:t> omiljenog pantomimičara </a:t>
            </a:r>
            <a:r>
              <a:rPr lang="hr-HR" sz="2400" dirty="0" err="1">
                <a:latin typeface="Times New Roman" panose="02020603050405020304" pitchFamily="18" charset="0"/>
                <a:cs typeface="Times New Roman" panose="02020603050405020304" pitchFamily="18" charset="0"/>
              </a:rPr>
              <a:t>Batila</a:t>
            </a:r>
            <a:r>
              <a:rPr lang="hr-HR" sz="2400" dirty="0">
                <a:latin typeface="Times New Roman" panose="02020603050405020304" pitchFamily="18" charset="0"/>
                <a:cs typeface="Times New Roman" panose="02020603050405020304" pitchFamily="18" charset="0"/>
              </a:rPr>
              <a:t>, „</a:t>
            </a:r>
            <a:r>
              <a:rPr lang="hr-HR" sz="2400" dirty="0" err="1">
                <a:latin typeface="Times New Roman" panose="02020603050405020304" pitchFamily="18" charset="0"/>
                <a:cs typeface="Times New Roman" panose="02020603050405020304" pitchFamily="18" charset="0"/>
              </a:rPr>
              <a:t>pompejevac</a:t>
            </a:r>
            <a:r>
              <a:rPr lang="hr-HR" sz="2400" dirty="0">
                <a:latin typeface="Times New Roman" panose="02020603050405020304" pitchFamily="18" charset="0"/>
                <a:cs typeface="Times New Roman" panose="02020603050405020304" pitchFamily="18" charset="0"/>
              </a:rPr>
              <a:t>”</a:t>
            </a:r>
          </a:p>
          <a:p>
            <a:pPr lvl="1"/>
            <a:r>
              <a:rPr lang="hr-HR" sz="2400" dirty="0">
                <a:latin typeface="Times New Roman" panose="02020603050405020304" pitchFamily="18" charset="0"/>
                <a:cs typeface="Times New Roman" panose="02020603050405020304" pitchFamily="18" charset="0"/>
              </a:rPr>
              <a:t>August naredio da mu se povijesno djelo spali (republikanski o novijim događajima); ubio se 12.g.n.e.</a:t>
            </a:r>
          </a:p>
          <a:p>
            <a:endParaRPr lang="hr-H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455670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theme/theme1.xml><?xml version="1.0" encoding="utf-8"?>
<a:theme xmlns:a="http://schemas.openxmlformats.org/drawingml/2006/main" name="Badge">
  <a:themeElements>
    <a:clrScheme name="Badge">
      <a:dk1>
        <a:sysClr val="windowText" lastClr="000000"/>
      </a:dk1>
      <a:lt1>
        <a:sysClr val="window" lastClr="FFFFFF"/>
      </a:lt1>
      <a:dk2>
        <a:srgbClr val="1B2F36"/>
      </a:dk2>
      <a:lt2>
        <a:srgbClr val="F3F3F2"/>
      </a:lt2>
      <a:accent1>
        <a:srgbClr val="A38D51"/>
      </a:accent1>
      <a:accent2>
        <a:srgbClr val="5A3D40"/>
      </a:accent2>
      <a:accent3>
        <a:srgbClr val="5D988C"/>
      </a:accent3>
      <a:accent4>
        <a:srgbClr val="A85752"/>
      </a:accent4>
      <a:accent5>
        <a:srgbClr val="809A67"/>
      </a:accent5>
      <a:accent6>
        <a:srgbClr val="67645A"/>
      </a:accent6>
      <a:hlink>
        <a:srgbClr val="5D988C"/>
      </a:hlink>
      <a:folHlink>
        <a:srgbClr val="8467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9E77EDF1-0821-4215-BD6E-A2D49F0255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1031</TotalTime>
  <Words>1332</Words>
  <Application>Microsoft Office PowerPoint</Application>
  <PresentationFormat>Widescreen</PresentationFormat>
  <Paragraphs>91</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Baskerville Old Face</vt:lpstr>
      <vt:lpstr>Calibri</vt:lpstr>
      <vt:lpstr>Gill Sans MT</vt:lpstr>
      <vt:lpstr>Impact</vt:lpstr>
      <vt:lpstr>Times New Roman</vt:lpstr>
      <vt:lpstr>Badge</vt:lpstr>
      <vt:lpstr>Historiografija   Augustova doba</vt:lpstr>
      <vt:lpstr>Titus Livius (Tit Livije)</vt:lpstr>
      <vt:lpstr>Djela</vt:lpstr>
      <vt:lpstr>Ab urbe condita – izvori i stil</vt:lpstr>
      <vt:lpstr>Moralnost</vt:lpstr>
      <vt:lpstr>PowerPoint Presentation</vt:lpstr>
      <vt:lpstr>Gaius Asinius Pollio   (Gaj Azinije Polion)</vt:lpstr>
      <vt:lpstr>Res gestae divi Augusti</vt:lpstr>
      <vt:lpstr>Druga povijesna djela</vt:lpstr>
      <vt:lpstr>Druga znanstvena djela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Historiografija  Augustova doba</dc:title>
  <dc:creator>Maja</dc:creator>
  <cp:lastModifiedBy>mrmat</cp:lastModifiedBy>
  <cp:revision>111</cp:revision>
  <dcterms:created xsi:type="dcterms:W3CDTF">2016-12-20T15:46:13Z</dcterms:created>
  <dcterms:modified xsi:type="dcterms:W3CDTF">2020-01-15T18:27:33Z</dcterms:modified>
</cp:coreProperties>
</file>