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4" r:id="rId9"/>
    <p:sldId id="267" r:id="rId10"/>
    <p:sldId id="262" r:id="rId11"/>
    <p:sldId id="265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48" d="100"/>
          <a:sy n="48" d="100"/>
        </p:scale>
        <p:origin x="48" y="504"/>
      </p:cViewPr>
      <p:guideLst/>
    </p:cSldViewPr>
  </p:slideViewPr>
  <p:outlineViewPr>
    <p:cViewPr>
      <p:scale>
        <a:sx n="33" d="100"/>
        <a:sy n="33" d="100"/>
      </p:scale>
      <p:origin x="0" y="-185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140B7-CD9E-46EB-8479-9BAB77D36325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DB44-FB77-4E42-8A65-F100797074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775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us.tufts.edu/hopper/entityvote?doc=Perseus:text:1999.01.0001&amp;auth=tgn,7002672&amp;n=1&amp;type=plac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Scriba quaestorius – služba u riznici, obično je obnašaju vitezovi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38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Daktilski heksametar</a:t>
            </a:r>
            <a:r>
              <a:rPr lang="hr-HR" baseline="0" dirty="0"/>
              <a:t> + jampski </a:t>
            </a:r>
            <a:r>
              <a:rPr lang="hr-HR" baseline="0" dirty="0" err="1"/>
              <a:t>trimetar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303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Veći asklepijadski – – –uu– |–uu– | –uu– u</a:t>
            </a:r>
            <a:r>
              <a:rPr lang="hr-HR" u="sng" dirty="0"/>
              <a:t>u</a:t>
            </a:r>
            <a:r>
              <a:rPr lang="hr-HR" dirty="0"/>
              <a:t> </a:t>
            </a:r>
          </a:p>
          <a:p>
            <a:r>
              <a:rPr lang="hr-HR" dirty="0" err="1"/>
              <a:t>Glikonej</a:t>
            </a:r>
            <a:r>
              <a:rPr lang="hr-HR" dirty="0"/>
              <a:t> + manji asklepijadski </a:t>
            </a:r>
          </a:p>
          <a:p>
            <a:r>
              <a:rPr lang="hr-HR" dirty="0"/>
              <a:t>– – –uu– u</a:t>
            </a:r>
            <a:r>
              <a:rPr lang="hr-HR" u="sng" dirty="0"/>
              <a:t>u</a:t>
            </a:r>
            <a:r>
              <a:rPr lang="hr-HR" dirty="0"/>
              <a:t> + – – –uu– | –uu– u</a:t>
            </a:r>
            <a:r>
              <a:rPr lang="hr-HR" u="sng" dirty="0"/>
              <a:t>u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71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/>
              <a:t>Alkejska</a:t>
            </a:r>
            <a:r>
              <a:rPr lang="hr-HR" dirty="0"/>
              <a:t> strofa:</a:t>
            </a:r>
          </a:p>
          <a:p>
            <a:r>
              <a:rPr lang="pl-PL" u="sng" dirty="0"/>
              <a:t>u</a:t>
            </a:r>
            <a:r>
              <a:rPr lang="pl-PL" dirty="0"/>
              <a:t> – u – –|– uu – u  </a:t>
            </a:r>
            <a:r>
              <a:rPr lang="pl-PL" u="sng" dirty="0"/>
              <a:t>u</a:t>
            </a:r>
            <a:r>
              <a:rPr lang="pl-PL" dirty="0"/>
              <a:t> </a:t>
            </a:r>
          </a:p>
          <a:p>
            <a:r>
              <a:rPr lang="pl-PL" u="sng" dirty="0"/>
              <a:t>u</a:t>
            </a:r>
            <a:r>
              <a:rPr lang="pl-PL" dirty="0"/>
              <a:t> – u – –|– uu – u  </a:t>
            </a:r>
            <a:r>
              <a:rPr lang="pl-PL" u="sng" dirty="0"/>
              <a:t>u </a:t>
            </a:r>
          </a:p>
          <a:p>
            <a:r>
              <a:rPr lang="pl-PL" baseline="0" dirty="0"/>
              <a:t>           </a:t>
            </a:r>
            <a:r>
              <a:rPr lang="pl-PL" u="sng" dirty="0"/>
              <a:t>u</a:t>
            </a:r>
            <a:r>
              <a:rPr lang="pl-PL" dirty="0"/>
              <a:t> – u – – – u – </a:t>
            </a:r>
            <a:r>
              <a:rPr lang="pl-PL" u="sng" dirty="0"/>
              <a:t>u</a:t>
            </a:r>
            <a:r>
              <a:rPr lang="pl-PL" dirty="0"/>
              <a:t> </a:t>
            </a:r>
          </a:p>
          <a:p>
            <a:r>
              <a:rPr lang="pl-PL" dirty="0"/>
              <a:t>                 – u u – u u – u – </a:t>
            </a:r>
            <a:r>
              <a:rPr lang="pl-PL" u="sng" dirty="0"/>
              <a:t>u</a:t>
            </a:r>
            <a:endParaRPr lang="hr-HR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103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flee vice is the beginning of virtue, and to have got rid of folly is the beginning of wisdom.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7368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/>
              <a:t>Sapfička</a:t>
            </a:r>
            <a:r>
              <a:rPr lang="hr-HR" dirty="0"/>
              <a:t> strofa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breathe, my shell,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Roman strain,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Thou, strung by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Lesbos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minstrel hand,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bard, who 'mid the clash of steel,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haply mooring to the strand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batter'd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keel,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Bacchus and the Muses sung,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Cupid, still at Venus' side,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Lycus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beautiful and young,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Dark-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hair'd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dark-eyed.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6375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Prva </a:t>
            </a:r>
            <a:r>
              <a:rPr lang="hr-HR" dirty="0" err="1"/>
              <a:t>asklepijadska</a:t>
            </a:r>
            <a:r>
              <a:rPr lang="hr-HR" dirty="0"/>
              <a:t>:</a:t>
            </a:r>
            <a:r>
              <a:rPr lang="hr-HR" baseline="0" dirty="0"/>
              <a:t> 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 - v </a:t>
            </a:r>
            <a:r>
              <a:rPr lang="hr-H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|| - v </a:t>
            </a:r>
            <a:r>
              <a:rPr lang="hr-H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hr-HR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x (manji asklepijadski)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DB44-FB77-4E42-8A65-F1007970747B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15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798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166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831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223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39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428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390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66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210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949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699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29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803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06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5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592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926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2F81F1D-5F1C-4A34-8F7F-26489655EA53}" type="datetimeFigureOut">
              <a:rPr lang="hr-HR" smtClean="0"/>
              <a:t>8.1.2020.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38AC825-4F3C-42AD-A7DF-DC61E715E1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845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003192"/>
            <a:ext cx="8168640" cy="2509213"/>
          </a:xfrm>
        </p:spPr>
        <p:txBody>
          <a:bodyPr/>
          <a:lstStyle/>
          <a:p>
            <a:r>
              <a:rPr lang="hr-HR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Quintus</a:t>
            </a:r>
            <a:r>
              <a:rPr lang="hr-HR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Horatius</a:t>
            </a:r>
            <a:r>
              <a:rPr lang="hr-HR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Flaccus</a:t>
            </a:r>
            <a:endParaRPr lang="hr-HR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336675" y="3639580"/>
            <a:ext cx="10440988" cy="1371599"/>
          </a:xfrm>
        </p:spPr>
        <p:txBody>
          <a:bodyPr>
            <a:normAutofit/>
          </a:bodyPr>
          <a:lstStyle/>
          <a:p>
            <a:r>
              <a:rPr lang="hr-HR" sz="1400" cap="none" dirty="0"/>
              <a:t>http://www.romeacrosseurope.com/?p=4302#sthash.JGNEEH0G.dpbs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6" y="144304"/>
            <a:ext cx="5995987" cy="359759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19143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100" y="576470"/>
            <a:ext cx="10364451" cy="976367"/>
          </a:xfrm>
        </p:spPr>
        <p:txBody>
          <a:bodyPr/>
          <a:lstStyle/>
          <a:p>
            <a:r>
              <a:rPr lang="hr-HR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Pisma / Poslanice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6835" y="2107096"/>
            <a:ext cx="11391630" cy="4750904"/>
          </a:xfrm>
        </p:spPr>
        <p:txBody>
          <a:bodyPr>
            <a:normAutofit/>
          </a:bodyPr>
          <a:lstStyle/>
          <a:p>
            <a:r>
              <a:rPr lang="hr-HR" sz="2800" cap="none" dirty="0">
                <a:latin typeface="Palatino Linotype" panose="02040502050505030304" pitchFamily="18" charset="0"/>
              </a:rPr>
              <a:t>Upućena poznatim osobama, najviše </a:t>
            </a:r>
            <a:r>
              <a:rPr lang="hr-HR" sz="2800" cap="none" dirty="0" err="1">
                <a:latin typeface="Palatino Linotype" panose="02040502050505030304" pitchFamily="18" charset="0"/>
              </a:rPr>
              <a:t>Mecenatu</a:t>
            </a:r>
            <a:r>
              <a:rPr lang="hr-HR" sz="2800" cap="none" dirty="0">
                <a:latin typeface="Palatino Linotype" panose="02040502050505030304" pitchFamily="18" charset="0"/>
              </a:rPr>
              <a:t>, s formulama pozdrava na početku i kraju</a:t>
            </a:r>
          </a:p>
          <a:p>
            <a:pPr lvl="1"/>
            <a:r>
              <a:rPr lang="hr-HR" sz="2600" cap="none" dirty="0">
                <a:latin typeface="Palatino Linotype" panose="02040502050505030304" pitchFamily="18" charset="0"/>
              </a:rPr>
              <a:t>Nova forma (~ </a:t>
            </a:r>
            <a:r>
              <a:rPr lang="hr-HR" sz="2600" cap="none" dirty="0" err="1">
                <a:latin typeface="Palatino Linotype" panose="02040502050505030304" pitchFamily="18" charset="0"/>
              </a:rPr>
              <a:t>Lucilije</a:t>
            </a:r>
            <a:r>
              <a:rPr lang="hr-HR" sz="2600" cap="none" dirty="0">
                <a:latin typeface="Palatino Linotype" panose="02040502050505030304" pitchFamily="18" charset="0"/>
              </a:rPr>
              <a:t>, </a:t>
            </a:r>
            <a:r>
              <a:rPr lang="hr-HR" sz="2600" cap="none" dirty="0" err="1">
                <a:latin typeface="Palatino Linotype" panose="02040502050505030304" pitchFamily="18" charset="0"/>
              </a:rPr>
              <a:t>Katul</a:t>
            </a:r>
            <a:r>
              <a:rPr lang="hr-HR" sz="2600" cap="none" dirty="0">
                <a:latin typeface="Palatino Linotype" panose="02040502050505030304" pitchFamily="18" charset="0"/>
              </a:rPr>
              <a:t>; Platon, Epikur)</a:t>
            </a:r>
          </a:p>
          <a:p>
            <a:pPr lvl="1"/>
            <a:r>
              <a:rPr lang="hr-HR" sz="2600" cap="none" dirty="0">
                <a:latin typeface="Palatino Linotype" panose="02040502050505030304" pitchFamily="18" charset="0"/>
              </a:rPr>
              <a:t>Pisane iz povučenosti (imanje; </a:t>
            </a:r>
            <a:r>
              <a:rPr lang="hr-HR" sz="2600" i="1" cap="none" dirty="0" err="1">
                <a:latin typeface="Palatino Linotype" panose="02040502050505030304" pitchFamily="18" charset="0"/>
              </a:rPr>
              <a:t>locus</a:t>
            </a:r>
            <a:r>
              <a:rPr lang="hr-HR" sz="2600" i="1" cap="none" dirty="0">
                <a:latin typeface="Palatino Linotype" panose="02040502050505030304" pitchFamily="18" charset="0"/>
              </a:rPr>
              <a:t> </a:t>
            </a:r>
            <a:r>
              <a:rPr lang="hr-HR" sz="2600" i="1" cap="none" dirty="0" err="1">
                <a:latin typeface="Palatino Linotype" panose="02040502050505030304" pitchFamily="18" charset="0"/>
              </a:rPr>
              <a:t>amoenus</a:t>
            </a:r>
            <a:r>
              <a:rPr lang="hr-HR" sz="2600" cap="none" dirty="0">
                <a:latin typeface="Palatino Linotype" panose="02040502050505030304" pitchFamily="18" charset="0"/>
              </a:rPr>
              <a:t>); epikurejski</a:t>
            </a:r>
          </a:p>
          <a:p>
            <a:pPr lvl="2"/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nullius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addictus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iurare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verba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magistri </a:t>
            </a:r>
            <a:r>
              <a:rPr lang="hr-HR" sz="2500" cap="none" dirty="0">
                <a:latin typeface="Palatino Linotype" panose="02040502050505030304" pitchFamily="18" charset="0"/>
              </a:rPr>
              <a:t>(I, 1.14)</a:t>
            </a:r>
          </a:p>
          <a:p>
            <a:pPr lvl="2"/>
            <a:r>
              <a:rPr lang="hr-HR" sz="2500" cap="none" dirty="0">
                <a:latin typeface="Palatino Linotype" panose="02040502050505030304" pitchFamily="18" charset="0"/>
              </a:rPr>
              <a:t>Ironični i mudri pogled sa strane: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Virtus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vitium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fugere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sapientia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prima /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Stultitia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5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caruisse</a:t>
            </a:r>
            <a:r>
              <a:rPr lang="hr-HR" sz="25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 </a:t>
            </a:r>
            <a:r>
              <a:rPr lang="hr-HR" sz="2500" cap="none" dirty="0">
                <a:latin typeface="Palatino Linotype" panose="02040502050505030304" pitchFamily="18" charset="0"/>
              </a:rPr>
              <a:t>(I,1.41-2)</a:t>
            </a:r>
          </a:p>
          <a:p>
            <a:pPr marL="914400" lvl="2" indent="0">
              <a:buNone/>
            </a:pPr>
            <a:endParaRPr lang="hr-HR" sz="1800" cap="non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7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485900"/>
          </a:xfrm>
        </p:spPr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II.3: „Pismo </a:t>
            </a:r>
            <a:r>
              <a:rPr lang="hr-HR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Pizonima</a:t>
            </a:r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”, takozvano „Pjesničko umijeće” (</a:t>
            </a:r>
            <a:r>
              <a:rPr lang="hr-HR" i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Ars</a:t>
            </a:r>
            <a:r>
              <a:rPr lang="hr-HR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i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poetica</a:t>
            </a:r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485901"/>
            <a:ext cx="12192000" cy="4957429"/>
          </a:xfrm>
        </p:spPr>
        <p:txBody>
          <a:bodyPr>
            <a:normAutofit/>
          </a:bodyPr>
          <a:lstStyle/>
          <a:p>
            <a:r>
              <a:rPr lang="hr-HR" sz="2400" cap="none" dirty="0">
                <a:latin typeface="Palatino Linotype" panose="02040502050505030304" pitchFamily="18" charset="0"/>
              </a:rPr>
              <a:t>476 stihova peripatetičke teorije o pjesništvu, osobito dramskom (na strani modernih)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Izgubljeno doba drame: </a:t>
            </a:r>
            <a:r>
              <a:rPr lang="hr-HR" sz="2200" cap="none" dirty="0" err="1">
                <a:latin typeface="Palatino Linotype" panose="02040502050505030304" pitchFamily="18" charset="0"/>
              </a:rPr>
              <a:t>Varijev</a:t>
            </a:r>
            <a:r>
              <a:rPr lang="hr-HR" sz="2200" cap="none" dirty="0"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latin typeface="Palatino Linotype" panose="02040502050505030304" pitchFamily="18" charset="0"/>
              </a:rPr>
              <a:t>Tijest</a:t>
            </a:r>
            <a:r>
              <a:rPr lang="hr-HR" sz="2200" cap="none" dirty="0">
                <a:latin typeface="Palatino Linotype" panose="02040502050505030304" pitchFamily="18" charset="0"/>
              </a:rPr>
              <a:t>, </a:t>
            </a:r>
            <a:r>
              <a:rPr lang="hr-HR" sz="2200" cap="none" dirty="0" err="1">
                <a:latin typeface="Palatino Linotype" panose="02040502050505030304" pitchFamily="18" charset="0"/>
              </a:rPr>
              <a:t>Ovidijeva</a:t>
            </a:r>
            <a:r>
              <a:rPr lang="hr-HR" sz="2200" cap="none" dirty="0">
                <a:latin typeface="Palatino Linotype" panose="02040502050505030304" pitchFamily="18" charset="0"/>
              </a:rPr>
              <a:t> </a:t>
            </a:r>
            <a:r>
              <a:rPr lang="hr-HR" sz="2200" i="1" cap="none" dirty="0">
                <a:latin typeface="Palatino Linotype" panose="02040502050505030304" pitchFamily="18" charset="0"/>
              </a:rPr>
              <a:t>Medeja</a:t>
            </a:r>
          </a:p>
          <a:p>
            <a:r>
              <a:rPr lang="hr-HR" sz="2400" cap="none" dirty="0">
                <a:latin typeface="Palatino Linotype" panose="02040502050505030304" pitchFamily="18" charset="0"/>
              </a:rPr>
              <a:t>Poučavanje čitatelja (prema augustovskim idealima)</a:t>
            </a:r>
          </a:p>
          <a:p>
            <a:r>
              <a:rPr lang="hr-HR" sz="2400" cap="none" dirty="0">
                <a:latin typeface="Palatino Linotype" panose="02040502050505030304" pitchFamily="18" charset="0"/>
              </a:rPr>
              <a:t>1-294 o umijeću (</a:t>
            </a:r>
            <a:r>
              <a:rPr lang="hr-HR" sz="2400" i="1" cap="none" dirty="0" err="1">
                <a:latin typeface="Palatino Linotype" panose="02040502050505030304" pitchFamily="18" charset="0"/>
              </a:rPr>
              <a:t>ars</a:t>
            </a:r>
            <a:r>
              <a:rPr lang="hr-HR" sz="2400" cap="none" dirty="0">
                <a:latin typeface="Palatino Linotype" panose="02040502050505030304" pitchFamily="18" charset="0"/>
              </a:rPr>
              <a:t>), 295-476 o umjetniku (</a:t>
            </a:r>
            <a:r>
              <a:rPr lang="hr-HR" sz="2400" i="1" cap="none" dirty="0" err="1">
                <a:latin typeface="Palatino Linotype" panose="02040502050505030304" pitchFamily="18" charset="0"/>
              </a:rPr>
              <a:t>artifex</a:t>
            </a:r>
            <a:r>
              <a:rPr lang="hr-HR" sz="2400" cap="none" dirty="0">
                <a:latin typeface="Palatino Linotype" panose="02040502050505030304" pitchFamily="18" charset="0"/>
              </a:rPr>
              <a:t>); 1-44 tema je </a:t>
            </a:r>
            <a:r>
              <a:rPr lang="hr-HR" sz="2400" i="1" cap="none" dirty="0" err="1">
                <a:latin typeface="Palatino Linotype" panose="02040502050505030304" pitchFamily="18" charset="0"/>
              </a:rPr>
              <a:t>poēsis</a:t>
            </a:r>
            <a:r>
              <a:rPr lang="hr-HR" sz="2400" cap="none" dirty="0">
                <a:latin typeface="Palatino Linotype" panose="02040502050505030304" pitchFamily="18" charset="0"/>
              </a:rPr>
              <a:t>, 42-294 </a:t>
            </a:r>
            <a:r>
              <a:rPr lang="hr-HR" sz="2400" i="1" cap="none" dirty="0">
                <a:latin typeface="Palatino Linotype" panose="02040502050505030304" pitchFamily="18" charset="0"/>
              </a:rPr>
              <a:t>poēma</a:t>
            </a:r>
            <a:endParaRPr lang="hr-HR" sz="2400" cap="none" dirty="0">
              <a:latin typeface="Palatino Linotype" panose="02040502050505030304" pitchFamily="18" charset="0"/>
            </a:endParaRPr>
          </a:p>
          <a:p>
            <a:r>
              <a:rPr lang="hr-HR" sz="2400" cap="none" dirty="0">
                <a:latin typeface="Palatino Linotype" panose="02040502050505030304" pitchFamily="18" charset="0"/>
              </a:rPr>
              <a:t>Utjecaj Aristotelove </a:t>
            </a:r>
            <a:r>
              <a:rPr lang="hr-HR" sz="2400" i="1" cap="none" dirty="0">
                <a:latin typeface="Palatino Linotype" panose="02040502050505030304" pitchFamily="18" charset="0"/>
              </a:rPr>
              <a:t>Poetike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		Sc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ribendi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recte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sapere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est et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principium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et fons</a:t>
            </a:r>
            <a:r>
              <a:rPr lang="hr-HR" sz="24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dirty="0">
                <a:latin typeface="Palatino Linotype" panose="02040502050505030304" pitchFamily="18" charset="0"/>
              </a:rPr>
              <a:t>(309)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		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Aut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prodesse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uolunt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aut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delectare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poetae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cap="none" dirty="0">
                <a:latin typeface="Palatino Linotype" panose="02040502050505030304" pitchFamily="18" charset="0"/>
              </a:rPr>
              <a:t>(333)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		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Omne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tulit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punctum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qui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miscuit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utile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dulci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		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lectorem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delectando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pariterque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monendo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400" cap="none" dirty="0">
                <a:latin typeface="Palatino Linotype" panose="02040502050505030304" pitchFamily="18" charset="0"/>
              </a:rPr>
              <a:t>(343-344)</a:t>
            </a:r>
            <a:endParaRPr lang="hr-HR" sz="2400" i="1" cap="non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6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2247" y="471561"/>
            <a:ext cx="4891602" cy="997632"/>
          </a:xfrm>
        </p:spPr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Odnos prema Grcima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367092"/>
            <a:ext cx="6648450" cy="1404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Libera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per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vacuum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posui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vestigia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princeps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aliena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meo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pressi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pede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</a:t>
            </a:r>
          </a:p>
          <a:p>
            <a:pPr marL="0" indent="0">
              <a:buNone/>
            </a:pPr>
            <a:endParaRPr lang="hr-HR" sz="2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endParaRPr lang="hr-HR" cap="none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2841171" y="3918857"/>
            <a:ext cx="9350829" cy="2939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Graecia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capta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ferum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uictorem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cepit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artes</a:t>
            </a:r>
            <a:endParaRPr lang="hr-HR" sz="2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intulit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agresti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Latio; sic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horridus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ille</a:t>
            </a:r>
            <a:endParaRPr lang="hr-HR" sz="2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defluxit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numerus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Saturnius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…</a:t>
            </a:r>
          </a:p>
          <a:p>
            <a:pPr marL="0" indent="0">
              <a:buNone/>
            </a:pPr>
            <a:r>
              <a:rPr lang="hr-HR" sz="2800" cap="none" dirty="0">
                <a:latin typeface="Palatino Linotype" panose="02040502050505030304" pitchFamily="18" charset="0"/>
              </a:rPr>
              <a:t>(Pisma I.19.21-22; II.1,156-158)</a:t>
            </a:r>
          </a:p>
        </p:txBody>
      </p:sp>
    </p:spTree>
    <p:extLst>
      <p:ext uri="{BB962C8B-B14F-4D97-AF65-F5344CB8AC3E}">
        <p14:creationId xmlns:p14="http://schemas.microsoft.com/office/powerpoint/2010/main" val="299935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275617"/>
            <a:ext cx="10364451" cy="772133"/>
          </a:xfrm>
        </p:spPr>
        <p:txBody>
          <a:bodyPr/>
          <a:lstStyle/>
          <a:p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Carmen</a:t>
            </a:r>
            <a:r>
              <a:rPr lang="hr-HR" dirty="0"/>
              <a:t> </a:t>
            </a:r>
            <a:r>
              <a:rPr lang="hr-HR" dirty="0">
                <a:latin typeface="Palatino Linotype" panose="02040502050505030304" pitchFamily="18" charset="0"/>
              </a:rPr>
              <a:t>III.30, 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849" y="1619250"/>
            <a:ext cx="9124325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Exegi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monumentum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aere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perennius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regalique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situ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pyramidum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altius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quod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imber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edax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aquilo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impotens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possit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diruere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aut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innumerabilis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annorum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series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fuga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temporum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 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omnis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moriar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multaque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pars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mei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vitabit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3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Libitinam</a:t>
            </a:r>
            <a:r>
              <a:rPr lang="hr-HR" sz="3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:…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4865" t="10469" b="17769"/>
          <a:stretch/>
        </p:blipFill>
        <p:spPr>
          <a:xfrm>
            <a:off x="7660224" y="1047750"/>
            <a:ext cx="4531776" cy="570547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TextBox 4"/>
          <p:cNvSpPr txBox="1"/>
          <p:nvPr/>
        </p:nvSpPr>
        <p:spPr>
          <a:xfrm>
            <a:off x="8229600" y="64764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Kuća u </a:t>
            </a:r>
            <a:r>
              <a:rPr lang="hr-HR" sz="20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Leidenu</a:t>
            </a:r>
            <a:endParaRPr lang="hr-HR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3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52401"/>
            <a:ext cx="10364451" cy="1352550"/>
          </a:xfrm>
        </p:spPr>
        <p:txBody>
          <a:bodyPr/>
          <a:lstStyle/>
          <a:p>
            <a:r>
              <a:rPr lang="hr-HR" b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Kvint</a:t>
            </a:r>
            <a:r>
              <a:rPr lang="hr-HR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b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Horacije</a:t>
            </a:r>
            <a:r>
              <a:rPr lang="hr-HR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Flak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0500" y="1504951"/>
            <a:ext cx="11830050" cy="5200649"/>
          </a:xfrm>
        </p:spPr>
        <p:txBody>
          <a:bodyPr>
            <a:normAutofit/>
          </a:bodyPr>
          <a:lstStyle/>
          <a:p>
            <a:r>
              <a:rPr lang="hr-HR" sz="2800" cap="none" dirty="0">
                <a:latin typeface="Palatino Linotype" panose="02040502050505030304" pitchFamily="18" charset="0"/>
              </a:rPr>
              <a:t>Rođen 7.XII.65.g.pr.Kr. u </a:t>
            </a:r>
            <a:r>
              <a:rPr lang="hr-HR" sz="2800" cap="none" dirty="0" err="1">
                <a:latin typeface="Palatino Linotype" panose="02040502050505030304" pitchFamily="18" charset="0"/>
              </a:rPr>
              <a:t>Venuziji</a:t>
            </a:r>
            <a:r>
              <a:rPr lang="hr-HR" sz="2800" cap="none" dirty="0">
                <a:latin typeface="Palatino Linotype" panose="02040502050505030304" pitchFamily="18" charset="0"/>
              </a:rPr>
              <a:t>, umro 27.XI.8.g.pr.Kr.</a:t>
            </a:r>
          </a:p>
          <a:p>
            <a:pPr lvl="1"/>
            <a:r>
              <a:rPr lang="hr-HR" sz="2400" cap="none" dirty="0">
                <a:latin typeface="Palatino Linotype" panose="02040502050505030304" pitchFamily="18" charset="0"/>
              </a:rPr>
              <a:t>Imanje dodijeljeno vojnicima trijumvira; 33. dobio </a:t>
            </a:r>
            <a:r>
              <a:rPr lang="hr-HR" sz="2400" cap="none" dirty="0" err="1">
                <a:latin typeface="Palatino Linotype" panose="02040502050505030304" pitchFamily="18" charset="0"/>
              </a:rPr>
              <a:t>sabinsko</a:t>
            </a:r>
            <a:r>
              <a:rPr lang="hr-HR" sz="2400" cap="none" dirty="0">
                <a:latin typeface="Palatino Linotype" panose="02040502050505030304" pitchFamily="18" charset="0"/>
              </a:rPr>
              <a:t> imanje</a:t>
            </a:r>
          </a:p>
          <a:p>
            <a:r>
              <a:rPr lang="hr-HR" sz="2800" cap="none" dirty="0">
                <a:latin typeface="Palatino Linotype" panose="02040502050505030304" pitchFamily="18" charset="0"/>
              </a:rPr>
              <a:t>Otac mu je bio oslobođenik</a:t>
            </a:r>
          </a:p>
          <a:p>
            <a:r>
              <a:rPr lang="hr-HR" sz="2800" cap="none" dirty="0">
                <a:latin typeface="Palatino Linotype" panose="02040502050505030304" pitchFamily="18" charset="0"/>
              </a:rPr>
              <a:t>Obrazovan u Rimu kod „</a:t>
            </a:r>
            <a:r>
              <a:rPr lang="hr-HR" sz="2800" cap="none" dirty="0" err="1">
                <a:latin typeface="Palatino Linotype" panose="02040502050505030304" pitchFamily="18" charset="0"/>
              </a:rPr>
              <a:t>šibača</a:t>
            </a:r>
            <a:r>
              <a:rPr lang="hr-HR" sz="2800" cap="none" dirty="0">
                <a:latin typeface="Palatino Linotype" panose="02040502050505030304" pitchFamily="18" charset="0"/>
              </a:rPr>
              <a:t>” </a:t>
            </a:r>
            <a:r>
              <a:rPr lang="hr-HR" sz="2800" cap="none" dirty="0" err="1">
                <a:latin typeface="Palatino Linotype" panose="02040502050505030304" pitchFamily="18" charset="0"/>
              </a:rPr>
              <a:t>Orbilija</a:t>
            </a:r>
            <a:r>
              <a:rPr lang="hr-HR" sz="2800" cap="none" dirty="0">
                <a:latin typeface="Palatino Linotype" panose="02040502050505030304" pitchFamily="18" charset="0"/>
              </a:rPr>
              <a:t>, zatim u Grčkoj (filozofija u Ateni)</a:t>
            </a:r>
          </a:p>
          <a:p>
            <a:r>
              <a:rPr lang="hr-HR" sz="2800" cap="none" dirty="0">
                <a:latin typeface="Palatino Linotype" panose="02040502050505030304" pitchFamily="18" charset="0"/>
              </a:rPr>
              <a:t>Sudjelovao na </a:t>
            </a:r>
            <a:r>
              <a:rPr lang="hr-HR" sz="2800" cap="none" dirty="0" err="1">
                <a:latin typeface="Palatino Linotype" panose="02040502050505030304" pitchFamily="18" charset="0"/>
              </a:rPr>
              <a:t>Brutovoj</a:t>
            </a:r>
            <a:r>
              <a:rPr lang="hr-HR" sz="2800" cap="none" dirty="0">
                <a:latin typeface="Palatino Linotype" panose="02040502050505030304" pitchFamily="18" charset="0"/>
              </a:rPr>
              <a:t> strani u bitci kod Filipa</a:t>
            </a:r>
          </a:p>
          <a:p>
            <a:r>
              <a:rPr lang="hr-HR" sz="2800" cap="none" dirty="0">
                <a:latin typeface="Palatino Linotype" panose="02040502050505030304" pitchFamily="18" charset="0"/>
              </a:rPr>
              <a:t>Radio kao </a:t>
            </a:r>
            <a:r>
              <a:rPr lang="hr-HR" sz="2800" i="1" cap="none" dirty="0" err="1">
                <a:latin typeface="Palatino Linotype" panose="02040502050505030304" pitchFamily="18" charset="0"/>
              </a:rPr>
              <a:t>scriba</a:t>
            </a:r>
            <a:r>
              <a:rPr lang="hr-HR" sz="2800" i="1" cap="none" dirty="0"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latin typeface="Palatino Linotype" panose="02040502050505030304" pitchFamily="18" charset="0"/>
              </a:rPr>
              <a:t>quaestorius</a:t>
            </a:r>
            <a:r>
              <a:rPr lang="hr-HR" sz="2800" cap="none" dirty="0">
                <a:latin typeface="Palatino Linotype" panose="02040502050505030304" pitchFamily="18" charset="0"/>
              </a:rPr>
              <a:t>, počeo pisati poeziju</a:t>
            </a:r>
          </a:p>
          <a:p>
            <a:pPr lvl="1"/>
            <a:r>
              <a:rPr lang="hr-HR" sz="2400" cap="none" dirty="0">
                <a:latin typeface="Palatino Linotype" panose="02040502050505030304" pitchFamily="18" charset="0"/>
              </a:rPr>
              <a:t>38. </a:t>
            </a:r>
            <a:r>
              <a:rPr lang="hr-HR" sz="2400" cap="none" dirty="0" err="1">
                <a:latin typeface="Palatino Linotype" panose="02040502050505030304" pitchFamily="18" charset="0"/>
              </a:rPr>
              <a:t>Vergilije</a:t>
            </a:r>
            <a:r>
              <a:rPr lang="hr-HR" sz="2400" cap="none" dirty="0">
                <a:latin typeface="Palatino Linotype" panose="02040502050505030304" pitchFamily="18" charset="0"/>
              </a:rPr>
              <a:t> i </a:t>
            </a:r>
            <a:r>
              <a:rPr lang="hr-HR" sz="2400" cap="none" dirty="0" err="1">
                <a:latin typeface="Palatino Linotype" panose="02040502050505030304" pitchFamily="18" charset="0"/>
              </a:rPr>
              <a:t>Varije</a:t>
            </a:r>
            <a:r>
              <a:rPr lang="hr-HR" sz="2400" cap="none" dirty="0">
                <a:latin typeface="Palatino Linotype" panose="02040502050505030304" pitchFamily="18" charset="0"/>
              </a:rPr>
              <a:t> predstavljaju ga </a:t>
            </a:r>
            <a:r>
              <a:rPr lang="hr-HR" sz="2400" cap="none" dirty="0" err="1">
                <a:latin typeface="Palatino Linotype" panose="02040502050505030304" pitchFamily="18" charset="0"/>
              </a:rPr>
              <a:t>Mecenatu</a:t>
            </a:r>
            <a:endParaRPr lang="hr-HR" sz="2400" cap="none" dirty="0">
              <a:latin typeface="Palatino Linotype" panose="02040502050505030304" pitchFamily="18" charset="0"/>
            </a:endParaRPr>
          </a:p>
          <a:p>
            <a:pPr lvl="1"/>
            <a:r>
              <a:rPr lang="hr-HR" sz="2400" cap="none" dirty="0">
                <a:latin typeface="Palatino Linotype" panose="02040502050505030304" pitchFamily="18" charset="0"/>
              </a:rPr>
              <a:t>Odbio biti osobni </a:t>
            </a:r>
            <a:r>
              <a:rPr lang="hr-HR" sz="2400" cap="none" dirty="0" err="1">
                <a:latin typeface="Palatino Linotype" panose="02040502050505030304" pitchFamily="18" charset="0"/>
              </a:rPr>
              <a:t>Augustov</a:t>
            </a:r>
            <a:r>
              <a:rPr lang="hr-HR" sz="2400" cap="none" dirty="0">
                <a:latin typeface="Palatino Linotype" panose="02040502050505030304" pitchFamily="18" charset="0"/>
              </a:rPr>
              <a:t> tajnik</a:t>
            </a:r>
          </a:p>
        </p:txBody>
      </p:sp>
    </p:spTree>
    <p:extLst>
      <p:ext uri="{BB962C8B-B14F-4D97-AF65-F5344CB8AC3E}">
        <p14:creationId xmlns:p14="http://schemas.microsoft.com/office/powerpoint/2010/main" val="35148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047749"/>
          </a:xfrm>
        </p:spPr>
        <p:txBody>
          <a:bodyPr/>
          <a:lstStyle/>
          <a:p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Djela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838200"/>
            <a:ext cx="12192000" cy="6019800"/>
          </a:xfrm>
        </p:spPr>
        <p:txBody>
          <a:bodyPr>
            <a:normAutofit lnSpcReduction="10000"/>
          </a:bodyPr>
          <a:lstStyle/>
          <a:p>
            <a:r>
              <a:rPr lang="hr-HR" sz="2400" i="1" cap="none" dirty="0" err="1">
                <a:latin typeface="Palatino Linotype" panose="02040502050505030304" pitchFamily="18" charset="0"/>
              </a:rPr>
              <a:t>Epodae</a:t>
            </a:r>
            <a:r>
              <a:rPr lang="hr-HR" sz="2400" cap="none" dirty="0">
                <a:latin typeface="Palatino Linotype" panose="02040502050505030304" pitchFamily="18" charset="0"/>
              </a:rPr>
              <a:t> ili </a:t>
            </a:r>
            <a:r>
              <a:rPr lang="hr-HR" sz="2400" b="1" i="1" cap="none" dirty="0" err="1">
                <a:latin typeface="Palatino Linotype" panose="02040502050505030304" pitchFamily="18" charset="0"/>
              </a:rPr>
              <a:t>Iambi</a:t>
            </a:r>
            <a:r>
              <a:rPr lang="hr-HR" sz="2400" cap="none" dirty="0">
                <a:latin typeface="Palatino Linotype" panose="02040502050505030304" pitchFamily="18" charset="0"/>
              </a:rPr>
              <a:t>: 17 kratkih pjesama, u jampskim metrima i heksametrima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između 41. i 30. g., izdane s 2. knjigom </a:t>
            </a:r>
            <a:r>
              <a:rPr lang="hr-HR" sz="2000" i="1" cap="none" dirty="0">
                <a:latin typeface="Palatino Linotype" panose="02040502050505030304" pitchFamily="18" charset="0"/>
              </a:rPr>
              <a:t>Satira</a:t>
            </a:r>
          </a:p>
          <a:p>
            <a:r>
              <a:rPr lang="hr-HR" sz="2400" i="1" cap="none" dirty="0" err="1">
                <a:latin typeface="Palatino Linotype" panose="02040502050505030304" pitchFamily="18" charset="0"/>
              </a:rPr>
              <a:t>Saturae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i="0" cap="none" dirty="0">
                <a:latin typeface="Palatino Linotype" panose="02040502050505030304" pitchFamily="18" charset="0"/>
              </a:rPr>
              <a:t>ili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b="1" i="1" cap="none" dirty="0" err="1">
                <a:latin typeface="Palatino Linotype" panose="02040502050505030304" pitchFamily="18" charset="0"/>
              </a:rPr>
              <a:t>Sermones</a:t>
            </a:r>
            <a:r>
              <a:rPr lang="hr-HR" sz="2400" i="1" cap="none" dirty="0">
                <a:latin typeface="Palatino Linotype" panose="02040502050505030304" pitchFamily="18" charset="0"/>
              </a:rPr>
              <a:t>: </a:t>
            </a:r>
            <a:r>
              <a:rPr lang="hr-HR" sz="2400" cap="none" dirty="0">
                <a:latin typeface="Palatino Linotype" panose="02040502050505030304" pitchFamily="18" charset="0"/>
              </a:rPr>
              <a:t>više od 2000 heksametara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1. knjiga s 10 pjesama</a:t>
            </a:r>
            <a:r>
              <a:rPr lang="hr-HR" sz="2000" i="1" cap="none" dirty="0">
                <a:latin typeface="Palatino Linotype" panose="02040502050505030304" pitchFamily="18" charset="0"/>
              </a:rPr>
              <a:t> </a:t>
            </a:r>
            <a:r>
              <a:rPr lang="hr-HR" sz="2000" cap="none" dirty="0">
                <a:latin typeface="Palatino Linotype" panose="02040502050505030304" pitchFamily="18" charset="0"/>
              </a:rPr>
              <a:t>izdana</a:t>
            </a:r>
            <a:r>
              <a:rPr lang="hr-HR" sz="2000" i="1" cap="none" dirty="0">
                <a:latin typeface="Palatino Linotype" panose="02040502050505030304" pitchFamily="18" charset="0"/>
              </a:rPr>
              <a:t> </a:t>
            </a:r>
            <a:r>
              <a:rPr lang="hr-HR" sz="2000" cap="none" dirty="0">
                <a:latin typeface="Palatino Linotype" panose="02040502050505030304" pitchFamily="18" charset="0"/>
              </a:rPr>
              <a:t>vjerojatno 35.g.; 2. knjiga s 8 pjesama</a:t>
            </a:r>
            <a:r>
              <a:rPr lang="hr-HR" sz="2000" i="1" cap="none" dirty="0">
                <a:latin typeface="Palatino Linotype" panose="02040502050505030304" pitchFamily="18" charset="0"/>
              </a:rPr>
              <a:t> </a:t>
            </a:r>
            <a:r>
              <a:rPr lang="hr-HR" sz="2000" cap="none" dirty="0">
                <a:latin typeface="Palatino Linotype" panose="02040502050505030304" pitchFamily="18" charset="0"/>
              </a:rPr>
              <a:t>30.g.</a:t>
            </a:r>
            <a:r>
              <a:rPr lang="hr-HR" sz="2000" i="1" cap="none" dirty="0">
                <a:latin typeface="Palatino Linotype" panose="02040502050505030304" pitchFamily="18" charset="0"/>
              </a:rPr>
              <a:t> </a:t>
            </a:r>
          </a:p>
          <a:p>
            <a:r>
              <a:rPr lang="hr-HR" sz="2400" i="1" cap="none" dirty="0" err="1">
                <a:latin typeface="Palatino Linotype" panose="02040502050505030304" pitchFamily="18" charset="0"/>
              </a:rPr>
              <a:t>Odae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cap="none" dirty="0">
                <a:latin typeface="Palatino Linotype" panose="02040502050505030304" pitchFamily="18" charset="0"/>
              </a:rPr>
              <a:t>ili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b="1" i="1" cap="none" dirty="0" err="1">
                <a:latin typeface="Palatino Linotype" panose="02040502050505030304" pitchFamily="18" charset="0"/>
              </a:rPr>
              <a:t>Carmina</a:t>
            </a:r>
            <a:r>
              <a:rPr lang="hr-HR" sz="2400" i="1" cap="none" dirty="0">
                <a:latin typeface="Palatino Linotype" panose="02040502050505030304" pitchFamily="18" charset="0"/>
              </a:rPr>
              <a:t>: </a:t>
            </a:r>
            <a:r>
              <a:rPr lang="hr-HR" sz="2400" cap="none" dirty="0">
                <a:latin typeface="Palatino Linotype" panose="02040502050505030304" pitchFamily="18" charset="0"/>
              </a:rPr>
              <a:t>3 knjige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cap="none" dirty="0">
                <a:latin typeface="Palatino Linotype" panose="02040502050505030304" pitchFamily="18" charset="0"/>
              </a:rPr>
              <a:t>(ukupno 88 pjesama)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i="0" cap="none" dirty="0">
                <a:latin typeface="Palatino Linotype" panose="02040502050505030304" pitchFamily="18" charset="0"/>
              </a:rPr>
              <a:t>+ 4. (po narudžbi Augusta) s 15 pjesama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izdane 23.g.pr.Kr. / 13.g.pr.Kr.; ciklus „rimskih oda” (3.1-6) – nacionalni identitet, religija</a:t>
            </a:r>
            <a:r>
              <a:rPr lang="hr-HR" sz="2000" cap="none" baseline="0" dirty="0">
                <a:latin typeface="Palatino Linotype" panose="02040502050505030304" pitchFamily="18" charset="0"/>
              </a:rPr>
              <a:t> pomaže u iskupljenju za ubojstvo Rema</a:t>
            </a:r>
            <a:endParaRPr lang="hr-HR" sz="2000" cap="none" dirty="0">
              <a:latin typeface="Palatino Linotype" panose="02040502050505030304" pitchFamily="18" charset="0"/>
            </a:endParaRP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prilagođeni grčki metri: </a:t>
            </a:r>
            <a:r>
              <a:rPr lang="hr-HR" sz="2000" cap="none" dirty="0" err="1">
                <a:latin typeface="Palatino Linotype" panose="02040502050505030304" pitchFamily="18" charset="0"/>
              </a:rPr>
              <a:t>alkejska</a:t>
            </a:r>
            <a:r>
              <a:rPr lang="hr-HR" sz="2000" cap="none" dirty="0">
                <a:latin typeface="Palatino Linotype" panose="02040502050505030304" pitchFamily="18" charset="0"/>
              </a:rPr>
              <a:t>, </a:t>
            </a:r>
            <a:r>
              <a:rPr lang="hr-HR" sz="2000" cap="none" dirty="0" err="1">
                <a:latin typeface="Palatino Linotype" panose="02040502050505030304" pitchFamily="18" charset="0"/>
              </a:rPr>
              <a:t>sapfička</a:t>
            </a:r>
            <a:r>
              <a:rPr lang="hr-HR" sz="2000" cap="none" dirty="0">
                <a:latin typeface="Palatino Linotype" panose="02040502050505030304" pitchFamily="18" charset="0"/>
              </a:rPr>
              <a:t>, </a:t>
            </a:r>
            <a:r>
              <a:rPr lang="hr-HR" sz="2000" cap="none" dirty="0" err="1">
                <a:latin typeface="Palatino Linotype" panose="02040502050505030304" pitchFamily="18" charset="0"/>
              </a:rPr>
              <a:t>asklepijadske</a:t>
            </a:r>
            <a:r>
              <a:rPr lang="hr-HR" sz="2000" cap="none" dirty="0">
                <a:latin typeface="Palatino Linotype" panose="02040502050505030304" pitchFamily="18" charset="0"/>
              </a:rPr>
              <a:t> strofe</a:t>
            </a:r>
          </a:p>
          <a:p>
            <a:r>
              <a:rPr lang="hr-HR" sz="2400" i="1" cap="none" dirty="0" err="1">
                <a:latin typeface="Palatino Linotype" panose="02040502050505030304" pitchFamily="18" charset="0"/>
              </a:rPr>
              <a:t>Carmen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latin typeface="Palatino Linotype" panose="02040502050505030304" pitchFamily="18" charset="0"/>
              </a:rPr>
              <a:t>saeculare</a:t>
            </a:r>
            <a:r>
              <a:rPr lang="hr-HR" sz="2400" i="1" cap="none" dirty="0">
                <a:latin typeface="Palatino Linotype" panose="02040502050505030304" pitchFamily="18" charset="0"/>
              </a:rPr>
              <a:t> </a:t>
            </a:r>
            <a:r>
              <a:rPr lang="hr-HR" sz="2400" cap="none" dirty="0">
                <a:latin typeface="Palatino Linotype" panose="02040502050505030304" pitchFamily="18" charset="0"/>
              </a:rPr>
              <a:t>– 17.g.pr.Kr., August naručio za Stoljetne igre u čast Apolona i Dijane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27 djevojčica i 27 dječaka, </a:t>
            </a:r>
            <a:r>
              <a:rPr lang="hr-HR" sz="2000" cap="none" dirty="0" err="1">
                <a:latin typeface="Palatino Linotype" panose="02040502050505030304" pitchFamily="18" charset="0"/>
              </a:rPr>
              <a:t>sapfička</a:t>
            </a:r>
            <a:r>
              <a:rPr lang="hr-HR" sz="2000" cap="none" dirty="0">
                <a:latin typeface="Palatino Linotype" panose="02040502050505030304" pitchFamily="18" charset="0"/>
              </a:rPr>
              <a:t> strofa; </a:t>
            </a:r>
            <a:r>
              <a:rPr lang="hr-HR" sz="2000" cap="none" dirty="0" err="1">
                <a:latin typeface="Palatino Linotype" panose="02040502050505030304" pitchFamily="18" charset="0"/>
              </a:rPr>
              <a:t>pean</a:t>
            </a:r>
            <a:r>
              <a:rPr lang="hr-HR" sz="2000" cap="none" dirty="0">
                <a:latin typeface="Palatino Linotype" panose="02040502050505030304" pitchFamily="18" charset="0"/>
              </a:rPr>
              <a:t> – sjedinjenje grčkog i rimskog</a:t>
            </a:r>
          </a:p>
          <a:p>
            <a:r>
              <a:rPr lang="hr-HR" sz="2400" i="1" cap="none" dirty="0">
                <a:latin typeface="Palatino Linotype" panose="02040502050505030304" pitchFamily="18" charset="0"/>
              </a:rPr>
              <a:t>Epistulae – </a:t>
            </a:r>
            <a:r>
              <a:rPr lang="hr-HR" sz="2400" cap="none" dirty="0">
                <a:latin typeface="Palatino Linotype" panose="02040502050505030304" pitchFamily="18" charset="0"/>
              </a:rPr>
              <a:t>2 knjige (c. 1000 stihova) u heksametrima (20 + 3)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1. knjiga izdana 20.g., 2. pisana</a:t>
            </a:r>
            <a:r>
              <a:rPr lang="hr-HR" sz="2200" cap="none" baseline="0" dirty="0">
                <a:latin typeface="Palatino Linotype" panose="02040502050505030304" pitchFamily="18" charset="0"/>
              </a:rPr>
              <a:t> između 19. i 13., izdana vjerojatno </a:t>
            </a:r>
            <a:r>
              <a:rPr lang="hr-HR" sz="2200" cap="none" baseline="0" dirty="0" err="1">
                <a:latin typeface="Palatino Linotype" panose="02040502050505030304" pitchFamily="18" charset="0"/>
              </a:rPr>
              <a:t>postumno</a:t>
            </a:r>
            <a:endParaRPr lang="hr-HR" sz="2200" cap="non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7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700" y="161511"/>
            <a:ext cx="4686300" cy="1028699"/>
          </a:xfrm>
        </p:spPr>
        <p:txBody>
          <a:bodyPr>
            <a:normAutofit/>
          </a:bodyPr>
          <a:lstStyle/>
          <a:p>
            <a:r>
              <a:rPr lang="hr-HR" sz="4800" b="1" cap="none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Epode</a:t>
            </a:r>
            <a:endParaRPr lang="hr-HR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1450" y="675861"/>
            <a:ext cx="12020550" cy="6182138"/>
          </a:xfrm>
        </p:spPr>
        <p:txBody>
          <a:bodyPr>
            <a:normAutofit/>
          </a:bodyPr>
          <a:lstStyle/>
          <a:p>
            <a:r>
              <a:rPr lang="hr-HR" sz="2400" cap="none" dirty="0">
                <a:latin typeface="Palatino Linotype" panose="02040502050505030304" pitchFamily="18" charset="0"/>
              </a:rPr>
              <a:t>Uvodna pjesma posvećena </a:t>
            </a:r>
            <a:r>
              <a:rPr lang="hr-HR" sz="2400" cap="none" dirty="0" err="1">
                <a:latin typeface="Palatino Linotype" panose="02040502050505030304" pitchFamily="18" charset="0"/>
              </a:rPr>
              <a:t>Mecenatu</a:t>
            </a:r>
            <a:r>
              <a:rPr lang="hr-HR" sz="2400" cap="none" dirty="0">
                <a:latin typeface="Palatino Linotype" panose="02040502050505030304" pitchFamily="18" charset="0"/>
              </a:rPr>
              <a:t> (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Ibis</a:t>
            </a:r>
            <a:r>
              <a:rPr lang="hr-HR" sz="2400" i="0" cap="none" dirty="0">
                <a:latin typeface="Palatino Linotype" panose="02040502050505030304" pitchFamily="18" charset="0"/>
              </a:rPr>
              <a:t>)</a:t>
            </a:r>
            <a:endParaRPr lang="hr-HR" sz="2400" cap="none" dirty="0">
              <a:latin typeface="Palatino Linotype" panose="02040502050505030304" pitchFamily="18" charset="0"/>
            </a:endParaRPr>
          </a:p>
          <a:p>
            <a:r>
              <a:rPr lang="hr-HR" sz="2400" cap="none" dirty="0">
                <a:latin typeface="Palatino Linotype" panose="02040502050505030304" pitchFamily="18" charset="0"/>
              </a:rPr>
              <a:t>Raznolike teme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Invektiva, erotika (ostarjela bludnica), građanske </a:t>
            </a:r>
            <a:r>
              <a:rPr lang="hr-HR" sz="2000" cap="none" dirty="0" err="1">
                <a:latin typeface="Palatino Linotype" panose="02040502050505030304" pitchFamily="18" charset="0"/>
              </a:rPr>
              <a:t>epode</a:t>
            </a:r>
            <a:r>
              <a:rPr lang="hr-HR" sz="2000" cap="none" dirty="0">
                <a:latin typeface="Palatino Linotype" panose="02040502050505030304" pitchFamily="18" charset="0"/>
              </a:rPr>
              <a:t> (kraj ratova), …</a:t>
            </a:r>
          </a:p>
          <a:p>
            <a:pPr lvl="1"/>
            <a:r>
              <a:rPr lang="hr-HR" sz="2000" cap="none" dirty="0">
                <a:latin typeface="Palatino Linotype" panose="02040502050505030304" pitchFamily="18" charset="0"/>
              </a:rPr>
              <a:t>Oštrije i strastvenije od ostalih</a:t>
            </a:r>
            <a:r>
              <a:rPr lang="hr-HR" sz="2000" cap="none" baseline="0" dirty="0">
                <a:latin typeface="Palatino Linotype" panose="02040502050505030304" pitchFamily="18" charset="0"/>
              </a:rPr>
              <a:t> djela (siromašan i razočaran ~ jampska</a:t>
            </a:r>
            <a:r>
              <a:rPr lang="hr-HR" sz="2000" cap="none" dirty="0">
                <a:latin typeface="Palatino Linotype" panose="02040502050505030304" pitchFamily="18" charset="0"/>
              </a:rPr>
              <a:t> konvencija</a:t>
            </a:r>
            <a:r>
              <a:rPr lang="hr-HR" sz="2000" cap="none" baseline="0" dirty="0">
                <a:latin typeface="Palatino Linotype" panose="02040502050505030304" pitchFamily="18" charset="0"/>
              </a:rPr>
              <a:t>)</a:t>
            </a:r>
          </a:p>
          <a:p>
            <a:pPr lvl="2"/>
            <a:r>
              <a:rPr lang="it-IT" sz="1800" cap="none" dirty="0">
                <a:latin typeface="Palatino Linotype" panose="02040502050505030304" pitchFamily="18" charset="0"/>
              </a:rPr>
              <a:t>VII</a:t>
            </a:r>
            <a:r>
              <a:rPr lang="hr-HR" sz="1800" cap="none" dirty="0">
                <a:latin typeface="Palatino Linotype" panose="02040502050505030304" pitchFamily="18" charset="0"/>
              </a:rPr>
              <a:t>: </a:t>
            </a:r>
            <a:r>
              <a:rPr lang="it-IT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Quo, quo </a:t>
            </a:r>
            <a:r>
              <a:rPr lang="it-IT" sz="2000" b="1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scelesti</a:t>
            </a:r>
            <a:r>
              <a:rPr lang="it-IT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ruitis? aut cur dexteris</a:t>
            </a:r>
            <a:endParaRPr lang="hr-HR" sz="20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914400" lvl="2" indent="0">
              <a:buNone/>
            </a:pP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it-IT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aptantur enses conditi?</a:t>
            </a:r>
          </a:p>
          <a:p>
            <a:pPr marL="914400" lvl="2" indent="0">
              <a:buNone/>
            </a:pP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</a:t>
            </a:r>
            <a:r>
              <a:rPr lang="it-IT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parumne campis atque Neptuno super</a:t>
            </a:r>
            <a:endParaRPr lang="hr-HR" sz="20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914400" lvl="2" indent="0">
              <a:buNone/>
            </a:pP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it-IT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fusum est Latini sanguinis,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 </a:t>
            </a:r>
            <a:r>
              <a:rPr lang="hr-HR" sz="1800" cap="none" dirty="0">
                <a:latin typeface="Palatino Linotype" panose="02040502050505030304" pitchFamily="18" charset="0"/>
              </a:rPr>
              <a:t>(1-4)</a:t>
            </a:r>
            <a:endParaRPr lang="it-IT" sz="1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lvl="2"/>
            <a:r>
              <a:rPr lang="hr-HR" sz="2000" cap="none" dirty="0" err="1">
                <a:latin typeface="Palatino Linotype" panose="02040502050505030304" pitchFamily="18" charset="0"/>
              </a:rPr>
              <a:t>Horacije</a:t>
            </a:r>
            <a:r>
              <a:rPr lang="hr-HR" sz="2000" cap="none" dirty="0">
                <a:latin typeface="Palatino Linotype" panose="02040502050505030304" pitchFamily="18" charset="0"/>
              </a:rPr>
              <a:t> si ne može priuštiti da ismijava stvarne moćnike (ni u drugim djelima)</a:t>
            </a:r>
            <a:endParaRPr lang="hr-HR" sz="2000" cap="none" baseline="0" dirty="0">
              <a:latin typeface="Palatino Linotype" panose="02040502050505030304" pitchFamily="18" charset="0"/>
            </a:endParaRPr>
          </a:p>
          <a:p>
            <a:r>
              <a:rPr lang="hr-HR" sz="2400" cap="none" dirty="0">
                <a:latin typeface="Palatino Linotype" panose="02040502050505030304" pitchFamily="18" charset="0"/>
              </a:rPr>
              <a:t>Uzori:</a:t>
            </a:r>
          </a:p>
          <a:p>
            <a:pPr lvl="1"/>
            <a:r>
              <a:rPr lang="hr-HR" sz="2000" b="1" cap="none" dirty="0" err="1">
                <a:latin typeface="Palatino Linotype" panose="02040502050505030304" pitchFamily="18" charset="0"/>
              </a:rPr>
              <a:t>Arhiloh</a:t>
            </a:r>
            <a:r>
              <a:rPr lang="hr-HR" sz="2000" cap="none" dirty="0">
                <a:latin typeface="Palatino Linotype" panose="02040502050505030304" pitchFamily="18" charset="0"/>
              </a:rPr>
              <a:t> s Para – drugačije teme i stil uvreda (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Parios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ego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primus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iambos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ostendi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Latio,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numeros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animosque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secutus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Archilochi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res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agentia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verba</a:t>
            </a:r>
            <a:r>
              <a:rPr lang="hr-HR" sz="20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0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Lycamben</a:t>
            </a:r>
            <a:r>
              <a:rPr lang="hr-HR" sz="2000" cap="none" dirty="0">
                <a:latin typeface="Palatino Linotype" panose="02040502050505030304" pitchFamily="18" charset="0"/>
              </a:rPr>
              <a:t>… </a:t>
            </a:r>
            <a:r>
              <a:rPr lang="hr-HR" sz="2000" i="1" cap="none" dirty="0" err="1">
                <a:latin typeface="Palatino Linotype" panose="02040502050505030304" pitchFamily="18" charset="0"/>
              </a:rPr>
              <a:t>Epistulae</a:t>
            </a:r>
            <a:r>
              <a:rPr lang="hr-HR" sz="2000" i="1" cap="none" dirty="0">
                <a:latin typeface="Palatino Linotype" panose="02040502050505030304" pitchFamily="18" charset="0"/>
              </a:rPr>
              <a:t>, </a:t>
            </a:r>
            <a:r>
              <a:rPr lang="hr-HR" sz="2000" cap="none" dirty="0">
                <a:latin typeface="Palatino Linotype" panose="02040502050505030304" pitchFamily="18" charset="0"/>
              </a:rPr>
              <a:t>I,19.23-25)</a:t>
            </a:r>
          </a:p>
          <a:p>
            <a:pPr lvl="1"/>
            <a:r>
              <a:rPr lang="hr-HR" sz="2000" cap="none" dirty="0" err="1">
                <a:latin typeface="Palatino Linotype" panose="02040502050505030304" pitchFamily="18" charset="0"/>
              </a:rPr>
              <a:t>Hiponakt</a:t>
            </a:r>
            <a:r>
              <a:rPr lang="hr-HR" sz="2000" cap="none" dirty="0">
                <a:latin typeface="Palatino Linotype" panose="02040502050505030304" pitchFamily="18" charset="0"/>
              </a:rPr>
              <a:t> iz Efeza; </a:t>
            </a:r>
            <a:r>
              <a:rPr lang="hr-HR" sz="2000" cap="none" dirty="0" err="1">
                <a:latin typeface="Palatino Linotype" panose="02040502050505030304" pitchFamily="18" charset="0"/>
              </a:rPr>
              <a:t>Kalimah</a:t>
            </a:r>
            <a:r>
              <a:rPr lang="hr-HR" sz="2000" cap="none" dirty="0">
                <a:latin typeface="Palatino Linotype" panose="02040502050505030304" pitchFamily="18" charset="0"/>
              </a:rPr>
              <a:t> (</a:t>
            </a:r>
            <a:r>
              <a:rPr lang="hr-HR" sz="2000" i="1" cap="none" dirty="0">
                <a:latin typeface="Palatino Linotype" panose="02040502050505030304" pitchFamily="18" charset="0"/>
              </a:rPr>
              <a:t>Jambi</a:t>
            </a:r>
            <a:r>
              <a:rPr lang="hr-HR" sz="2000" cap="none" dirty="0">
                <a:latin typeface="Palatino Linotype" panose="02040502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335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1226" y="0"/>
            <a:ext cx="4686924" cy="1596177"/>
          </a:xfrm>
        </p:spPr>
        <p:txBody>
          <a:bodyPr>
            <a:normAutofit/>
          </a:bodyPr>
          <a:lstStyle/>
          <a:p>
            <a:r>
              <a:rPr lang="hr-HR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Epoda</a:t>
            </a:r>
            <a:r>
              <a:rPr lang="hr-HR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XVI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457200"/>
            <a:ext cx="6019799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Altera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iam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teritur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bellis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civilibus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aetas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/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suis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ipsa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Roma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viribus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ruit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quam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neque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valuerunt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perdere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</a:t>
            </a: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aemula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virtus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Capuae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Spartacus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acer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novisque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rebus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infidelis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Allobrox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domuit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parentibusque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abominatus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Hannibal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inpia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perdemus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devoti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sanguinis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aetas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ferisque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rursus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occupabitur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solum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barbarus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heu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cineres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insistet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victor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Vrbem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791200" y="3200400"/>
            <a:ext cx="6400800" cy="3505200"/>
          </a:xfrm>
        </p:spPr>
        <p:txBody>
          <a:bodyPr/>
          <a:lstStyle/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vos,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quibus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virtus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muliebrem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tollite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luctum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Etrusca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praeter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volate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litora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nos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manet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Oceanus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circum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vagus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: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arva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beata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petamus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arva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divites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insulas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 </a:t>
            </a:r>
            <a:r>
              <a:rPr lang="hr-HR" cap="none" dirty="0"/>
              <a:t>	</a:t>
            </a:r>
          </a:p>
          <a:p>
            <a:pPr marL="0" indent="0">
              <a:buNone/>
            </a:pPr>
            <a:endParaRPr lang="hr-HR" sz="1800" cap="none" dirty="0"/>
          </a:p>
          <a:p>
            <a:pPr marL="0" indent="0" algn="r">
              <a:buNone/>
            </a:pPr>
            <a:r>
              <a:rPr lang="hr-HR" cap="none" dirty="0">
                <a:latin typeface="Palatino Linotype" panose="02040502050505030304" pitchFamily="18" charset="0"/>
              </a:rPr>
              <a:t>(1-11; 39-42)</a:t>
            </a:r>
          </a:p>
        </p:txBody>
      </p:sp>
    </p:spTree>
    <p:extLst>
      <p:ext uri="{BB962C8B-B14F-4D97-AF65-F5344CB8AC3E}">
        <p14:creationId xmlns:p14="http://schemas.microsoft.com/office/powerpoint/2010/main" val="235470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"/>
            <a:ext cx="10364451" cy="1028700"/>
          </a:xfrm>
        </p:spPr>
        <p:txBody>
          <a:bodyPr/>
          <a:lstStyle/>
          <a:p>
            <a:r>
              <a:rPr lang="hr-HR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Satire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" y="874643"/>
            <a:ext cx="12192000" cy="5983357"/>
          </a:xfrm>
        </p:spPr>
        <p:txBody>
          <a:bodyPr>
            <a:normAutofit fontScale="92500" lnSpcReduction="10000"/>
          </a:bodyPr>
          <a:lstStyle/>
          <a:p>
            <a:r>
              <a:rPr lang="pl-PL" sz="2800" cap="none" dirty="0">
                <a:latin typeface="Palatino Linotype" panose="02040502050505030304" pitchFamily="18" charset="0"/>
              </a:rPr>
              <a:t>Prva knjiga posvećena Mecenatu</a:t>
            </a:r>
          </a:p>
          <a:p>
            <a:r>
              <a:rPr lang="pl-PL" sz="2800" cap="none" dirty="0">
                <a:latin typeface="Palatino Linotype" panose="02040502050505030304" pitchFamily="18" charset="0"/>
              </a:rPr>
              <a:t>Jezik obrazovanog razgovora (</a:t>
            </a:r>
            <a:r>
              <a:rPr lang="pl-PL" sz="2800" i="1" cap="none" dirty="0">
                <a:latin typeface="Palatino Linotype" panose="02040502050505030304" pitchFamily="18" charset="0"/>
              </a:rPr>
              <a:t>sermo urbanus</a:t>
            </a:r>
            <a:r>
              <a:rPr lang="pl-PL" sz="2800" cap="none" dirty="0">
                <a:latin typeface="Palatino Linotype" panose="02040502050505030304" pitchFamily="18" charset="0"/>
              </a:rPr>
              <a:t>) – jednostavno, vješto i efektno</a:t>
            </a:r>
            <a:endParaRPr lang="pl-PL" sz="2800" cap="none" baseline="0" dirty="0">
              <a:latin typeface="Palatino Linotype" panose="02040502050505030304" pitchFamily="18" charset="0"/>
            </a:endParaRPr>
          </a:p>
          <a:p>
            <a:r>
              <a:rPr lang="pl-PL" sz="2800" cap="none" dirty="0">
                <a:latin typeface="Palatino Linotype" panose="02040502050505030304" pitchFamily="18" charset="0"/>
              </a:rPr>
              <a:t>Razne teme (obične i svečane)</a:t>
            </a:r>
          </a:p>
          <a:p>
            <a:pPr lvl="1"/>
            <a:r>
              <a:rPr lang="pl-PL" sz="2400" cap="none" dirty="0">
                <a:latin typeface="Palatino Linotype" panose="02040502050505030304" pitchFamily="18" charset="0"/>
              </a:rPr>
              <a:t>Autobiografski, dijatriba povezana s moralnim uputama (za one obrazovane)</a:t>
            </a:r>
          </a:p>
          <a:p>
            <a:pPr lvl="1"/>
            <a:r>
              <a:rPr lang="pl-PL" sz="2400" cap="none" dirty="0">
                <a:latin typeface="Palatino Linotype" panose="02040502050505030304" pitchFamily="18" charset="0"/>
              </a:rPr>
              <a:t>Ne pripada nijednoj filozofskoj školi – samodostatnost i umjerenost </a:t>
            </a:r>
          </a:p>
          <a:p>
            <a:pPr lvl="1"/>
            <a:r>
              <a:rPr lang="pl-PL" sz="2400" cap="none" dirty="0">
                <a:latin typeface="Palatino Linotype" panose="02040502050505030304" pitchFamily="18" charset="0"/>
              </a:rPr>
              <a:t>S </a:t>
            </a:r>
            <a:r>
              <a:rPr lang="pl-PL" sz="2400" i="1" cap="none" dirty="0">
                <a:latin typeface="Palatino Linotype" panose="02040502050505030304" pitchFamily="18" charset="0"/>
              </a:rPr>
              <a:t>Epodama </a:t>
            </a:r>
            <a:r>
              <a:rPr lang="pl-PL" sz="2400" cap="none" dirty="0">
                <a:latin typeface="Palatino Linotype" panose="02040502050505030304" pitchFamily="18" charset="0"/>
              </a:rPr>
              <a:t>dijele temu prijateljstva i njegovog nestanka/očuvanja u teškim prilikama i među neprijateljima/drugima (I.5: Put u Brundizij)</a:t>
            </a:r>
          </a:p>
          <a:p>
            <a:pPr lvl="1"/>
            <a:r>
              <a:rPr lang="pl-PL" sz="2400" cap="none" dirty="0">
                <a:latin typeface="Palatino Linotype" panose="02040502050505030304" pitchFamily="18" charset="0"/>
              </a:rPr>
              <a:t>Forma dijaloga; duhovitost (parodije, igre riječima...), dramske scene, mitologija, ...</a:t>
            </a:r>
          </a:p>
          <a:p>
            <a:pPr lvl="1"/>
            <a:r>
              <a:rPr lang="hr-HR" sz="2400" cap="none" dirty="0">
                <a:latin typeface="Palatino Linotype" panose="02040502050505030304" pitchFamily="18" charset="0"/>
              </a:rPr>
              <a:t>I</a:t>
            </a:r>
            <a:r>
              <a:rPr lang="pt-BR" sz="2400" cap="none" dirty="0">
                <a:latin typeface="Palatino Linotype" panose="02040502050505030304" pitchFamily="18" charset="0"/>
              </a:rPr>
              <a:t>.9</a:t>
            </a:r>
            <a:r>
              <a:rPr lang="hr-HR" sz="2400" cap="none" dirty="0">
                <a:latin typeface="Palatino Linotype" panose="02040502050505030304" pitchFamily="18" charset="0"/>
              </a:rPr>
              <a:t>: </a:t>
            </a:r>
            <a:r>
              <a:rPr lang="pt-B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Ibam forte via sacra, sicut meus est mos,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pt-B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nescio quid meditans nugarum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</a:t>
            </a:r>
            <a:endParaRPr lang="pl-PL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pl-PL" sz="2800" cap="none" dirty="0">
                <a:latin typeface="Palatino Linotype" panose="02040502050505030304" pitchFamily="18" charset="0"/>
              </a:rPr>
              <a:t>Uzori: </a:t>
            </a:r>
            <a:r>
              <a:rPr lang="hr-HR" sz="2800" cap="none" dirty="0">
                <a:latin typeface="Palatino Linotype" panose="02040502050505030304" pitchFamily="18" charset="0"/>
              </a:rPr>
              <a:t>Lucilije – začetnik vrste (i Enije, ali i Kalimah)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Est modus in rebus,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sunt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certi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denique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fines</a:t>
            </a:r>
          </a:p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quos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ultra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citraque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nequit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consistere</a:t>
            </a:r>
            <a:r>
              <a:rPr lang="fr-F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rectum </a:t>
            </a:r>
            <a:r>
              <a:rPr lang="hr-HR" sz="2400" cap="none" dirty="0">
                <a:latin typeface="Palatino Linotype" panose="02040502050505030304" pitchFamily="18" charset="0"/>
              </a:rPr>
              <a:t>(I.1.106-107)</a:t>
            </a:r>
          </a:p>
        </p:txBody>
      </p:sp>
    </p:spTree>
    <p:extLst>
      <p:ext uri="{BB962C8B-B14F-4D97-AF65-F5344CB8AC3E}">
        <p14:creationId xmlns:p14="http://schemas.microsoft.com/office/powerpoint/2010/main" val="393596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3100" y="0"/>
            <a:ext cx="2628900" cy="848776"/>
          </a:xfrm>
        </p:spPr>
        <p:txBody>
          <a:bodyPr/>
          <a:lstStyle/>
          <a:p>
            <a:r>
              <a:rPr lang="hr-HR" sz="44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Ode</a:t>
            </a:r>
            <a:endParaRPr lang="hr-HR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r-HR" sz="2400" cap="none" dirty="0">
                <a:latin typeface="Palatino Linotype" panose="02040502050505030304" pitchFamily="18" charset="0"/>
              </a:rPr>
              <a:t>Uzori: </a:t>
            </a:r>
            <a:r>
              <a:rPr lang="hr-HR" sz="2400" b="1" cap="none" dirty="0" err="1">
                <a:latin typeface="Palatino Linotype" panose="02040502050505030304" pitchFamily="18" charset="0"/>
              </a:rPr>
              <a:t>Alkej</a:t>
            </a:r>
            <a:r>
              <a:rPr lang="hr-HR" sz="2400" cap="none" dirty="0">
                <a:latin typeface="Palatino Linotype" panose="02040502050505030304" pitchFamily="18" charset="0"/>
              </a:rPr>
              <a:t>, </a:t>
            </a:r>
            <a:r>
              <a:rPr lang="hr-HR" sz="2400" cap="none" dirty="0" err="1">
                <a:latin typeface="Palatino Linotype" panose="02040502050505030304" pitchFamily="18" charset="0"/>
              </a:rPr>
              <a:t>Sapfo</a:t>
            </a:r>
            <a:r>
              <a:rPr lang="hr-HR" sz="2400" cap="none" dirty="0">
                <a:latin typeface="Palatino Linotype" panose="02040502050505030304" pitchFamily="18" charset="0"/>
              </a:rPr>
              <a:t>, </a:t>
            </a:r>
            <a:r>
              <a:rPr lang="hr-HR" sz="2400" cap="none" dirty="0" err="1">
                <a:latin typeface="Palatino Linotype" panose="02040502050505030304" pitchFamily="18" charset="0"/>
              </a:rPr>
              <a:t>Anakreont</a:t>
            </a:r>
            <a:r>
              <a:rPr lang="hr-HR" sz="2400" cap="none" dirty="0">
                <a:latin typeface="Palatino Linotype" panose="02040502050505030304" pitchFamily="18" charset="0"/>
              </a:rPr>
              <a:t>; </a:t>
            </a:r>
            <a:r>
              <a:rPr lang="hr-HR" sz="2400" b="1" cap="none" dirty="0" err="1">
                <a:latin typeface="Palatino Linotype" panose="02040502050505030304" pitchFamily="18" charset="0"/>
              </a:rPr>
              <a:t>Pindar</a:t>
            </a:r>
            <a:r>
              <a:rPr lang="hr-HR" sz="2400" cap="none" dirty="0">
                <a:latin typeface="Palatino Linotype" panose="02040502050505030304" pitchFamily="18" charset="0"/>
              </a:rPr>
              <a:t>, </a:t>
            </a:r>
            <a:r>
              <a:rPr lang="hr-HR" sz="2400" cap="none" dirty="0" err="1">
                <a:latin typeface="Palatino Linotype" panose="02040502050505030304" pitchFamily="18" charset="0"/>
              </a:rPr>
              <a:t>Bakhilid</a:t>
            </a:r>
            <a:r>
              <a:rPr lang="hr-HR" sz="2400" cap="none" dirty="0">
                <a:latin typeface="Palatino Linotype" panose="02040502050505030304" pitchFamily="18" charset="0"/>
              </a:rPr>
              <a:t> (stari, ne-helenistički)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2400" cap="none" dirty="0">
                <a:latin typeface="Palatino Linotype" panose="02040502050505030304" pitchFamily="18" charset="0"/>
              </a:rPr>
              <a:t>	(</a:t>
            </a:r>
            <a:r>
              <a:rPr lang="hr-HR" sz="2400" cap="none" dirty="0" err="1">
                <a:latin typeface="Palatino Linotype" panose="02040502050505030304" pitchFamily="18" charset="0"/>
              </a:rPr>
              <a:t>Katul</a:t>
            </a:r>
            <a:r>
              <a:rPr lang="hr-HR" sz="2400" cap="none" dirty="0">
                <a:latin typeface="Palatino Linotype" panose="02040502050505030304" pitchFamily="18" charset="0"/>
              </a:rPr>
              <a:t>) </a:t>
            </a:r>
          </a:p>
          <a:p>
            <a:r>
              <a:rPr lang="hr-HR" sz="2400" cap="none" dirty="0">
                <a:latin typeface="Palatino Linotype" panose="02040502050505030304" pitchFamily="18" charset="0"/>
              </a:rPr>
              <a:t>Privatno i društveno; namijenjene čitanju; zahvalnost Augustu kao donosiocu (po)mir(</a:t>
            </a:r>
            <a:r>
              <a:rPr lang="hr-HR" sz="2400" cap="none" dirty="0" err="1">
                <a:latin typeface="Palatino Linotype" panose="02040502050505030304" pitchFamily="18" charset="0"/>
              </a:rPr>
              <a:t>enj</a:t>
            </a:r>
            <a:r>
              <a:rPr lang="hr-HR" sz="2400" cap="none" dirty="0">
                <a:latin typeface="Palatino Linotype" panose="02040502050505030304" pitchFamily="18" charset="0"/>
              </a:rPr>
              <a:t>)a i obnove</a:t>
            </a:r>
          </a:p>
          <a:p>
            <a:r>
              <a:rPr lang="hr-HR" sz="2400" cap="none" dirty="0">
                <a:latin typeface="Palatino Linotype" panose="02040502050505030304" pitchFamily="18" charset="0"/>
              </a:rPr>
              <a:t>Dotjerane, organizirane po </a:t>
            </a:r>
            <a:r>
              <a:rPr lang="hr-HR" sz="2400" cap="none" dirty="0" err="1">
                <a:latin typeface="Palatino Linotype" panose="02040502050505030304" pitchFamily="18" charset="0"/>
              </a:rPr>
              <a:t>aleksandrinskim</a:t>
            </a:r>
            <a:r>
              <a:rPr lang="hr-HR" sz="2400" cap="none" dirty="0">
                <a:latin typeface="Palatino Linotype" panose="02040502050505030304" pitchFamily="18" charset="0"/>
              </a:rPr>
              <a:t> načelima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Uvodne i završne upućene poznatim osobama (1.1 Mecenatu, 2.1 Polionu, 4.15 Augustu; kao i 1.3 Vergiliju itd.), inače neodređenom sugovorniku, izmišljenim likovima, božanstvima,… povodom određenih događaja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Dijele se prema metru, tonu i temi; razni tipovi (himni, gozbene, refleksivne pjesme…)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Pitanja poetike, prolaznosti, prijateljstva,</a:t>
            </a:r>
            <a:r>
              <a:rPr lang="hr-HR" sz="2200" cap="none" baseline="0" dirty="0">
                <a:latin typeface="Palatino Linotype" panose="02040502050505030304" pitchFamily="18" charset="0"/>
              </a:rPr>
              <a:t> </a:t>
            </a:r>
            <a:r>
              <a:rPr lang="hr-HR" sz="2200" cap="none" dirty="0">
                <a:latin typeface="Palatino Linotype" panose="02040502050505030304" pitchFamily="18" charset="0"/>
              </a:rPr>
              <a:t>ljubavi, sreće i smirenosti, društva, prirode…</a:t>
            </a:r>
          </a:p>
          <a:p>
            <a:pPr lvl="1"/>
            <a:r>
              <a:rPr lang="hr-HR" sz="2200" cap="none" dirty="0">
                <a:latin typeface="Palatino Linotype" panose="02040502050505030304" pitchFamily="18" charset="0"/>
              </a:rPr>
              <a:t>Osobnost (često umjetna), svečanost, melankolija, alegoričnost </a:t>
            </a:r>
          </a:p>
          <a:p>
            <a:pPr lvl="2"/>
            <a:r>
              <a:rPr lang="hr-HR" sz="2400" cap="none" dirty="0">
                <a:latin typeface="Palatino Linotype" panose="02040502050505030304" pitchFamily="18" charset="0"/>
              </a:rPr>
              <a:t>I. 14: 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navis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referent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mare te novi /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fluctus</a:t>
            </a:r>
            <a:r>
              <a:rPr lang="hr-HR" sz="2400" i="1" cap="none" dirty="0">
                <a:latin typeface="Palatino Linotype" panose="02040502050505030304" pitchFamily="18" charset="0"/>
              </a:rPr>
              <a:t>…</a:t>
            </a:r>
            <a:endParaRPr lang="hr-HR" sz="2400" cap="none" dirty="0">
              <a:latin typeface="Palatino Linotype" panose="02040502050505030304" pitchFamily="18" charset="0"/>
            </a:endParaRPr>
          </a:p>
          <a:p>
            <a:pPr lvl="1"/>
            <a:r>
              <a:rPr lang="hr-HR" sz="2200" i="1" cap="none" dirty="0" err="1">
                <a:latin typeface="Palatino Linotype" panose="02040502050505030304" pitchFamily="18" charset="0"/>
              </a:rPr>
              <a:t>Imitatio</a:t>
            </a:r>
            <a:r>
              <a:rPr lang="hr-HR" sz="2200" i="1" cap="none" dirty="0">
                <a:latin typeface="Palatino Linotype" panose="02040502050505030304" pitchFamily="18" charset="0"/>
              </a:rPr>
              <a:t> </a:t>
            </a:r>
            <a:r>
              <a:rPr lang="hr-HR" sz="2200" cap="none" dirty="0">
                <a:latin typeface="Palatino Linotype" panose="02040502050505030304" pitchFamily="18" charset="0"/>
              </a:rPr>
              <a:t>– poštivanje pravila i iskorištavanje mogućnosti književne vrste</a:t>
            </a:r>
          </a:p>
          <a:p>
            <a:pPr lvl="1"/>
            <a:r>
              <a:rPr lang="pl-PL" sz="2200" i="1" cap="none" dirty="0">
                <a:latin typeface="Palatino Linotype" panose="02040502050505030304" pitchFamily="18" charset="0"/>
              </a:rPr>
              <a:t>Gnō’mē</a:t>
            </a:r>
            <a:r>
              <a:rPr lang="pl-PL" sz="2200" cap="none" dirty="0">
                <a:latin typeface="Palatino Linotype" panose="02040502050505030304" pitchFamily="18" charset="0"/>
              </a:rPr>
              <a:t> = kratka, sadržajna izreka s moralnom porukom</a:t>
            </a:r>
            <a:endParaRPr lang="hr-HR" sz="2200" cap="non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3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05050" y="1673591"/>
            <a:ext cx="5772150" cy="1100877"/>
          </a:xfrm>
        </p:spPr>
        <p:txBody>
          <a:bodyPr>
            <a:normAutofit fontScale="90000"/>
          </a:bodyPr>
          <a:lstStyle/>
          <a:p>
            <a:r>
              <a:rPr lang="hr-HR" sz="2800" cap="small" baseline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Carmina</a:t>
            </a:r>
            <a:r>
              <a:rPr lang="hr-HR" sz="2800" cap="none" dirty="0">
                <a:latin typeface="Palatino Linotype" panose="02040502050505030304" pitchFamily="18" charset="0"/>
              </a:rPr>
              <a:t> </a:t>
            </a:r>
            <a: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I.11.6-8</a:t>
            </a:r>
            <a:b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b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III.9 – </a:t>
            </a:r>
            <a:r>
              <a:rPr lang="hr-HR" sz="28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Kraljica oda</a:t>
            </a:r>
            <a:endParaRPr lang="hr-H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"/>
            <a:ext cx="6686550" cy="1962150"/>
          </a:xfrm>
        </p:spPr>
        <p:txBody>
          <a:bodyPr/>
          <a:lstStyle/>
          <a:p>
            <a:pPr marL="0" indent="0">
              <a:buNone/>
            </a:pP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…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sapias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vina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liques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spatio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brevi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spem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longam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reseces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 dum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loquimur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fugerit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invida</a:t>
            </a:r>
            <a:endParaRPr lang="hr-HR" sz="24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aetas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: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carpe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diem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quam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minimum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credula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postero</a:t>
            </a:r>
            <a:r>
              <a:rPr lang="hr-HR" sz="24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hr-HR" cap="none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858000" y="0"/>
            <a:ext cx="5334000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pro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metuam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mori,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si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parcent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animae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fata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superstiti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.'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'Me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torret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face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mutua</a:t>
            </a:r>
            <a:endParaRPr lang="hr-HR" sz="22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Thurini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Calais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filius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Ornyti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pro quo bis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patiar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mori,               	</a:t>
            </a:r>
            <a:r>
              <a:rPr lang="hr-HR" sz="2200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15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si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parcent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puero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fata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superstiti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.'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'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Quid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si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prisca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redit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Venus</a:t>
            </a:r>
            <a:endParaRPr lang="hr-HR" sz="22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diductosque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iugo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cogit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aeneo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si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flava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excutitur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Chloe</a:t>
            </a:r>
            <a:endParaRPr lang="hr-HR" sz="22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reiectaeque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patet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ianua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Lydiae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?'               </a:t>
            </a:r>
            <a:r>
              <a:rPr lang="hr-HR" sz="2200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20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'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Quamquam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sidere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pulchrior</a:t>
            </a:r>
            <a:endParaRPr lang="hr-HR" sz="22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ille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tu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levior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cortice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inprobo</a:t>
            </a:r>
            <a:endParaRPr lang="hr-HR" sz="22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iracundior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Hadria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tecum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vivere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amem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tecum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obeam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lubens</a:t>
            </a:r>
            <a:r>
              <a:rPr lang="hr-HR" sz="22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.'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7650" y="2348603"/>
            <a:ext cx="5524500" cy="4935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000" dirty="0">
                <a:latin typeface="Palatino Linotype" panose="02040502050505030304" pitchFamily="18" charset="0"/>
              </a:rPr>
              <a:t> 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'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Donec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gratus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eram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tibi</a:t>
            </a:r>
            <a:endParaRPr lang="hr-HR" sz="2200" i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quisquam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potior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bracchia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candidae</a:t>
            </a:r>
            <a:endParaRPr lang="hr-HR" sz="2200" i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cervici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iuvenis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dabat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Persarum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vigui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rege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beatior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.'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'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Donec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alia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magis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   		</a:t>
            </a:r>
            <a:r>
              <a:rPr lang="hr-HR" sz="2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5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arsisti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neque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erat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Lydia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post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Chloen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multi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Lydia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nominis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Romana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vigui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clarior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Ilia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.‘</a:t>
            </a:r>
          </a:p>
          <a:p>
            <a:pPr>
              <a:spcBef>
                <a:spcPts val="600"/>
              </a:spcBef>
            </a:pP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'Me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nunc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Thressa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Chloe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regit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dulcis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docta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modos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citharae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200" i="1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sciens</a:t>
            </a:r>
            <a:r>
              <a:rPr lang="hr-HR" sz="22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     </a:t>
            </a:r>
            <a:r>
              <a:rPr lang="hr-HR" sz="22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10</a:t>
            </a:r>
          </a:p>
          <a:p>
            <a:pPr>
              <a:lnSpc>
                <a:spcPct val="114000"/>
              </a:lnSpc>
            </a:pPr>
            <a:endParaRPr lang="hr-HR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574" y="313717"/>
            <a:ext cx="10364451" cy="638783"/>
          </a:xfrm>
        </p:spPr>
        <p:txBody>
          <a:bodyPr/>
          <a:lstStyle/>
          <a:p>
            <a:r>
              <a:rPr lang="hr-HR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Carmina</a:t>
            </a:r>
            <a:r>
              <a:rPr lang="hr-HR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II.3. 1-2, 12-15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0550" y="1295400"/>
            <a:ext cx="763905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Aequam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memento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rebus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arduis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servare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mentem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….</a:t>
            </a:r>
          </a:p>
          <a:p>
            <a:pPr marL="0" indent="0">
              <a:buNone/>
            </a:pPr>
            <a:endParaRPr lang="hr-HR" sz="2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Huc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vina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unguenta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nimium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brevis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flores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amoenae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ferre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iube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rosae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, </a:t>
            </a:r>
          </a:p>
          <a:p>
            <a:pPr marL="0" indent="0">
              <a:buNone/>
            </a:pP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        dum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res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aetas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sororum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>
              <a:buNone/>
            </a:pP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                        fila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trium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patiuntur</a:t>
            </a:r>
            <a:r>
              <a:rPr lang="hr-HR" sz="2800" i="1" cap="none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cap="none" dirty="0" err="1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atra</a:t>
            </a:r>
            <a:endParaRPr lang="hr-HR" sz="2800" i="1" cap="none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8858250" y="3524250"/>
            <a:ext cx="2419350" cy="2266949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773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2068</TotalTime>
  <Words>1111</Words>
  <Application>Microsoft Office PowerPoint</Application>
  <PresentationFormat>Widescreen</PresentationFormat>
  <Paragraphs>167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Palatino Linotype</vt:lpstr>
      <vt:lpstr>Tw Cen MT</vt:lpstr>
      <vt:lpstr>Droplet</vt:lpstr>
      <vt:lpstr>Quintus Horatius Flaccus</vt:lpstr>
      <vt:lpstr>Kvint Horacije Flak</vt:lpstr>
      <vt:lpstr>Djela</vt:lpstr>
      <vt:lpstr>Epode</vt:lpstr>
      <vt:lpstr>Epoda XVI</vt:lpstr>
      <vt:lpstr>Satire</vt:lpstr>
      <vt:lpstr>Ode</vt:lpstr>
      <vt:lpstr>Carmina I.11.6-8  III.9 – Kraljica oda</vt:lpstr>
      <vt:lpstr>Carmina II.3. 1-2, 12-15</vt:lpstr>
      <vt:lpstr>Pisma / Poslanice</vt:lpstr>
      <vt:lpstr>II.3: „Pismo Pizonima”, takozvano „Pjesničko umijeće” (Ars poetica)</vt:lpstr>
      <vt:lpstr>Odnos prema Grcima</vt:lpstr>
      <vt:lpstr>Carmen III.30, 1-7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Quintus Horatius Flaccus</dc:title>
  <dc:creator>Maja</dc:creator>
  <cp:lastModifiedBy>mrmat</cp:lastModifiedBy>
  <cp:revision>142</cp:revision>
  <dcterms:created xsi:type="dcterms:W3CDTF">2016-12-13T16:43:03Z</dcterms:created>
  <dcterms:modified xsi:type="dcterms:W3CDTF">2020-01-08T20:49:35Z</dcterms:modified>
</cp:coreProperties>
</file>