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6" r:id="rId6"/>
    <p:sldId id="262" r:id="rId7"/>
    <p:sldId id="260" r:id="rId8"/>
    <p:sldId id="261" r:id="rId9"/>
    <p:sldId id="263" r:id="rId10"/>
    <p:sldId id="265" r:id="rId11"/>
    <p:sldId id="267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ommons.wikimedia.org/wiki/Category:Josip_Jela%C4%8Di%C4%87?uselang=bs#/media/File:STILES(1852)_p2.313_Joseph_Graf_Jelacic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hr.wikipedia.org/wiki/Franjo_Toma%C5%A1i%C4%87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e.wikipedia.org/wiki/Wenzel_Vetter_von_Lilienberg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Austrijska uprava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Kristina Milković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47268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Identitet grada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Talijanska kulturna podloga</a:t>
            </a:r>
          </a:p>
          <a:p>
            <a:r>
              <a:rPr lang="hr-HR" dirty="0" smtClean="0"/>
              <a:t>Obilježja gradovima daje birokracija</a:t>
            </a:r>
          </a:p>
          <a:p>
            <a:r>
              <a:rPr lang="hr-HR" dirty="0" smtClean="0"/>
              <a:t>Žive kao svijet za sebe – izdvojeno od domicilnoga stanovništva – to se primjerice održava i u pismima koja je Jelačić pisao bratu za </a:t>
            </a:r>
            <a:r>
              <a:rPr lang="hr-HR" dirty="0" err="1" smtClean="0"/>
              <a:t>vijeme</a:t>
            </a:r>
            <a:r>
              <a:rPr lang="hr-HR" dirty="0" smtClean="0"/>
              <a:t> svoga službovanja u Dalmaciji kao </a:t>
            </a:r>
            <a:r>
              <a:rPr lang="hr-HR" dirty="0" err="1" smtClean="0"/>
              <a:t>Lilienbergov</a:t>
            </a:r>
            <a:r>
              <a:rPr lang="hr-HR" dirty="0" smtClean="0"/>
              <a:t> pobočnik (1837.-1841.)</a:t>
            </a:r>
          </a:p>
          <a:p>
            <a:r>
              <a:rPr lang="hr-HR" dirty="0" smtClean="0"/>
              <a:t>Njegova biografija svjedoči o diskontinuitetima u kolektivnim i individualnim identitetima – izoliranost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94137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800" dirty="0" smtClean="0">
                <a:hlinkClick r:id="rId2"/>
              </a:rPr>
              <a:t>Josip Jelačić</a:t>
            </a:r>
            <a:br>
              <a:rPr lang="hr-HR" sz="1800" dirty="0" smtClean="0">
                <a:hlinkClick r:id="rId2"/>
              </a:rPr>
            </a:br>
            <a:r>
              <a:rPr lang="hr-HR" sz="1800" dirty="0" smtClean="0">
                <a:hlinkClick r:id="rId2"/>
              </a:rPr>
              <a:t>https</a:t>
            </a:r>
            <a:r>
              <a:rPr lang="hr-HR" sz="1800" dirty="0">
                <a:hlinkClick r:id="rId2"/>
              </a:rPr>
              <a:t>://commons.wikimedia.org/wiki/Category:Josip_Jela%C4%8Di%C4%87?uselang=bs#/media/File:STILES(1852)_</a:t>
            </a:r>
            <a:r>
              <a:rPr lang="hr-HR" sz="1800" dirty="0" smtClean="0">
                <a:hlinkClick r:id="rId2"/>
              </a:rPr>
              <a:t>p2.313_Joseph_Graf_Jelacic.jpg</a:t>
            </a:r>
            <a:r>
              <a:rPr lang="hr-HR" sz="1800" dirty="0" smtClean="0"/>
              <a:t/>
            </a:r>
            <a:br>
              <a:rPr lang="hr-HR" sz="1800" dirty="0" smtClean="0"/>
            </a:br>
            <a:r>
              <a:rPr lang="hr-HR" sz="1800" dirty="0" smtClean="0"/>
              <a:t>Petar II. Petrović </a:t>
            </a:r>
            <a:r>
              <a:rPr lang="hr-HR" sz="1800" smtClean="0"/>
              <a:t>Njegoš</a:t>
            </a:r>
            <a:r>
              <a:rPr lang="hr-HR" sz="1800"/>
              <a:t/>
            </a:r>
            <a:br>
              <a:rPr lang="hr-HR" sz="1800"/>
            </a:br>
            <a:r>
              <a:rPr lang="hr-HR" sz="1800" dirty="0"/>
              <a:t>https://www.enciklopedija.hr/Natuknica.aspx?ID=47849</a:t>
            </a:r>
          </a:p>
        </p:txBody>
      </p:sp>
      <p:pic>
        <p:nvPicPr>
          <p:cNvPr id="12" name="Rezervirano mjesto sadržaja 1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823825" y="2060575"/>
            <a:ext cx="2954762" cy="4195763"/>
          </a:xfrm>
          <a:prstGeom prst="rect">
            <a:avLst/>
          </a:prstGeom>
        </p:spPr>
      </p:pic>
      <p:pic>
        <p:nvPicPr>
          <p:cNvPr id="13" name="Rezervirano mjesto sadržaja 12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447631" y="2065338"/>
            <a:ext cx="280987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72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Idejna strujanja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30-ih godina – u Dalmaciju se pokušavaju probiti ideje sa sjevera – putovanje Gaja Dalmacijom</a:t>
            </a:r>
          </a:p>
          <a:p>
            <a:r>
              <a:rPr lang="hr-HR" i="1" dirty="0" smtClean="0"/>
              <a:t>Zora Dalmatinska </a:t>
            </a:r>
            <a:r>
              <a:rPr lang="hr-HR" dirty="0" smtClean="0"/>
              <a:t>(od 1844., Ante </a:t>
            </a:r>
            <a:r>
              <a:rPr lang="hr-HR" dirty="0" err="1" smtClean="0"/>
              <a:t>Kuzmanić</a:t>
            </a:r>
            <a:r>
              <a:rPr lang="hr-HR" dirty="0" smtClean="0"/>
              <a:t>)</a:t>
            </a:r>
          </a:p>
          <a:p>
            <a:r>
              <a:rPr lang="hr-HR" i="1" dirty="0" smtClean="0"/>
              <a:t>Srpsko-dalmatinski almanah </a:t>
            </a:r>
            <a:r>
              <a:rPr lang="hr-HR" dirty="0" smtClean="0"/>
              <a:t>(tiska se u Karlovcu od 1836.; Božidar </a:t>
            </a:r>
            <a:r>
              <a:rPr lang="hr-HR" dirty="0" err="1" smtClean="0"/>
              <a:t>Petranović</a:t>
            </a:r>
            <a:r>
              <a:rPr lang="hr-HR" dirty="0" smtClean="0"/>
              <a:t>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41936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Mletačko naslijeđe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Vlast u Dalmaciji se utvrđuje početkom 15. st.</a:t>
            </a:r>
          </a:p>
          <a:p>
            <a:r>
              <a:rPr lang="hr-HR" dirty="0" smtClean="0"/>
              <a:t>Primarni interes vezan uz Jadran – otoci i obalni pojas s gradovima</a:t>
            </a:r>
          </a:p>
          <a:p>
            <a:r>
              <a:rPr lang="hr-HR" dirty="0" smtClean="0"/>
              <a:t>U 17. i 18. st. sudjeluje u sukobima s Osmanskim Carstvo stječe područja u kopnenoj unutrašnjosti, zemlja je državna, jedan dio se organizira kao krajine – granični pojas prema Osmanskome Carstvu</a:t>
            </a:r>
          </a:p>
          <a:p>
            <a:r>
              <a:rPr lang="hr-HR" dirty="0" smtClean="0"/>
              <a:t>Oblikuju se: „dvije Dalmacije” – razlikuju se u geografskome i kulturnome smislu – razlika se proteže i u 19. stoljeće</a:t>
            </a:r>
          </a:p>
          <a:p>
            <a:r>
              <a:rPr lang="hr-HR" dirty="0" smtClean="0"/>
              <a:t>Posrednici: svećenstvo, franjevci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85590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Promjene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Pod Austrijom – mijenja se geopolitički i gospodarski položaj zemlje</a:t>
            </a:r>
          </a:p>
          <a:p>
            <a:r>
              <a:rPr lang="hr-HR" dirty="0" smtClean="0"/>
              <a:t>Izdužen i uzak pojas</a:t>
            </a:r>
          </a:p>
          <a:p>
            <a:r>
              <a:rPr lang="hr-HR" dirty="0" smtClean="0"/>
              <a:t>Pod Austrijom se razvija specifičan identitet</a:t>
            </a:r>
          </a:p>
          <a:p>
            <a:r>
              <a:rPr lang="hr-HR" dirty="0" smtClean="0"/>
              <a:t>Cenzura, politički nadzor; utjecaji iz Italije</a:t>
            </a:r>
          </a:p>
          <a:p>
            <a:r>
              <a:rPr lang="hr-HR" dirty="0" smtClean="0"/>
              <a:t>Dalmacija je za Austriju „nova zemlja”</a:t>
            </a:r>
          </a:p>
        </p:txBody>
      </p:sp>
    </p:spTree>
    <p:extLst>
      <p:ext uri="{BB962C8B-B14F-4D97-AF65-F5344CB8AC3E}">
        <p14:creationId xmlns:p14="http://schemas.microsoft.com/office/powerpoint/2010/main" val="2173442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Uprava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 prvoj polovici 19. stoljeća gospodarski </a:t>
            </a:r>
            <a:r>
              <a:rPr lang="hr-HR" dirty="0" smtClean="0"/>
              <a:t>stagnira</a:t>
            </a:r>
          </a:p>
          <a:p>
            <a:r>
              <a:rPr lang="hr-HR" dirty="0" smtClean="0"/>
              <a:t>Za vrijeme ratova na prijelazu stoljeća ugrožene su njene glavne djelatnosti: trgovačka i brodarska</a:t>
            </a:r>
          </a:p>
          <a:p>
            <a:r>
              <a:rPr lang="hr-HR" dirty="0" smtClean="0"/>
              <a:t>U njoj Austrija njeguje specifičan odnos lojalnosti prema državi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40597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Reforme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Provedena je reforma uprave i sudstva</a:t>
            </a:r>
          </a:p>
          <a:p>
            <a:r>
              <a:rPr lang="hr-HR" dirty="0" smtClean="0"/>
              <a:t>Zadržana je jednakost pred zakonom</a:t>
            </a:r>
            <a:endParaRPr lang="hr-HR" dirty="0"/>
          </a:p>
          <a:p>
            <a:r>
              <a:rPr lang="hr-HR" dirty="0"/>
              <a:t>Uprava – sjedište u Zadru: okruga (Zadarski, Splitski, Dubrovački i Kotorski), kotari, općine</a:t>
            </a:r>
          </a:p>
          <a:p>
            <a:r>
              <a:rPr lang="hr-HR" dirty="0"/>
              <a:t>Na čelu uprave: civilni i vojni namjesnici (uglavnom časnici): Franjo </a:t>
            </a:r>
            <a:r>
              <a:rPr lang="hr-HR" dirty="0" err="1"/>
              <a:t>Tomašić</a:t>
            </a:r>
            <a:r>
              <a:rPr lang="hr-HR" dirty="0"/>
              <a:t>, von </a:t>
            </a:r>
            <a:r>
              <a:rPr lang="hr-HR" dirty="0" err="1"/>
              <a:t>Lilienberg</a:t>
            </a:r>
            <a:r>
              <a:rPr lang="hr-HR" dirty="0"/>
              <a:t>, </a:t>
            </a:r>
            <a:r>
              <a:rPr lang="hr-HR" dirty="0" err="1"/>
              <a:t>Turszky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15522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Namjesnici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>
                <a:hlinkClick r:id="rId2"/>
              </a:rPr>
              <a:t>Franjo </a:t>
            </a:r>
            <a:r>
              <a:rPr lang="hr-HR" dirty="0" err="1" smtClean="0">
                <a:hlinkClick r:id="rId2"/>
              </a:rPr>
              <a:t>Tomašić</a:t>
            </a:r>
            <a:r>
              <a:rPr lang="hr-HR" dirty="0" smtClean="0">
                <a:hlinkClick r:id="rId2"/>
              </a:rPr>
              <a:t> ()1813.-1831.</a:t>
            </a:r>
          </a:p>
          <a:p>
            <a:r>
              <a:rPr lang="hr-HR" dirty="0" smtClean="0">
                <a:hlinkClick r:id="rId2"/>
              </a:rPr>
              <a:t>https</a:t>
            </a:r>
            <a:r>
              <a:rPr lang="hr-HR" dirty="0">
                <a:hlinkClick r:id="rId2"/>
              </a:rPr>
              <a:t>://</a:t>
            </a:r>
            <a:r>
              <a:rPr lang="hr-HR" dirty="0" smtClean="0">
                <a:hlinkClick r:id="rId2"/>
              </a:rPr>
              <a:t>hr.wikipedia.org/wiki/Franjo_Toma%C5%A1i%C4%87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66694" y="2298700"/>
            <a:ext cx="25717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73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dirty="0" smtClean="0"/>
              <a:t>Namjesnici</a:t>
            </a:r>
            <a:endParaRPr lang="hr-HR" sz="4400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err="1" smtClean="0"/>
              <a:t>Wenzel</a:t>
            </a:r>
            <a:r>
              <a:rPr lang="hr-HR" dirty="0" smtClean="0"/>
              <a:t> </a:t>
            </a:r>
            <a:r>
              <a:rPr lang="hr-HR" dirty="0" err="1" smtClean="0"/>
              <a:t>Vetter</a:t>
            </a:r>
            <a:r>
              <a:rPr lang="hr-HR" dirty="0" smtClean="0"/>
              <a:t> von </a:t>
            </a:r>
            <a:r>
              <a:rPr lang="hr-HR" dirty="0" err="1" smtClean="0"/>
              <a:t>Lilienberg</a:t>
            </a:r>
            <a:r>
              <a:rPr lang="hr-HR" dirty="0" smtClean="0"/>
              <a:t> (1831.-1841.)</a:t>
            </a:r>
          </a:p>
          <a:p>
            <a:r>
              <a:rPr lang="hr-HR" dirty="0" smtClean="0">
                <a:hlinkClick r:id="rId2"/>
              </a:rPr>
              <a:t>https</a:t>
            </a:r>
            <a:r>
              <a:rPr lang="hr-HR" dirty="0">
                <a:hlinkClick r:id="rId2"/>
              </a:rPr>
              <a:t>://</a:t>
            </a:r>
            <a:r>
              <a:rPr lang="hr-HR" dirty="0" smtClean="0">
                <a:hlinkClick r:id="rId2"/>
              </a:rPr>
              <a:t>de.wikipedia.org/wiki/Wenzel_Vetter_von_Lilienberg</a:t>
            </a:r>
            <a:endParaRPr lang="hr-HR" dirty="0" smtClean="0"/>
          </a:p>
          <a:p>
            <a:r>
              <a:rPr lang="hr-HR" dirty="0" smtClean="0"/>
              <a:t>Poslije njega pokrajinom upravlja August </a:t>
            </a:r>
            <a:r>
              <a:rPr lang="hr-HR" dirty="0" err="1" smtClean="0"/>
              <a:t>Turszky</a:t>
            </a:r>
            <a:r>
              <a:rPr lang="hr-HR" dirty="0" smtClean="0"/>
              <a:t> (1841.-1847.)</a:t>
            </a:r>
          </a:p>
          <a:p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80944" y="2098675"/>
            <a:ext cx="314325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4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Gospodarska struktura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Zemlja je dominantno agrarna – </a:t>
            </a:r>
            <a:r>
              <a:rPr lang="hr-HR" dirty="0" err="1" smtClean="0"/>
              <a:t>kolonat</a:t>
            </a:r>
            <a:r>
              <a:rPr lang="hr-HR" dirty="0" smtClean="0"/>
              <a:t>, privatno vlasništvo. </a:t>
            </a:r>
            <a:r>
              <a:rPr lang="hr-HR" dirty="0"/>
              <a:t>p</a:t>
            </a:r>
            <a:r>
              <a:rPr lang="hr-HR" dirty="0" smtClean="0"/>
              <a:t>oljoprivredna proizvodnja s ograničenim prinosima</a:t>
            </a:r>
          </a:p>
          <a:p>
            <a:r>
              <a:rPr lang="hr-HR" dirty="0" smtClean="0"/>
              <a:t>Obrt i manufaktura su slabo zastupljeni, a trgovina prema unutrašnjosti stagnira</a:t>
            </a:r>
          </a:p>
          <a:p>
            <a:r>
              <a:rPr lang="hr-HR" dirty="0" smtClean="0"/>
              <a:t>Izrada katastra početkom 30-ih godina 19. stoljeća</a:t>
            </a:r>
          </a:p>
          <a:p>
            <a:r>
              <a:rPr lang="hr-HR" dirty="0" smtClean="0"/>
              <a:t>Rast broja stanovnika u </a:t>
            </a:r>
            <a:r>
              <a:rPr lang="hr-HR" dirty="0"/>
              <a:t>p</a:t>
            </a:r>
            <a:r>
              <a:rPr lang="hr-HR" dirty="0" smtClean="0"/>
              <a:t>rvoj polovici 19. stoljeća: 301 267 (1814.) na 403 454 (1845.)</a:t>
            </a:r>
          </a:p>
          <a:p>
            <a:r>
              <a:rPr lang="hr-HR" dirty="0" smtClean="0"/>
              <a:t>Siromaštvo, glad, hajdučija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95973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Grad - selo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Opreka: grad – selo; između njih posreduju jedino svećenici</a:t>
            </a:r>
          </a:p>
          <a:p>
            <a:r>
              <a:rPr lang="hr-HR" dirty="0" smtClean="0"/>
              <a:t>Selo – primitivni uvjeti života</a:t>
            </a:r>
          </a:p>
          <a:p>
            <a:r>
              <a:rPr lang="hr-HR" dirty="0" smtClean="0"/>
              <a:t>Grad – antička baština; posebno ju njeguje austrijska vlast i na neki se način na nju nadovezuje</a:t>
            </a:r>
          </a:p>
          <a:p>
            <a:r>
              <a:rPr lang="hr-HR" dirty="0" smtClean="0"/>
              <a:t>1820. – otvaranje Arheološkoga muzeja u Splitu</a:t>
            </a:r>
          </a:p>
          <a:p>
            <a:r>
              <a:rPr lang="hr-HR" dirty="0" smtClean="0"/>
              <a:t>Crkva – Zadarska nadbiskupija – zadarski biskup je i dalmatinski metropolit (biskupije u Splitu, Dubrovniku i Hvaru; drugi dio je i ukinut)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595739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1084</TotalTime>
  <Words>481</Words>
  <Application>Microsoft Office PowerPoint</Application>
  <PresentationFormat>Široki zaslon</PresentationFormat>
  <Paragraphs>52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Austrijska uprava</vt:lpstr>
      <vt:lpstr>Mletačko naslijeđe</vt:lpstr>
      <vt:lpstr>Promjene</vt:lpstr>
      <vt:lpstr>Uprava</vt:lpstr>
      <vt:lpstr>Reforme</vt:lpstr>
      <vt:lpstr>Namjesnici</vt:lpstr>
      <vt:lpstr>Namjesnici</vt:lpstr>
      <vt:lpstr>Gospodarska struktura</vt:lpstr>
      <vt:lpstr>Grad - selo</vt:lpstr>
      <vt:lpstr>Identitet grada</vt:lpstr>
      <vt:lpstr>Josip Jelačić https://commons.wikimedia.org/wiki/Category:Josip_Jela%C4%8Di%C4%87?uselang=bs#/media/File:STILES(1852)_p2.313_Joseph_Graf_Jelacic.jpg Petar II. Petrović Njegoš https://www.enciklopedija.hr/Natuknica.aspx?ID=47849</vt:lpstr>
      <vt:lpstr>Idejna strujanja</vt:lpstr>
    </vt:vector>
  </TitlesOfParts>
  <Company>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Austrijska uprava</dc:title>
  <dc:creator>Korisnik</dc:creator>
  <cp:lastModifiedBy>Korisnik</cp:lastModifiedBy>
  <cp:revision>13</cp:revision>
  <dcterms:created xsi:type="dcterms:W3CDTF">2022-03-28T10:48:41Z</dcterms:created>
  <dcterms:modified xsi:type="dcterms:W3CDTF">2022-03-29T04:53:12Z</dcterms:modified>
</cp:coreProperties>
</file>