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EA85-63FD-4153-9DF3-2EA328CD347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36427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600A-C0EF-4E49-A727-A616495000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6694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F:\Vojna_Krajina\hr%20pov%20atlas.pdf#page=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Stanje u Hrvatskoj u 18. stoljeću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Gospodarska Obnova, Vladavina Marije </a:t>
            </a:r>
            <a:r>
              <a:rPr lang="hr-HR" dirty="0" err="1" smtClean="0"/>
              <a:t>terezijE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265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/>
              <a:t>Tiskani dokument – njemački jezik, fraktura, 393 članka</a:t>
            </a:r>
          </a:p>
        </p:txBody>
      </p:sp>
      <p:pic>
        <p:nvPicPr>
          <p:cNvPr id="22531" name="Picture 3" descr="DSCF0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2263" y="2052638"/>
            <a:ext cx="3149600" cy="4195762"/>
          </a:xfrm>
        </p:spPr>
      </p:pic>
    </p:spTree>
    <p:extLst>
      <p:ext uri="{BB962C8B-B14F-4D97-AF65-F5344CB8AC3E}">
        <p14:creationId xmlns:p14="http://schemas.microsoft.com/office/powerpoint/2010/main" val="13389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/>
              <a:t>Vojnokrajiško pravo – Titul I.-III.</a:t>
            </a:r>
          </a:p>
        </p:txBody>
      </p:sp>
      <p:pic>
        <p:nvPicPr>
          <p:cNvPr id="23555" name="Picture 4" descr="DSCF0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989" y="1600200"/>
            <a:ext cx="3375025" cy="4495800"/>
          </a:xfrm>
        </p:spPr>
      </p:pic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342906" indent="-342906" defTabSz="457207">
              <a:defRPr/>
            </a:pPr>
            <a:r>
              <a:rPr lang="hr-HR" altLang="sr-Latn-RS" sz="2400"/>
              <a:t>I. O zakonima prema kojima krajiške postrojbe u Kralovačkom i Varaždinskom generalatu trebaju živjeti, a sudovi suditi</a:t>
            </a:r>
          </a:p>
          <a:p>
            <a:pPr marL="342906" indent="-342906" defTabSz="457207">
              <a:defRPr/>
            </a:pPr>
            <a:r>
              <a:rPr lang="hr-HR" altLang="sr-Latn-RS" sz="2400"/>
              <a:t>II. O vojnokrajiškim sudovima i jurisdikciji</a:t>
            </a:r>
          </a:p>
          <a:p>
            <a:pPr marL="342906" indent="-342906" defTabSz="457207">
              <a:defRPr/>
            </a:pPr>
            <a:r>
              <a:rPr lang="hr-HR" altLang="sr-Latn-RS" sz="2400"/>
              <a:t>III. O civilnom procesu i kako ga voditi na Našim vojnokrajiškim sudovima</a:t>
            </a:r>
          </a:p>
        </p:txBody>
      </p:sp>
    </p:spTree>
    <p:extLst>
      <p:ext uri="{BB962C8B-B14F-4D97-AF65-F5344CB8AC3E}">
        <p14:creationId xmlns:p14="http://schemas.microsoft.com/office/powerpoint/2010/main" val="24344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/>
              <a:t>Vojnokrajiško pravo – Titul IV.-VII.</a:t>
            </a:r>
          </a:p>
        </p:txBody>
      </p:sp>
      <p:pic>
        <p:nvPicPr>
          <p:cNvPr id="24579" name="Picture 4" descr="DSCF00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2789" y="2333625"/>
            <a:ext cx="4035425" cy="3028950"/>
          </a:xfrm>
        </p:spPr>
      </p:pic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342906" indent="-342906" defTabSz="457207">
              <a:lnSpc>
                <a:spcPct val="90000"/>
              </a:lnSpc>
              <a:defRPr/>
            </a:pPr>
            <a:r>
              <a:rPr lang="hr-HR" altLang="sr-Latn-RS" sz="2400"/>
              <a:t>IV. O zemlji i vojnokrajiškim pravima</a:t>
            </a:r>
          </a:p>
          <a:p>
            <a:pPr marL="342906" indent="-342906" defTabSz="457207">
              <a:lnSpc>
                <a:spcPct val="90000"/>
              </a:lnSpc>
              <a:defRPr/>
            </a:pPr>
            <a:r>
              <a:rPr lang="hr-HR" altLang="sr-Latn-RS" sz="2400"/>
              <a:t>V. O posljednjim voljama, redoslijedu nasljedstva bez oporuke, ostavinskim raspravama, štićenicima i skrbnicima</a:t>
            </a:r>
          </a:p>
          <a:p>
            <a:pPr marL="342906" indent="-342906" defTabSz="457207">
              <a:lnSpc>
                <a:spcPct val="90000"/>
              </a:lnSpc>
              <a:defRPr/>
            </a:pPr>
            <a:r>
              <a:rPr lang="hr-HR" altLang="sr-Latn-RS" sz="2400"/>
              <a:t>VI. O krivičnom procesu</a:t>
            </a:r>
          </a:p>
          <a:p>
            <a:pPr marL="342906" indent="-342906" defTabSz="457207">
              <a:lnSpc>
                <a:spcPct val="90000"/>
              </a:lnSpc>
              <a:defRPr/>
            </a:pPr>
            <a:r>
              <a:rPr lang="hr-HR" altLang="sr-Latn-RS" sz="2400"/>
              <a:t>VII. Propis o taksama za pukovnijske i više sudove u Karlovačkom i Varaždinskom generalatu</a:t>
            </a:r>
          </a:p>
          <a:p>
            <a:pPr marL="342906" indent="-342906" defTabSz="457207">
              <a:lnSpc>
                <a:spcPct val="90000"/>
              </a:lnSpc>
              <a:defRPr/>
            </a:pPr>
            <a:endParaRPr lang="hr-HR" altLang="sr-Latn-RS" sz="2400"/>
          </a:p>
        </p:txBody>
      </p:sp>
    </p:spTree>
    <p:extLst>
      <p:ext uri="{BB962C8B-B14F-4D97-AF65-F5344CB8AC3E}">
        <p14:creationId xmlns:p14="http://schemas.microsoft.com/office/powerpoint/2010/main" val="21405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/>
              <a:t>Discipliniranje krajišnika: “Bamberška sprava”</a:t>
            </a:r>
          </a:p>
        </p:txBody>
      </p:sp>
      <p:pic>
        <p:nvPicPr>
          <p:cNvPr id="25603" name="Picture 3" descr="DSCF007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2263" y="2052638"/>
            <a:ext cx="3149600" cy="4195762"/>
          </a:xfrm>
        </p:spPr>
      </p:pic>
    </p:spTree>
    <p:extLst>
      <p:ext uri="{BB962C8B-B14F-4D97-AF65-F5344CB8AC3E}">
        <p14:creationId xmlns:p14="http://schemas.microsoft.com/office/powerpoint/2010/main" val="24275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Fluidne granice „staroga režima”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Društvo „staroga režima” – </a:t>
            </a:r>
            <a:r>
              <a:rPr lang="hr-HR" dirty="0" err="1" smtClean="0"/>
              <a:t>mozaično</a:t>
            </a:r>
            <a:r>
              <a:rPr lang="hr-HR" dirty="0" smtClean="0"/>
              <a:t>, svatko se nalazi u svome posebnom staležu – društveno, pravno, gospodarski</a:t>
            </a:r>
          </a:p>
          <a:p>
            <a:r>
              <a:rPr lang="hr-HR" dirty="0" smtClean="0"/>
              <a:t>Prosvijećeni vladari donose zakone – vrijede za sve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08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Hrvatske zemlje – </a:t>
            </a:r>
            <a:r>
              <a:rPr lang="hr-HR" dirty="0" err="1" smtClean="0"/>
              <a:t>mozaični</a:t>
            </a:r>
            <a:r>
              <a:rPr lang="hr-HR" dirty="0" smtClean="0"/>
              <a:t> karakter, </a:t>
            </a:r>
            <a:r>
              <a:rPr lang="hr-HR" dirty="0" err="1" smtClean="0"/>
              <a:t>policentričnost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Sjeverna i središnja Hrvatska te Slavonija – ban i Sabor; kontinuitet hrvatskoga imena i državnosti</a:t>
            </a:r>
          </a:p>
          <a:p>
            <a:r>
              <a:rPr lang="hr-HR" dirty="0" smtClean="0"/>
              <a:t>Sjeverna i središnja Hrvatska – srednji i mali posjed</a:t>
            </a:r>
          </a:p>
          <a:p>
            <a:r>
              <a:rPr lang="hr-HR" dirty="0" smtClean="0"/>
              <a:t>Slavonija, veleposjed, strano plemstvo</a:t>
            </a:r>
          </a:p>
          <a:p>
            <a:r>
              <a:rPr lang="hr-HR" dirty="0" smtClean="0"/>
              <a:t>Dalmacija – pod upravom Mletačke Republike</a:t>
            </a:r>
          </a:p>
          <a:p>
            <a:r>
              <a:rPr lang="hr-HR" dirty="0" smtClean="0"/>
              <a:t>Mletački posjed: gradovi (obalno područje), ruralno stanovništvo u unutrašnjosti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19906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Marija Terezija (1740.-1780.)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664" y="1984943"/>
            <a:ext cx="3388884" cy="41957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37931"/>
            <a:ext cx="3526971" cy="42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Ratovi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Sedmogodišnji rat (</a:t>
            </a:r>
            <a:r>
              <a:rPr lang="hr-HR" dirty="0" smtClean="0"/>
              <a:t>1756.-</a:t>
            </a:r>
            <a:r>
              <a:rPr lang="hr-HR" dirty="0" smtClean="0"/>
              <a:t>1763.)</a:t>
            </a:r>
          </a:p>
          <a:p>
            <a:r>
              <a:rPr lang="hr-HR" dirty="0" smtClean="0"/>
              <a:t>Habsburška Monarhija gubi Šlesku, usmjerava svoj pogled na druga područja</a:t>
            </a:r>
          </a:p>
          <a:p>
            <a:r>
              <a:rPr lang="hr-HR" dirty="0" smtClean="0"/>
              <a:t>Unutrašnja konsolidacija</a:t>
            </a:r>
          </a:p>
          <a:p>
            <a:r>
              <a:rPr lang="hr-HR" dirty="0" smtClean="0"/>
              <a:t>Reforme = vojna, upravna, sudska</a:t>
            </a:r>
          </a:p>
          <a:p>
            <a:r>
              <a:rPr lang="hr-HR" dirty="0" smtClean="0"/>
              <a:t>Kodifikacijski proces u Monarhiji za počinje sredinom stoljeća</a:t>
            </a:r>
          </a:p>
          <a:p>
            <a:r>
              <a:rPr lang="hr-HR" dirty="0" smtClean="0"/>
              <a:t>Osnivanje centralnih ureda = nastanak moderne države</a:t>
            </a:r>
          </a:p>
          <a:p>
            <a:r>
              <a:rPr lang="hr-HR" dirty="0" smtClean="0"/>
              <a:t>Birokrati – susret države i podanika – oblikovanje monarhijskoga identiteta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78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Kameralizam</a:t>
            </a:r>
            <a:r>
              <a:rPr lang="hr-HR" dirty="0" smtClean="0"/>
              <a:t>, </a:t>
            </a:r>
            <a:r>
              <a:rPr lang="hr-HR" dirty="0" err="1" smtClean="0"/>
              <a:t>Joseph</a:t>
            </a:r>
            <a:r>
              <a:rPr lang="hr-HR" dirty="0" smtClean="0"/>
              <a:t> von </a:t>
            </a:r>
            <a:r>
              <a:rPr lang="hr-HR" dirty="0" err="1" smtClean="0"/>
              <a:t>Sonnenfels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9775" y="2218100"/>
            <a:ext cx="261739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8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Gospodarska politika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Obnova triju slavonskih županija 1745. godine</a:t>
            </a:r>
          </a:p>
          <a:p>
            <a:r>
              <a:rPr lang="hr-HR" dirty="0" smtClean="0"/>
              <a:t>Marija Terezija donosi URBARE – posebno za prostor Hrvatske, posebno za prostor Slavonije</a:t>
            </a:r>
          </a:p>
          <a:p>
            <a:r>
              <a:rPr lang="hr-HR" dirty="0" smtClean="0"/>
              <a:t>Svrha: odrediti maksimum kmetskih podavanja prema vlastelinu – zaštita seljaka</a:t>
            </a:r>
          </a:p>
          <a:p>
            <a:r>
              <a:rPr lang="hr-HR" dirty="0" smtClean="0"/>
              <a:t>Reforme na prostoru Banske Hrvatske (civilna Hrvatska i Slavonija) ograničene su s obzirom na položaj Ugarske i Hrvatske u Monarhiji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576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Fokus: Vojna krajina = „prazno platno” za reforme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</a:t>
            </a:r>
            <a:r>
              <a:rPr lang="hr-HR" dirty="0" err="1" smtClean="0"/>
              <a:t>Srijemskokarlovačkoga</a:t>
            </a:r>
            <a:r>
              <a:rPr lang="hr-HR" dirty="0" smtClean="0"/>
              <a:t> mira (1699.) – habsburška rekonkvista na području Like, Krbave, područje između Kupe i Une, Slavonije i Srijema</a:t>
            </a:r>
          </a:p>
          <a:p>
            <a:r>
              <a:rPr lang="hr-HR" dirty="0" smtClean="0"/>
              <a:t>Razdvajanje civilnoga i vojnoga područja</a:t>
            </a:r>
          </a:p>
          <a:p>
            <a:r>
              <a:rPr lang="hr-HR" dirty="0" smtClean="0"/>
              <a:t>Proširenje i reforma </a:t>
            </a:r>
            <a:r>
              <a:rPr lang="hr-HR" dirty="0" err="1"/>
              <a:t>v</a:t>
            </a:r>
            <a:r>
              <a:rPr lang="hr-HR" dirty="0" err="1" smtClean="0"/>
              <a:t>ojnokrajiškoga</a:t>
            </a:r>
            <a:r>
              <a:rPr lang="hr-HR" dirty="0" smtClean="0"/>
              <a:t> prostora – organizacija pukovnija i satnija</a:t>
            </a:r>
          </a:p>
          <a:p>
            <a:r>
              <a:rPr lang="hr-HR" dirty="0" smtClean="0"/>
              <a:t>Reforme u Vojnoj krajini: vojna, upravna, sudska</a:t>
            </a:r>
          </a:p>
          <a:p>
            <a:r>
              <a:rPr lang="hr-HR" dirty="0" smtClean="0"/>
              <a:t>Ostale reforme: gospodarsko unapređenje, osnutak gradova (tzv. vojni </a:t>
            </a:r>
            <a:r>
              <a:rPr lang="hr-HR" dirty="0" err="1" smtClean="0"/>
              <a:t>komuniteti</a:t>
            </a:r>
            <a:r>
              <a:rPr lang="hr-HR" dirty="0" smtClean="0"/>
              <a:t>, npr. Bjelovar, Petrinja), osnutak škola (tzv. </a:t>
            </a:r>
            <a:r>
              <a:rPr lang="hr-HR" dirty="0"/>
              <a:t>t</a:t>
            </a:r>
            <a:r>
              <a:rPr lang="hr-HR" dirty="0" smtClean="0"/>
              <a:t>rivijalne škole)</a:t>
            </a:r>
            <a:endParaRPr lang="hr-HR" dirty="0"/>
          </a:p>
        </p:txBody>
      </p:sp>
      <p:sp>
        <p:nvSpPr>
          <p:cNvPr id="4" name="Rectangle 1">
            <a:hlinkClick r:id="rId2" tooltip="Stranica 6"/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073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rajisnic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8450" y="274638"/>
            <a:ext cx="3975100" cy="5821362"/>
          </a:xfrm>
        </p:spPr>
      </p:pic>
    </p:spTree>
    <p:extLst>
      <p:ext uri="{BB962C8B-B14F-4D97-AF65-F5344CB8AC3E}">
        <p14:creationId xmlns:p14="http://schemas.microsoft.com/office/powerpoint/2010/main" val="3086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dirty="0"/>
              <a:t>Krajišnik otočačke i slunjske pješačke </a:t>
            </a:r>
            <a:r>
              <a:rPr lang="hr-HR" altLang="sr-Latn-RS" sz="3200" dirty="0" smtClean="0"/>
              <a:t>pukovnije (D. Roksandić, Vojna Hrvatska)</a:t>
            </a:r>
            <a:endParaRPr lang="hr-HR" altLang="sr-Latn-RS" sz="3200" dirty="0"/>
          </a:p>
        </p:txBody>
      </p:sp>
      <p:pic>
        <p:nvPicPr>
          <p:cNvPr id="20483" name="Picture 3" descr="otocki_krajisn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4614" y="2060576"/>
            <a:ext cx="2771775" cy="4195763"/>
          </a:xfrm>
        </p:spPr>
      </p:pic>
      <p:pic>
        <p:nvPicPr>
          <p:cNvPr id="20484" name="Picture 4" descr="slunjski_krajisni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5513" y="2055814"/>
            <a:ext cx="2819400" cy="4200525"/>
          </a:xfrm>
        </p:spPr>
      </p:pic>
    </p:spTree>
    <p:extLst>
      <p:ext uri="{BB962C8B-B14F-4D97-AF65-F5344CB8AC3E}">
        <p14:creationId xmlns:p14="http://schemas.microsoft.com/office/powerpoint/2010/main" val="18657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dirty="0" err="1"/>
              <a:t>Militar-Graenitz-Rechten</a:t>
            </a:r>
            <a:r>
              <a:rPr lang="hr-HR" altLang="sr-Latn-RS" sz="3200" dirty="0"/>
              <a:t/>
            </a:r>
            <a:br>
              <a:rPr lang="hr-HR" altLang="sr-Latn-RS" sz="3200" dirty="0"/>
            </a:br>
            <a:r>
              <a:rPr lang="hr-HR" altLang="sr-Latn-RS" sz="3200" dirty="0" err="1"/>
              <a:t>Vojnokrajiško</a:t>
            </a:r>
            <a:r>
              <a:rPr lang="hr-HR" altLang="sr-Latn-RS" sz="3200" dirty="0"/>
              <a:t> pravo – 1754</a:t>
            </a:r>
            <a:r>
              <a:rPr lang="hr-HR" altLang="sr-Latn-RS" sz="3200" dirty="0" smtClean="0"/>
              <a:t>. (Knjižnica HAZU)</a:t>
            </a:r>
            <a:endParaRPr lang="hr-HR" altLang="sr-Latn-RS" sz="3200" dirty="0"/>
          </a:p>
        </p:txBody>
      </p:sp>
      <p:pic>
        <p:nvPicPr>
          <p:cNvPr id="21507" name="Picture 3" descr="DSCF0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2263" y="2052638"/>
            <a:ext cx="3149600" cy="4195762"/>
          </a:xfrm>
        </p:spPr>
      </p:pic>
    </p:spTree>
    <p:extLst>
      <p:ext uri="{BB962C8B-B14F-4D97-AF65-F5344CB8AC3E}">
        <p14:creationId xmlns:p14="http://schemas.microsoft.com/office/powerpoint/2010/main" val="41499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1218</TotalTime>
  <Words>444</Words>
  <Application>Microsoft Office PowerPoint</Application>
  <PresentationFormat>Široki zaslon</PresentationFormat>
  <Paragraphs>45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Stanje u Hrvatskoj u 18. stoljeću</vt:lpstr>
      <vt:lpstr>Marija Terezija (1740.-1780.) </vt:lpstr>
      <vt:lpstr>Ratovi</vt:lpstr>
      <vt:lpstr>Kameralizam, Joseph von Sonnenfels</vt:lpstr>
      <vt:lpstr>Gospodarska politika</vt:lpstr>
      <vt:lpstr>Fokus: Vojna krajina = „prazno platno” za reforme</vt:lpstr>
      <vt:lpstr>PowerPoint prezentacija</vt:lpstr>
      <vt:lpstr>Krajišnik otočačke i slunjske pješačke pukovnije (D. Roksandić, Vojna Hrvatska)</vt:lpstr>
      <vt:lpstr>Militar-Graenitz-Rechten Vojnokrajiško pravo – 1754. (Knjižnica HAZU)</vt:lpstr>
      <vt:lpstr>Tiskani dokument – njemački jezik, fraktura, 393 članka</vt:lpstr>
      <vt:lpstr>Vojnokrajiško pravo – Titul I.-III.</vt:lpstr>
      <vt:lpstr>Vojnokrajiško pravo – Titul IV.-VII.</vt:lpstr>
      <vt:lpstr>Discipliniranje krajišnika: “Bamberška sprava”</vt:lpstr>
      <vt:lpstr>Fluidne granice „staroga režima”</vt:lpstr>
      <vt:lpstr>Hrvatske zemlje – mozaični karakter, policentričnost</vt:lpstr>
    </vt:vector>
  </TitlesOfParts>
  <Company>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Stanje u Hrvatskoj u 18. stoljeću</dc:title>
  <dc:creator>Korisnik</dc:creator>
  <cp:lastModifiedBy>Korisnik</cp:lastModifiedBy>
  <cp:revision>13</cp:revision>
  <dcterms:created xsi:type="dcterms:W3CDTF">2022-03-07T09:53:42Z</dcterms:created>
  <dcterms:modified xsi:type="dcterms:W3CDTF">2022-04-08T18:41:39Z</dcterms:modified>
</cp:coreProperties>
</file>