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F03-0F8E-45D8-A3FC-2092BDA3B18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04B-3F74-4114-8B9D-C6C051C7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1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F03-0F8E-45D8-A3FC-2092BDA3B18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04B-3F74-4114-8B9D-C6C051C7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8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F03-0F8E-45D8-A3FC-2092BDA3B18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04B-3F74-4114-8B9D-C6C051C7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1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F03-0F8E-45D8-A3FC-2092BDA3B18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04B-3F74-4114-8B9D-C6C051C7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7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F03-0F8E-45D8-A3FC-2092BDA3B18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04B-3F74-4114-8B9D-C6C051C7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F03-0F8E-45D8-A3FC-2092BDA3B18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04B-3F74-4114-8B9D-C6C051C7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0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F03-0F8E-45D8-A3FC-2092BDA3B18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04B-3F74-4114-8B9D-C6C051C7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4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F03-0F8E-45D8-A3FC-2092BDA3B18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04B-3F74-4114-8B9D-C6C051C7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6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F03-0F8E-45D8-A3FC-2092BDA3B18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04B-3F74-4114-8B9D-C6C051C7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5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F03-0F8E-45D8-A3FC-2092BDA3B18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04B-3F74-4114-8B9D-C6C051C7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3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F03-0F8E-45D8-A3FC-2092BDA3B18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04B-3F74-4114-8B9D-C6C051C7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5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EF03-0F8E-45D8-A3FC-2092BDA3B18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2304B-3F74-4114-8B9D-C6C051C7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3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politička</a:t>
            </a:r>
            <a:r>
              <a:rPr lang="en-US" dirty="0" smtClean="0"/>
              <a:t> </a:t>
            </a:r>
            <a:r>
              <a:rPr lang="en-US" dirty="0" err="1" smtClean="0"/>
              <a:t>povijest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10.3.2026.</a:t>
            </a:r>
          </a:p>
          <a:p>
            <a:r>
              <a:rPr lang="en-US" dirty="0" smtClean="0"/>
              <a:t>Edi Zubović, </a:t>
            </a:r>
            <a:r>
              <a:rPr lang="en-US" dirty="0" err="1" smtClean="0"/>
              <a:t>univ.</a:t>
            </a:r>
            <a:r>
              <a:rPr lang="en-US" dirty="0" smtClean="0"/>
              <a:t> mag. hist.</a:t>
            </a:r>
          </a:p>
          <a:p>
            <a:r>
              <a:rPr lang="en-US" dirty="0" smtClean="0"/>
              <a:t>ezubovic@fhs.hr</a:t>
            </a:r>
            <a:endParaRPr lang="en-US" dirty="0"/>
          </a:p>
        </p:txBody>
      </p:sp>
      <p:pic>
        <p:nvPicPr>
          <p:cNvPr id="1026" name="Picture 2" descr="https://www.fhs.unizg.hr/_pub/themes_static/hrstud2024/default/img/header_logo_h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66" y="392112"/>
            <a:ext cx="6123774" cy="152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2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Srpska</a:t>
            </a:r>
            <a:r>
              <a:rPr lang="en-US" dirty="0" smtClean="0"/>
              <a:t> </a:t>
            </a:r>
            <a:r>
              <a:rPr lang="en-US" dirty="0" err="1" smtClean="0"/>
              <a:t>stranka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33940" cy="435133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Otvoreno</a:t>
            </a:r>
            <a:r>
              <a:rPr lang="en-US" sz="2400" dirty="0" smtClean="0"/>
              <a:t> </a:t>
            </a:r>
            <a:r>
              <a:rPr lang="en-US" sz="2400" dirty="0" err="1" smtClean="0"/>
              <a:t>protivljenje</a:t>
            </a:r>
            <a:r>
              <a:rPr lang="en-US" sz="2400" dirty="0" smtClean="0"/>
              <a:t> </a:t>
            </a:r>
            <a:r>
              <a:rPr lang="en-US" sz="2400" dirty="0" err="1" smtClean="0"/>
              <a:t>ujedinjenju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hrvatskih</a:t>
            </a:r>
            <a:r>
              <a:rPr lang="en-US" sz="2400" dirty="0" smtClean="0"/>
              <a:t> </a:t>
            </a:r>
            <a:r>
              <a:rPr lang="en-US" sz="2400" dirty="0" err="1" smtClean="0"/>
              <a:t>zemalja</a:t>
            </a:r>
            <a:endParaRPr lang="en-US" sz="2400" dirty="0" smtClean="0"/>
          </a:p>
          <a:p>
            <a:r>
              <a:rPr lang="en-US" sz="2400" dirty="0" smtClean="0"/>
              <a:t>Sava </a:t>
            </a:r>
            <a:r>
              <a:rPr lang="en-US" sz="2400" dirty="0" err="1" smtClean="0"/>
              <a:t>Bjelanović</a:t>
            </a:r>
            <a:r>
              <a:rPr lang="en-US" sz="2400" dirty="0" smtClean="0"/>
              <a:t>, </a:t>
            </a:r>
            <a:r>
              <a:rPr lang="en-US" sz="2400" dirty="0" err="1" smtClean="0"/>
              <a:t>Nikodim</a:t>
            </a:r>
            <a:r>
              <a:rPr lang="en-US" sz="2400" dirty="0" smtClean="0"/>
              <a:t> </a:t>
            </a:r>
            <a:r>
              <a:rPr lang="en-US" sz="2400" dirty="0" err="1" smtClean="0"/>
              <a:t>Milaš</a:t>
            </a:r>
            <a:endParaRPr lang="en-US" sz="2400" dirty="0" smtClean="0"/>
          </a:p>
          <a:p>
            <a:r>
              <a:rPr lang="en-US" sz="2400" dirty="0" err="1" smtClean="0"/>
              <a:t>Izrada</a:t>
            </a:r>
            <a:r>
              <a:rPr lang="en-US" sz="2400" dirty="0" smtClean="0"/>
              <a:t> </a:t>
            </a:r>
            <a:r>
              <a:rPr lang="en-US" sz="2400" dirty="0" err="1" smtClean="0"/>
              <a:t>ideoloških</a:t>
            </a:r>
            <a:r>
              <a:rPr lang="en-US" sz="2400" dirty="0" smtClean="0"/>
              <a:t> </a:t>
            </a:r>
            <a:r>
              <a:rPr lang="en-US" sz="2400" dirty="0" err="1" smtClean="0"/>
              <a:t>pamfleta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pozivali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srpski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</a:t>
            </a:r>
            <a:r>
              <a:rPr lang="en-US" sz="2400" dirty="0" smtClean="0"/>
              <a:t> </a:t>
            </a:r>
            <a:r>
              <a:rPr lang="en-US" sz="2400" dirty="0" err="1" smtClean="0"/>
              <a:t>Dalmacije</a:t>
            </a:r>
            <a:r>
              <a:rPr lang="en-US" sz="2400" dirty="0" smtClean="0"/>
              <a:t>, a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joj</a:t>
            </a:r>
            <a:r>
              <a:rPr lang="en-US" sz="2400" dirty="0" smtClean="0"/>
              <a:t> je do </a:t>
            </a:r>
            <a:r>
              <a:rPr lang="en-US" sz="2400" dirty="0" err="1" smtClean="0"/>
              <a:t>današnjih</a:t>
            </a:r>
            <a:r>
              <a:rPr lang="en-US" sz="2400" dirty="0" smtClean="0"/>
              <a:t> dana </a:t>
            </a:r>
            <a:r>
              <a:rPr lang="en-US" sz="2400" dirty="0" err="1" smtClean="0"/>
              <a:t>nanijelo</a:t>
            </a:r>
            <a:r>
              <a:rPr lang="en-US" sz="2400" dirty="0" smtClean="0"/>
              <a:t> </a:t>
            </a:r>
            <a:r>
              <a:rPr lang="en-US" sz="2400" dirty="0" err="1" smtClean="0"/>
              <a:t>ozbiljnu</a:t>
            </a:r>
            <a:r>
              <a:rPr lang="en-US" sz="2400" dirty="0" smtClean="0"/>
              <a:t> </a:t>
            </a:r>
            <a:r>
              <a:rPr lang="en-US" sz="2400" dirty="0" err="1" smtClean="0"/>
              <a:t>štetu</a:t>
            </a:r>
            <a:endParaRPr lang="en-US" sz="2400" dirty="0" smtClean="0"/>
          </a:p>
          <a:p>
            <a:r>
              <a:rPr lang="en-US" sz="2400" dirty="0" err="1" smtClean="0"/>
              <a:t>Banska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Hrvatska</a:t>
            </a:r>
            <a:r>
              <a:rPr lang="en-US" sz="2400" dirty="0" smtClean="0"/>
              <a:t>: </a:t>
            </a:r>
            <a:r>
              <a:rPr lang="en-US" sz="2400" dirty="0" err="1" smtClean="0"/>
              <a:t>suradnja</a:t>
            </a:r>
            <a:r>
              <a:rPr lang="en-US" sz="2400" dirty="0" smtClean="0"/>
              <a:t> </a:t>
            </a:r>
            <a:r>
              <a:rPr lang="en-US" sz="2400" dirty="0" err="1" smtClean="0"/>
              <a:t>Srpske</a:t>
            </a:r>
            <a:r>
              <a:rPr lang="en-US" sz="2400" dirty="0" smtClean="0"/>
              <a:t> </a:t>
            </a:r>
            <a:r>
              <a:rPr lang="en-US" sz="2400" dirty="0" err="1" smtClean="0"/>
              <a:t>stranke</a:t>
            </a:r>
            <a:r>
              <a:rPr lang="en-US" sz="2400" dirty="0" smtClean="0"/>
              <a:t> s </a:t>
            </a:r>
            <a:r>
              <a:rPr lang="en-US" sz="2400" dirty="0" err="1" smtClean="0"/>
              <a:t>politikom</a:t>
            </a:r>
            <a:r>
              <a:rPr lang="en-US" sz="2400" dirty="0" smtClean="0"/>
              <a:t> </a:t>
            </a:r>
            <a:r>
              <a:rPr lang="en-US" sz="2400" dirty="0" err="1" smtClean="0"/>
              <a:t>bana</a:t>
            </a:r>
            <a:r>
              <a:rPr lang="en-US" sz="2400" dirty="0" smtClean="0"/>
              <a:t> </a:t>
            </a:r>
            <a:r>
              <a:rPr lang="en-US" sz="2400" dirty="0" err="1" smtClean="0"/>
              <a:t>Khuena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6146" name="Picture 2" descr="Сава Бјелановић — Википед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60" y="523581"/>
            <a:ext cx="2776161" cy="32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ikodim Milaš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31" y="2856322"/>
            <a:ext cx="2600187" cy="363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9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Uspon</a:t>
            </a:r>
            <a:r>
              <a:rPr lang="en-US" b="1" dirty="0" smtClean="0"/>
              <a:t> </a:t>
            </a:r>
            <a:r>
              <a:rPr lang="en-US" b="1" dirty="0" err="1" smtClean="0"/>
              <a:t>pravaštva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Razvoj</a:t>
            </a:r>
            <a:r>
              <a:rPr lang="en-US" sz="2400" dirty="0" smtClean="0"/>
              <a:t> </a:t>
            </a:r>
            <a:r>
              <a:rPr lang="en-US" sz="2400" dirty="0" err="1" smtClean="0"/>
              <a:t>početkom</a:t>
            </a:r>
            <a:r>
              <a:rPr lang="en-US" sz="2400" dirty="0" smtClean="0"/>
              <a:t> 1880-ih </a:t>
            </a:r>
            <a:r>
              <a:rPr lang="en-US" sz="2400" dirty="0" err="1" smtClean="0"/>
              <a:t>dolascima</a:t>
            </a:r>
            <a:r>
              <a:rPr lang="en-US" sz="2400" dirty="0" smtClean="0"/>
              <a:t> </a:t>
            </a:r>
            <a:r>
              <a:rPr lang="en-US" sz="2400" dirty="0" err="1" smtClean="0"/>
              <a:t>pravaša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Banske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Hrvatske</a:t>
            </a:r>
            <a:r>
              <a:rPr lang="en-US" sz="2400" dirty="0" smtClean="0"/>
              <a:t> u </a:t>
            </a:r>
            <a:r>
              <a:rPr lang="en-US" sz="2400" dirty="0" err="1" smtClean="0"/>
              <a:t>Dalmaciju</a:t>
            </a:r>
            <a:endParaRPr lang="en-US" sz="2400" dirty="0" smtClean="0"/>
          </a:p>
          <a:p>
            <a:r>
              <a:rPr lang="en-US" sz="2400" dirty="0" smtClean="0"/>
              <a:t>Ivo </a:t>
            </a:r>
            <a:r>
              <a:rPr lang="en-US" sz="2400" dirty="0" err="1" smtClean="0"/>
              <a:t>Prodan</a:t>
            </a:r>
            <a:r>
              <a:rPr lang="en-US" sz="2400" dirty="0" smtClean="0"/>
              <a:t>, </a:t>
            </a:r>
            <a:r>
              <a:rPr lang="en-US" sz="2400" dirty="0" err="1" smtClean="0"/>
              <a:t>Katolička</a:t>
            </a:r>
            <a:r>
              <a:rPr lang="en-US" sz="2400" dirty="0" smtClean="0"/>
              <a:t> </a:t>
            </a:r>
            <a:r>
              <a:rPr lang="en-US" sz="2400" dirty="0" err="1" smtClean="0"/>
              <a:t>Dalmacija</a:t>
            </a:r>
            <a:endParaRPr lang="en-US" sz="2400" dirty="0" smtClean="0"/>
          </a:p>
          <a:p>
            <a:r>
              <a:rPr lang="en-US" sz="2400" dirty="0" smtClean="0"/>
              <a:t>Dubrovnik: </a:t>
            </a:r>
            <a:r>
              <a:rPr lang="en-US" sz="2400" dirty="0" err="1" smtClean="0"/>
              <a:t>Frano</a:t>
            </a:r>
            <a:r>
              <a:rPr lang="en-US" sz="2400" dirty="0" smtClean="0"/>
              <a:t> </a:t>
            </a:r>
            <a:r>
              <a:rPr lang="en-US" sz="2400" dirty="0" err="1" smtClean="0"/>
              <a:t>Supilo</a:t>
            </a:r>
            <a:r>
              <a:rPr lang="en-US" sz="2400" dirty="0" smtClean="0"/>
              <a:t> </a:t>
            </a:r>
            <a:r>
              <a:rPr lang="la-001" sz="2400" dirty="0" smtClean="0"/>
              <a:t>–</a:t>
            </a:r>
            <a:r>
              <a:rPr lang="en-US" sz="2400" dirty="0" smtClean="0"/>
              <a:t> 1891. </a:t>
            </a:r>
            <a:r>
              <a:rPr lang="en-US" sz="2400" dirty="0" err="1" smtClean="0"/>
              <a:t>pokreće</a:t>
            </a:r>
            <a:r>
              <a:rPr lang="en-US" sz="2400" dirty="0" smtClean="0"/>
              <a:t> list </a:t>
            </a:r>
            <a:r>
              <a:rPr lang="en-US" sz="2400" dirty="0" err="1" smtClean="0"/>
              <a:t>Crvena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Hrvatska</a:t>
            </a:r>
            <a:endParaRPr lang="en-US" sz="2400" dirty="0" smtClean="0"/>
          </a:p>
          <a:p>
            <a:r>
              <a:rPr lang="en-US" sz="2400" dirty="0" err="1" smtClean="0"/>
              <a:t>Odgovor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oportunističku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politiku</a:t>
            </a:r>
            <a:r>
              <a:rPr lang="en-US" sz="2400" dirty="0" smtClean="0"/>
              <a:t> </a:t>
            </a:r>
            <a:r>
              <a:rPr lang="en-US" sz="2400" dirty="0" err="1" smtClean="0"/>
              <a:t>Narodne</a:t>
            </a:r>
            <a:r>
              <a:rPr lang="en-US" sz="2400" dirty="0" smtClean="0"/>
              <a:t> </a:t>
            </a:r>
            <a:r>
              <a:rPr lang="en-US" sz="2400" dirty="0" err="1" smtClean="0"/>
              <a:t>stranke</a:t>
            </a:r>
            <a:r>
              <a:rPr lang="en-US" sz="2400" dirty="0" smtClean="0"/>
              <a:t> </a:t>
            </a:r>
            <a:r>
              <a:rPr lang="la-001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tvrđe</a:t>
            </a:r>
            <a:r>
              <a:rPr lang="en-US" sz="2400" dirty="0" smtClean="0"/>
              <a:t> </a:t>
            </a:r>
            <a:r>
              <a:rPr lang="en-US" sz="2400" dirty="0" err="1" smtClean="0"/>
              <a:t>zastupanje</a:t>
            </a:r>
            <a:r>
              <a:rPr lang="en-US" sz="2400" dirty="0" smtClean="0"/>
              <a:t> </a:t>
            </a:r>
            <a:r>
              <a:rPr lang="en-US" sz="2400" dirty="0" err="1" smtClean="0"/>
              <a:t>ideje</a:t>
            </a:r>
            <a:r>
              <a:rPr lang="en-US" sz="2400" dirty="0" smtClean="0"/>
              <a:t> </a:t>
            </a:r>
            <a:r>
              <a:rPr lang="en-US" sz="2400" dirty="0" err="1" smtClean="0"/>
              <a:t>ujedinjenja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hrvatskih</a:t>
            </a:r>
            <a:r>
              <a:rPr lang="en-US" sz="2400" dirty="0" smtClean="0"/>
              <a:t> </a:t>
            </a:r>
            <a:r>
              <a:rPr lang="en-US" sz="2400" dirty="0" err="1" smtClean="0"/>
              <a:t>zemalja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otpora</a:t>
            </a:r>
            <a:r>
              <a:rPr lang="en-US" sz="2400" dirty="0" smtClean="0"/>
              <a:t> </a:t>
            </a:r>
            <a:r>
              <a:rPr lang="en-US" sz="2400" dirty="0" err="1" smtClean="0"/>
              <a:t>srpskom</a:t>
            </a:r>
            <a:r>
              <a:rPr lang="en-US" sz="2400" dirty="0" smtClean="0"/>
              <a:t> </a:t>
            </a:r>
            <a:r>
              <a:rPr lang="en-US" sz="2400" dirty="0" err="1" smtClean="0"/>
              <a:t>šovinizmu</a:t>
            </a:r>
            <a:endParaRPr lang="en-US" sz="2400" dirty="0" smtClean="0"/>
          </a:p>
          <a:p>
            <a:r>
              <a:rPr lang="en-US" sz="2400" dirty="0" smtClean="0"/>
              <a:t>Dubrovnik: </a:t>
            </a:r>
            <a:r>
              <a:rPr lang="en-US" sz="2400" dirty="0" err="1" smtClean="0"/>
              <a:t>najveće</a:t>
            </a:r>
            <a:r>
              <a:rPr lang="en-US" sz="2400" dirty="0" smtClean="0"/>
              <a:t> </a:t>
            </a:r>
            <a:r>
              <a:rPr lang="en-US" sz="2400" dirty="0" err="1" smtClean="0"/>
              <a:t>žarište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hrvatsko-srpskog</a:t>
            </a:r>
            <a:r>
              <a:rPr lang="en-US" sz="2400" dirty="0" smtClean="0"/>
              <a:t> </a:t>
            </a:r>
            <a:r>
              <a:rPr lang="en-US" sz="2400" dirty="0" err="1" smtClean="0"/>
              <a:t>sukoba</a:t>
            </a:r>
            <a:endParaRPr lang="en-US" sz="2400" dirty="0" smtClean="0"/>
          </a:p>
          <a:p>
            <a:r>
              <a:rPr lang="en-US" sz="2400" dirty="0" err="1" smtClean="0"/>
              <a:t>Krize</a:t>
            </a:r>
            <a:r>
              <a:rPr lang="en-US" sz="2400" dirty="0" smtClean="0"/>
              <a:t> u </a:t>
            </a:r>
            <a:r>
              <a:rPr lang="en-US" sz="2400" dirty="0" err="1" smtClean="0"/>
              <a:t>Narodnoj</a:t>
            </a:r>
            <a:r>
              <a:rPr lang="en-US" sz="2400" dirty="0" smtClean="0"/>
              <a:t> </a:t>
            </a:r>
            <a:r>
              <a:rPr lang="en-US" sz="2400" dirty="0" err="1" smtClean="0"/>
              <a:t>stranci</a:t>
            </a:r>
            <a:r>
              <a:rPr lang="en-US" sz="2400" dirty="0" smtClean="0"/>
              <a:t>: </a:t>
            </a:r>
            <a:r>
              <a:rPr lang="en-US" sz="2400" dirty="0" err="1" smtClean="0"/>
              <a:t>Hrvatski</a:t>
            </a:r>
            <a:r>
              <a:rPr lang="en-US" sz="2400" dirty="0" smtClean="0"/>
              <a:t> </a:t>
            </a:r>
            <a:r>
              <a:rPr lang="en-US" sz="2400" dirty="0" err="1" smtClean="0"/>
              <a:t>klub</a:t>
            </a:r>
            <a:r>
              <a:rPr lang="en-US" sz="2400" dirty="0" smtClean="0"/>
              <a:t> (</a:t>
            </a:r>
            <a:r>
              <a:rPr lang="en-US" sz="2400" dirty="0" err="1" smtClean="0"/>
              <a:t>Juraj</a:t>
            </a:r>
            <a:r>
              <a:rPr lang="en-US" sz="2400" dirty="0" smtClean="0"/>
              <a:t> </a:t>
            </a:r>
            <a:r>
              <a:rPr lang="en-US" sz="2400" dirty="0" err="1" smtClean="0"/>
              <a:t>Biankini</a:t>
            </a:r>
            <a:r>
              <a:rPr lang="en-US" sz="2400" dirty="0" smtClean="0"/>
              <a:t>), </a:t>
            </a:r>
            <a:r>
              <a:rPr lang="en-US" sz="2400" dirty="0" err="1" smtClean="0"/>
              <a:t>priključuje</a:t>
            </a:r>
            <a:r>
              <a:rPr lang="en-US" sz="2400" dirty="0" smtClean="0"/>
              <a:t> se </a:t>
            </a:r>
            <a:r>
              <a:rPr lang="en-US" sz="2400" dirty="0" err="1" smtClean="0"/>
              <a:t>pravaškoj</a:t>
            </a:r>
            <a:r>
              <a:rPr lang="en-US" sz="2400" dirty="0" smtClean="0"/>
              <a:t> </a:t>
            </a:r>
            <a:r>
              <a:rPr lang="en-US" sz="2400" dirty="0" err="1" smtClean="0"/>
              <a:t>opciji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039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Otkrivanje</a:t>
            </a:r>
            <a:r>
              <a:rPr lang="en-US" dirty="0" smtClean="0"/>
              <a:t> </a:t>
            </a:r>
            <a:r>
              <a:rPr lang="en-US" dirty="0" err="1" smtClean="0"/>
              <a:t>spomenika</a:t>
            </a:r>
            <a:r>
              <a:rPr lang="en-US" dirty="0" smtClean="0"/>
              <a:t> </a:t>
            </a:r>
            <a:r>
              <a:rPr lang="en-US" dirty="0" err="1" smtClean="0"/>
              <a:t>Andriji</a:t>
            </a:r>
            <a:r>
              <a:rPr lang="en-US" dirty="0" smtClean="0"/>
              <a:t> </a:t>
            </a:r>
            <a:r>
              <a:rPr lang="en-US" dirty="0" err="1" smtClean="0"/>
              <a:t>Kačiću</a:t>
            </a:r>
            <a:r>
              <a:rPr lang="en-US" dirty="0" smtClean="0"/>
              <a:t> </a:t>
            </a:r>
            <a:r>
              <a:rPr lang="en-US" dirty="0" err="1" smtClean="0"/>
              <a:t>Miošiću</a:t>
            </a:r>
            <a:r>
              <a:rPr lang="en-US" dirty="0" smtClean="0"/>
              <a:t> u </a:t>
            </a:r>
            <a:r>
              <a:rPr lang="en-US" dirty="0" err="1" smtClean="0"/>
              <a:t>Makarskoj</a:t>
            </a:r>
            <a:r>
              <a:rPr lang="en-US" dirty="0" smtClean="0"/>
              <a:t> 1890.</a:t>
            </a:r>
            <a:endParaRPr lang="en-US" dirty="0"/>
          </a:p>
        </p:txBody>
      </p:sp>
      <p:pic>
        <p:nvPicPr>
          <p:cNvPr id="7170" name="Picture 2" descr="Svečano otkriće spomenika Andriji Kačiću Miošiću 1890. godine | Stari  Imotsk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04" y="1825625"/>
            <a:ext cx="32863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65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Otkrivanje</a:t>
            </a:r>
            <a:r>
              <a:rPr lang="en-US" b="1" dirty="0" smtClean="0"/>
              <a:t> </a:t>
            </a:r>
            <a:r>
              <a:rPr lang="en-US" b="1" dirty="0" err="1" smtClean="0"/>
              <a:t>Gundulićeva</a:t>
            </a:r>
            <a:r>
              <a:rPr lang="en-US" b="1" dirty="0" smtClean="0"/>
              <a:t> </a:t>
            </a:r>
            <a:r>
              <a:rPr lang="en-US" b="1" dirty="0" err="1" smtClean="0"/>
              <a:t>spomenika</a:t>
            </a:r>
            <a:r>
              <a:rPr lang="en-US" b="1" dirty="0" smtClean="0"/>
              <a:t> 1893. </a:t>
            </a:r>
            <a:r>
              <a:rPr lang="en-US" b="1" dirty="0" err="1" smtClean="0"/>
              <a:t>godine</a:t>
            </a:r>
            <a:endParaRPr lang="en-US" b="1" dirty="0"/>
          </a:p>
        </p:txBody>
      </p:sp>
      <p:pic>
        <p:nvPicPr>
          <p:cNvPr id="8194" name="Picture 2" descr="Otkrivanje spomenika Ivanu Gunduliću 1893. godine • Dubrovački muzej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48" y="1769064"/>
            <a:ext cx="7135304" cy="493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1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Političke</a:t>
            </a:r>
            <a:r>
              <a:rPr lang="en-US" dirty="0" smtClean="0"/>
              <a:t> </a:t>
            </a:r>
            <a:r>
              <a:rPr lang="en-US" dirty="0" err="1" smtClean="0"/>
              <a:t>manipulacije</a:t>
            </a:r>
            <a:r>
              <a:rPr lang="en-US" dirty="0" smtClean="0"/>
              <a:t> </a:t>
            </a:r>
            <a:r>
              <a:rPr lang="la-001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pojačavanje</a:t>
            </a:r>
            <a:r>
              <a:rPr lang="en-US" dirty="0" smtClean="0"/>
              <a:t> </a:t>
            </a:r>
            <a:r>
              <a:rPr lang="en-US" dirty="0" err="1" smtClean="0"/>
              <a:t>hrvatsko-srpskih</a:t>
            </a:r>
            <a:r>
              <a:rPr lang="en-US" dirty="0" smtClean="0"/>
              <a:t> </a:t>
            </a:r>
            <a:r>
              <a:rPr lang="en-US" dirty="0" err="1" smtClean="0"/>
              <a:t>odnosa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prijelazu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19. u 20. </a:t>
            </a:r>
            <a:r>
              <a:rPr lang="en-US" dirty="0" err="1" smtClean="0"/>
              <a:t>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U Dubrovniku je 1890. godine od 11.177 stanovnika njih 9.713 govorilo  srpski - Porek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7"/>
            <a:ext cx="12192000" cy="51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93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442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Cenzura</a:t>
            </a:r>
            <a:r>
              <a:rPr lang="en-US" dirty="0" smtClean="0"/>
              <a:t> </a:t>
            </a:r>
            <a:r>
              <a:rPr lang="en-US" dirty="0" err="1" smtClean="0"/>
              <a:t>političkih</a:t>
            </a:r>
            <a:r>
              <a:rPr lang="en-US" dirty="0" smtClean="0"/>
              <a:t> </a:t>
            </a:r>
            <a:r>
              <a:rPr lang="en-US" dirty="0" err="1" smtClean="0"/>
              <a:t>novina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30" y="1354284"/>
            <a:ext cx="7822540" cy="5286899"/>
          </a:xfrm>
        </p:spPr>
      </p:pic>
    </p:spTree>
    <p:extLst>
      <p:ext uri="{BB962C8B-B14F-4D97-AF65-F5344CB8AC3E}">
        <p14:creationId xmlns:p14="http://schemas.microsoft.com/office/powerpoint/2010/main" val="1442062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pis fotografije nije dostupa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01" y="0"/>
            <a:ext cx="8132914" cy="700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51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Politički</a:t>
            </a:r>
            <a:r>
              <a:rPr lang="en-US" dirty="0" smtClean="0"/>
              <a:t> </a:t>
            </a:r>
            <a:r>
              <a:rPr lang="en-US" dirty="0" err="1" smtClean="0"/>
              <a:t>odnosi</a:t>
            </a:r>
            <a:r>
              <a:rPr lang="en-US" dirty="0" smtClean="0"/>
              <a:t> od 1900. do 1903.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Postupna</a:t>
            </a:r>
            <a:r>
              <a:rPr lang="en-US" sz="2400" dirty="0" smtClean="0"/>
              <a:t> </a:t>
            </a:r>
            <a:r>
              <a:rPr lang="en-US" sz="2400" dirty="0" err="1" smtClean="0"/>
              <a:t>smjena</a:t>
            </a:r>
            <a:r>
              <a:rPr lang="en-US" sz="2400" dirty="0" smtClean="0"/>
              <a:t> </a:t>
            </a:r>
            <a:r>
              <a:rPr lang="en-US" sz="2400" dirty="0" err="1" smtClean="0"/>
              <a:t>generacija</a:t>
            </a:r>
            <a:r>
              <a:rPr lang="en-US" sz="2400" dirty="0" smtClean="0"/>
              <a:t> u </a:t>
            </a:r>
            <a:r>
              <a:rPr lang="en-US" sz="2400" dirty="0" err="1" smtClean="0"/>
              <a:t>hrvatskoj</a:t>
            </a:r>
            <a:r>
              <a:rPr lang="en-US" sz="2400" dirty="0" smtClean="0"/>
              <a:t> </a:t>
            </a:r>
            <a:r>
              <a:rPr lang="en-US" sz="2400" dirty="0" err="1" smtClean="0"/>
              <a:t>politici</a:t>
            </a:r>
            <a:endParaRPr lang="en-US" sz="2400" dirty="0" smtClean="0"/>
          </a:p>
          <a:p>
            <a:r>
              <a:rPr lang="en-US" sz="2400" dirty="0" err="1" smtClean="0"/>
              <a:t>Razdoblje</a:t>
            </a:r>
            <a:r>
              <a:rPr lang="en-US" sz="2400" dirty="0" smtClean="0"/>
              <a:t> </a:t>
            </a:r>
            <a:r>
              <a:rPr lang="en-US" sz="2400" dirty="0" err="1" smtClean="0"/>
              <a:t>gospodarskog</a:t>
            </a:r>
            <a:r>
              <a:rPr lang="en-US" sz="2400" dirty="0" smtClean="0"/>
              <a:t> </a:t>
            </a:r>
            <a:r>
              <a:rPr lang="en-US" sz="2400" dirty="0" err="1" smtClean="0"/>
              <a:t>rasta</a:t>
            </a:r>
            <a:r>
              <a:rPr lang="en-US" sz="2400" dirty="0" smtClean="0"/>
              <a:t>, </a:t>
            </a:r>
            <a:r>
              <a:rPr lang="en-US" sz="2400" dirty="0" err="1" smtClean="0"/>
              <a:t>promjene</a:t>
            </a:r>
            <a:r>
              <a:rPr lang="en-US" sz="2400" dirty="0" smtClean="0"/>
              <a:t> u </a:t>
            </a:r>
            <a:r>
              <a:rPr lang="en-US" sz="2400" dirty="0" err="1" smtClean="0"/>
              <a:t>socijalnoj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strukturi</a:t>
            </a:r>
            <a:r>
              <a:rPr lang="en-US" sz="2400" dirty="0" smtClean="0"/>
              <a:t> </a:t>
            </a:r>
            <a:r>
              <a:rPr lang="en-US" sz="2400" dirty="0" err="1" smtClean="0"/>
              <a:t>stanovništva</a:t>
            </a:r>
            <a:r>
              <a:rPr lang="en-US" sz="2400" dirty="0" smtClean="0"/>
              <a:t>, </a:t>
            </a:r>
            <a:r>
              <a:rPr lang="en-US" sz="2400" dirty="0" err="1" smtClean="0"/>
              <a:t>rast</a:t>
            </a:r>
            <a:r>
              <a:rPr lang="en-US" sz="2400" dirty="0" smtClean="0"/>
              <a:t> </a:t>
            </a:r>
            <a:r>
              <a:rPr lang="en-US" sz="2400" dirty="0" err="1" smtClean="0"/>
              <a:t>gradova</a:t>
            </a:r>
            <a:r>
              <a:rPr lang="en-US" sz="2400" dirty="0" smtClean="0"/>
              <a:t>, </a:t>
            </a:r>
            <a:r>
              <a:rPr lang="en-US" sz="2400" dirty="0" err="1" smtClean="0"/>
              <a:t>industrijalizacija</a:t>
            </a:r>
            <a:endParaRPr lang="en-US" sz="2400" dirty="0" smtClean="0"/>
          </a:p>
          <a:p>
            <a:r>
              <a:rPr lang="en-US" sz="2400" dirty="0" err="1" smtClean="0"/>
              <a:t>Glavni</a:t>
            </a:r>
            <a:r>
              <a:rPr lang="en-US" sz="2400" dirty="0" smtClean="0"/>
              <a:t> problem: </a:t>
            </a:r>
            <a:r>
              <a:rPr lang="en-US" sz="2400" dirty="0" err="1" smtClean="0"/>
              <a:t>dualizam</a:t>
            </a:r>
            <a:r>
              <a:rPr lang="en-US" sz="2400" dirty="0" smtClean="0"/>
              <a:t>, </a:t>
            </a:r>
            <a:r>
              <a:rPr lang="en-US" sz="2400" dirty="0" err="1" smtClean="0"/>
              <a:t>pitanje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održivosti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hrvatsko-ugarske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austro-ugarske</a:t>
            </a:r>
            <a:r>
              <a:rPr lang="en-US" sz="2400" dirty="0" smtClean="0"/>
              <a:t> </a:t>
            </a:r>
            <a:r>
              <a:rPr lang="en-US" sz="2400" dirty="0" err="1" smtClean="0"/>
              <a:t>nagodbe</a:t>
            </a:r>
            <a:endParaRPr lang="en-US" sz="2400" dirty="0" smtClean="0"/>
          </a:p>
          <a:p>
            <a:r>
              <a:rPr lang="en-US" sz="2400" dirty="0" smtClean="0"/>
              <a:t>1903. </a:t>
            </a:r>
            <a:r>
              <a:rPr lang="en-US" sz="2400" dirty="0" err="1" smtClean="0"/>
              <a:t>veliki</a:t>
            </a:r>
            <a:r>
              <a:rPr lang="en-US" sz="2400" dirty="0" smtClean="0"/>
              <a:t> </a:t>
            </a:r>
            <a:r>
              <a:rPr lang="en-US" sz="2400" dirty="0" err="1" smtClean="0"/>
              <a:t>nemiri</a:t>
            </a:r>
            <a:r>
              <a:rPr lang="en-US" sz="2400" dirty="0" smtClean="0"/>
              <a:t> u </a:t>
            </a:r>
            <a:r>
              <a:rPr lang="en-US" sz="2400" dirty="0" err="1" smtClean="0"/>
              <a:t>Banskoj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Hrvatskoj</a:t>
            </a:r>
            <a:r>
              <a:rPr lang="en-US" sz="2400" dirty="0" smtClean="0"/>
              <a:t> </a:t>
            </a:r>
            <a:r>
              <a:rPr lang="la-001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počeci</a:t>
            </a:r>
            <a:r>
              <a:rPr lang="en-US" sz="2400" dirty="0" smtClean="0"/>
              <a:t> </a:t>
            </a:r>
            <a:r>
              <a:rPr lang="en-US" sz="2400" dirty="0" err="1" smtClean="0"/>
              <a:t>preokreta</a:t>
            </a:r>
            <a:r>
              <a:rPr lang="en-US" sz="2400" dirty="0" smtClean="0"/>
              <a:t> u </a:t>
            </a:r>
            <a:r>
              <a:rPr lang="en-US" sz="2400" dirty="0" err="1" smtClean="0"/>
              <a:t>lokalnim</a:t>
            </a:r>
            <a:r>
              <a:rPr lang="en-US" sz="2400" dirty="0" smtClean="0"/>
              <a:t> </a:t>
            </a:r>
            <a:r>
              <a:rPr lang="en-US" sz="2400" dirty="0" err="1" smtClean="0"/>
              <a:t>političkim</a:t>
            </a:r>
            <a:r>
              <a:rPr lang="en-US" sz="2400" dirty="0" smtClean="0"/>
              <a:t> </a:t>
            </a:r>
            <a:r>
              <a:rPr lang="en-US" sz="2400" dirty="0" err="1" smtClean="0"/>
              <a:t>odnosima</a:t>
            </a:r>
            <a:r>
              <a:rPr lang="en-US" sz="2400" dirty="0" smtClean="0"/>
              <a:t>, </a:t>
            </a:r>
            <a:r>
              <a:rPr lang="en-US" sz="2400" dirty="0" err="1" smtClean="0"/>
              <a:t>smjena</a:t>
            </a:r>
            <a:r>
              <a:rPr lang="en-US" sz="2400" dirty="0" smtClean="0"/>
              <a:t> </a:t>
            </a:r>
            <a:r>
              <a:rPr lang="en-US" sz="2400" dirty="0" err="1" smtClean="0"/>
              <a:t>bana</a:t>
            </a:r>
            <a:r>
              <a:rPr lang="en-US" sz="2400" dirty="0" smtClean="0"/>
              <a:t> </a:t>
            </a:r>
            <a:r>
              <a:rPr lang="en-US" sz="2400" dirty="0" err="1" smtClean="0"/>
              <a:t>Khuena</a:t>
            </a:r>
            <a:endParaRPr lang="en-US" sz="2400" dirty="0" smtClean="0"/>
          </a:p>
          <a:p>
            <a:r>
              <a:rPr lang="en-US" sz="2400" dirty="0" err="1" smtClean="0"/>
              <a:t>Akutna</a:t>
            </a:r>
            <a:r>
              <a:rPr lang="en-US" sz="2400" dirty="0" smtClean="0"/>
              <a:t> </a:t>
            </a:r>
            <a:r>
              <a:rPr lang="en-US" sz="2400" dirty="0" err="1" smtClean="0"/>
              <a:t>kriza</a:t>
            </a:r>
            <a:r>
              <a:rPr lang="en-US" sz="2400" dirty="0" smtClean="0"/>
              <a:t> </a:t>
            </a:r>
            <a:r>
              <a:rPr lang="en-US" sz="2400" dirty="0" err="1" smtClean="0"/>
              <a:t>dualizma</a:t>
            </a:r>
            <a:r>
              <a:rPr lang="en-US" sz="2400" dirty="0" smtClean="0"/>
              <a:t> </a:t>
            </a:r>
            <a:r>
              <a:rPr lang="la-001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pitanje</a:t>
            </a:r>
            <a:r>
              <a:rPr lang="en-US" sz="2400" dirty="0" smtClean="0"/>
              <a:t> </a:t>
            </a:r>
            <a:r>
              <a:rPr lang="en-US" sz="2400" dirty="0" err="1" smtClean="0"/>
              <a:t>ponovne</a:t>
            </a:r>
            <a:r>
              <a:rPr lang="en-US" sz="2400" dirty="0" smtClean="0"/>
              <a:t> </a:t>
            </a:r>
            <a:r>
              <a:rPr lang="en-US" sz="2400" dirty="0" err="1" smtClean="0"/>
              <a:t>uspostave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hrvatsko-srpske</a:t>
            </a:r>
            <a:r>
              <a:rPr lang="en-US" sz="2400" dirty="0" smtClean="0"/>
              <a:t> </a:t>
            </a:r>
            <a:r>
              <a:rPr lang="en-US" sz="2400" dirty="0" err="1" smtClean="0"/>
              <a:t>sloge</a:t>
            </a:r>
            <a:r>
              <a:rPr lang="en-US" sz="2400" dirty="0" smtClean="0"/>
              <a:t> </a:t>
            </a:r>
            <a:r>
              <a:rPr lang="la-001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pregovori</a:t>
            </a:r>
            <a:r>
              <a:rPr lang="en-US" sz="2400" dirty="0" smtClean="0"/>
              <a:t> u </a:t>
            </a:r>
            <a:r>
              <a:rPr lang="en-US" sz="2400" dirty="0" err="1" smtClean="0"/>
              <a:t>Dubrovniku</a:t>
            </a:r>
            <a:r>
              <a:rPr lang="en-US" sz="2400" dirty="0" smtClean="0"/>
              <a:t> u </a:t>
            </a:r>
            <a:r>
              <a:rPr lang="en-US" sz="2400" dirty="0" err="1" smtClean="0"/>
              <a:t>proljeće</a:t>
            </a:r>
            <a:r>
              <a:rPr lang="en-US" sz="2400" dirty="0" smtClean="0"/>
              <a:t> 1905.</a:t>
            </a:r>
          </a:p>
          <a:p>
            <a:r>
              <a:rPr lang="en-US" sz="2400" dirty="0" err="1" smtClean="0"/>
              <a:t>Uspon</a:t>
            </a:r>
            <a:r>
              <a:rPr lang="en-US" sz="2400" dirty="0" smtClean="0"/>
              <a:t> </a:t>
            </a:r>
            <a:r>
              <a:rPr lang="en-US" sz="2400" dirty="0" err="1" smtClean="0"/>
              <a:t>klerikalizma</a:t>
            </a:r>
            <a:r>
              <a:rPr lang="en-US" sz="2400" dirty="0" smtClean="0"/>
              <a:t> u </a:t>
            </a:r>
            <a:r>
              <a:rPr lang="en-US" sz="2400" dirty="0" err="1" smtClean="0"/>
              <a:t>pravaškim</a:t>
            </a:r>
            <a:r>
              <a:rPr lang="en-US" sz="2400" dirty="0" smtClean="0"/>
              <a:t> </a:t>
            </a:r>
            <a:r>
              <a:rPr lang="en-US" sz="2400" dirty="0" err="1" smtClean="0"/>
              <a:t>redovima</a:t>
            </a:r>
            <a:r>
              <a:rPr lang="en-US" sz="2400" dirty="0" smtClean="0"/>
              <a:t> </a:t>
            </a:r>
            <a:r>
              <a:rPr lang="la-001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otpor</a:t>
            </a:r>
            <a:r>
              <a:rPr lang="en-US" sz="2400" dirty="0" smtClean="0"/>
              <a:t> </a:t>
            </a:r>
            <a:r>
              <a:rPr lang="en-US" sz="2400" dirty="0" err="1" smtClean="0"/>
              <a:t>politici</a:t>
            </a:r>
            <a:r>
              <a:rPr lang="en-US" sz="2400" dirty="0" smtClean="0"/>
              <a:t> </a:t>
            </a:r>
            <a:r>
              <a:rPr lang="en-US" sz="2400" dirty="0" err="1" smtClean="0"/>
              <a:t>novog</a:t>
            </a:r>
            <a:r>
              <a:rPr lang="en-US" sz="2400" dirty="0" smtClean="0"/>
              <a:t> </a:t>
            </a:r>
            <a:r>
              <a:rPr lang="en-US" sz="2400" dirty="0" err="1" smtClean="0"/>
              <a:t>kursa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307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Politički</a:t>
            </a:r>
            <a:r>
              <a:rPr lang="en-US" dirty="0" smtClean="0"/>
              <a:t> </a:t>
            </a:r>
            <a:r>
              <a:rPr lang="en-US" dirty="0" err="1" smtClean="0"/>
              <a:t>odnosi</a:t>
            </a:r>
            <a:r>
              <a:rPr lang="en-US" dirty="0" smtClean="0"/>
              <a:t> od 1905. do 1907.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err="1" smtClean="0"/>
              <a:t>Hrvatsko-srpsko</a:t>
            </a:r>
            <a:r>
              <a:rPr lang="en-US" sz="2400" dirty="0" smtClean="0"/>
              <a:t> </a:t>
            </a:r>
            <a:r>
              <a:rPr lang="en-US" sz="2400" dirty="0" err="1" smtClean="0"/>
              <a:t>zbližavanje</a:t>
            </a:r>
            <a:r>
              <a:rPr lang="en-US" sz="2400" dirty="0" smtClean="0"/>
              <a:t> </a:t>
            </a:r>
            <a:r>
              <a:rPr lang="en-US" sz="2400" dirty="0" err="1" smtClean="0"/>
              <a:t>započinje</a:t>
            </a:r>
            <a:r>
              <a:rPr lang="en-US" sz="2400" dirty="0" smtClean="0"/>
              <a:t> od 1904. </a:t>
            </a:r>
            <a:r>
              <a:rPr lang="en-US" sz="2400" dirty="0" err="1" smtClean="0"/>
              <a:t>spajanjem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srpskih</a:t>
            </a:r>
            <a:r>
              <a:rPr lang="en-US" sz="2400" dirty="0" smtClean="0"/>
              <a:t> </a:t>
            </a:r>
            <a:r>
              <a:rPr lang="en-US" sz="2400" dirty="0" err="1" smtClean="0"/>
              <a:t>kulturnih</a:t>
            </a:r>
            <a:r>
              <a:rPr lang="en-US" sz="2400" dirty="0" smtClean="0"/>
              <a:t>, </a:t>
            </a:r>
            <a:r>
              <a:rPr lang="en-US" sz="2400" dirty="0" err="1" smtClean="0"/>
              <a:t>gospodarskih</a:t>
            </a:r>
            <a:r>
              <a:rPr lang="en-US" sz="2400" dirty="0" smtClean="0"/>
              <a:t>, </a:t>
            </a:r>
            <a:r>
              <a:rPr lang="en-US" sz="2400" dirty="0" err="1" smtClean="0"/>
              <a:t>socijalnih</a:t>
            </a:r>
            <a:r>
              <a:rPr lang="en-US" sz="2400" dirty="0" smtClean="0"/>
              <a:t> </a:t>
            </a:r>
            <a:r>
              <a:rPr lang="en-US" sz="2400" dirty="0" err="1" smtClean="0"/>
              <a:t>društava</a:t>
            </a:r>
            <a:endParaRPr lang="en-US" sz="2400" dirty="0" smtClean="0"/>
          </a:p>
          <a:p>
            <a:r>
              <a:rPr lang="en-US" sz="2400" dirty="0" err="1" smtClean="0"/>
              <a:t>Stvaranje</a:t>
            </a:r>
            <a:r>
              <a:rPr lang="en-US" sz="2400" dirty="0" smtClean="0"/>
              <a:t> </a:t>
            </a:r>
            <a:r>
              <a:rPr lang="en-US" sz="2400" dirty="0" err="1" smtClean="0"/>
              <a:t>novih</a:t>
            </a:r>
            <a:r>
              <a:rPr lang="en-US" sz="2400" dirty="0" smtClean="0"/>
              <a:t> </a:t>
            </a:r>
            <a:r>
              <a:rPr lang="en-US" sz="2400" dirty="0" err="1" smtClean="0"/>
              <a:t>političkih</a:t>
            </a:r>
            <a:r>
              <a:rPr lang="en-US" sz="2400" dirty="0" smtClean="0"/>
              <a:t> </a:t>
            </a:r>
            <a:r>
              <a:rPr lang="en-US" sz="2400" dirty="0" err="1" smtClean="0"/>
              <a:t>ideologija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naglašavale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hrvatsko-srpsku</a:t>
            </a:r>
            <a:r>
              <a:rPr lang="en-US" sz="2400" dirty="0" smtClean="0"/>
              <a:t> </a:t>
            </a:r>
            <a:r>
              <a:rPr lang="en-US" sz="2400" dirty="0" err="1" smtClean="0"/>
              <a:t>slogu</a:t>
            </a:r>
            <a:r>
              <a:rPr lang="en-US" sz="2400" dirty="0" smtClean="0"/>
              <a:t> </a:t>
            </a:r>
            <a:r>
              <a:rPr lang="la-001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Hrvatska</a:t>
            </a:r>
            <a:r>
              <a:rPr lang="en-US" sz="2400" dirty="0" smtClean="0"/>
              <a:t> </a:t>
            </a:r>
            <a:r>
              <a:rPr lang="en-US" sz="2400" dirty="0" err="1" smtClean="0"/>
              <a:t>pučka</a:t>
            </a:r>
            <a:r>
              <a:rPr lang="en-US" sz="2400" dirty="0" smtClean="0"/>
              <a:t> </a:t>
            </a:r>
            <a:r>
              <a:rPr lang="en-US" sz="2400" dirty="0" err="1" smtClean="0"/>
              <a:t>napredna</a:t>
            </a:r>
            <a:r>
              <a:rPr lang="en-US" sz="2400" dirty="0" smtClean="0"/>
              <a:t> </a:t>
            </a:r>
            <a:r>
              <a:rPr lang="en-US" sz="2400" dirty="0" err="1" smtClean="0"/>
              <a:t>stranka</a:t>
            </a:r>
            <a:r>
              <a:rPr lang="en-US" sz="2400" dirty="0" smtClean="0"/>
              <a:t> (</a:t>
            </a:r>
            <a:r>
              <a:rPr lang="en-US" sz="2400" dirty="0" err="1" smtClean="0"/>
              <a:t>Pokret</a:t>
            </a:r>
            <a:r>
              <a:rPr lang="en-US" sz="2400" dirty="0" smtClean="0"/>
              <a:t>), </a:t>
            </a:r>
            <a:r>
              <a:rPr lang="en-US" sz="2400" dirty="0" err="1" smtClean="0"/>
              <a:t>Hrvatska</a:t>
            </a:r>
            <a:r>
              <a:rPr lang="en-US" sz="2400" dirty="0" smtClean="0"/>
              <a:t> </a:t>
            </a:r>
            <a:r>
              <a:rPr lang="en-US" sz="2400" dirty="0" err="1" smtClean="0"/>
              <a:t>pučka</a:t>
            </a:r>
            <a:r>
              <a:rPr lang="en-US" sz="2400" dirty="0" smtClean="0"/>
              <a:t> </a:t>
            </a:r>
            <a:r>
              <a:rPr lang="en-US" sz="2400" dirty="0" err="1" smtClean="0"/>
              <a:t>seljačka</a:t>
            </a:r>
            <a:r>
              <a:rPr lang="en-US" sz="2400" dirty="0" smtClean="0"/>
              <a:t> </a:t>
            </a:r>
            <a:r>
              <a:rPr lang="en-US" sz="2400" dirty="0" err="1" smtClean="0"/>
              <a:t>stranka</a:t>
            </a:r>
            <a:r>
              <a:rPr lang="en-US" sz="2400" dirty="0" smtClean="0"/>
              <a:t> (Dom)</a:t>
            </a:r>
          </a:p>
          <a:p>
            <a:r>
              <a:rPr lang="en-US" sz="2400" dirty="0" err="1" smtClean="0"/>
              <a:t>Riječka</a:t>
            </a:r>
            <a:r>
              <a:rPr lang="en-US" sz="2400" dirty="0" smtClean="0"/>
              <a:t> </a:t>
            </a:r>
            <a:r>
              <a:rPr lang="en-US" sz="2400" dirty="0" err="1" smtClean="0"/>
              <a:t>rezolucija</a:t>
            </a:r>
            <a:r>
              <a:rPr lang="en-US" sz="2400" dirty="0" smtClean="0"/>
              <a:t>, 3.10.1905.</a:t>
            </a:r>
          </a:p>
          <a:p>
            <a:r>
              <a:rPr lang="en-US" sz="2400" dirty="0" err="1" smtClean="0"/>
              <a:t>Zadarska</a:t>
            </a:r>
            <a:r>
              <a:rPr lang="en-US" sz="2400" dirty="0" smtClean="0"/>
              <a:t> </a:t>
            </a:r>
            <a:r>
              <a:rPr lang="en-US" sz="2400" dirty="0" err="1" smtClean="0"/>
              <a:t>rezolucija</a:t>
            </a:r>
            <a:r>
              <a:rPr lang="en-US" sz="2400" dirty="0" smtClean="0"/>
              <a:t>, 17.10.1905.</a:t>
            </a:r>
          </a:p>
          <a:p>
            <a:endParaRPr lang="en-US" sz="2400" dirty="0"/>
          </a:p>
          <a:p>
            <a:r>
              <a:rPr lang="en-US" sz="2400" dirty="0" err="1" smtClean="0"/>
              <a:t>Početne</a:t>
            </a:r>
            <a:r>
              <a:rPr lang="en-US" sz="2400" dirty="0" smtClean="0"/>
              <a:t> </a:t>
            </a:r>
            <a:r>
              <a:rPr lang="en-US" sz="2400" dirty="0" err="1" smtClean="0"/>
              <a:t>slabosti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politike</a:t>
            </a:r>
            <a:r>
              <a:rPr lang="en-US" sz="2400" dirty="0" smtClean="0"/>
              <a:t> </a:t>
            </a:r>
            <a:r>
              <a:rPr lang="en-US" sz="2400" dirty="0" err="1" smtClean="0"/>
              <a:t>novog</a:t>
            </a:r>
            <a:r>
              <a:rPr lang="en-US" sz="2400" dirty="0" smtClean="0"/>
              <a:t> </a:t>
            </a:r>
            <a:r>
              <a:rPr lang="en-US" sz="2400" dirty="0" err="1" smtClean="0"/>
              <a:t>kursa</a:t>
            </a:r>
            <a:r>
              <a:rPr lang="en-US" sz="2400" dirty="0" smtClean="0"/>
              <a:t>: </a:t>
            </a:r>
            <a:r>
              <a:rPr lang="en-US" sz="2400" dirty="0" err="1" smtClean="0"/>
              <a:t>pritisak</a:t>
            </a:r>
            <a:r>
              <a:rPr lang="en-US" sz="2400" dirty="0" smtClean="0"/>
              <a:t> </a:t>
            </a:r>
            <a:r>
              <a:rPr lang="en-US" sz="2400" dirty="0" err="1" smtClean="0"/>
              <a:t>bečke</a:t>
            </a:r>
            <a:r>
              <a:rPr lang="en-US" sz="2400" dirty="0" smtClean="0"/>
              <a:t> </a:t>
            </a:r>
            <a:r>
              <a:rPr lang="en-US" sz="2400" dirty="0" err="1" smtClean="0"/>
              <a:t>vlade</a:t>
            </a:r>
            <a:r>
              <a:rPr lang="en-US" sz="2400" dirty="0" smtClean="0"/>
              <a:t>, </a:t>
            </a:r>
            <a:r>
              <a:rPr lang="en-US" sz="2400" dirty="0" err="1" smtClean="0"/>
              <a:t>prijestolonasljednikov</a:t>
            </a:r>
            <a:r>
              <a:rPr lang="en-US" sz="2400" dirty="0" smtClean="0"/>
              <a:t> </a:t>
            </a:r>
            <a:r>
              <a:rPr lang="en-US" sz="2400" dirty="0" err="1" smtClean="0"/>
              <a:t>posjet</a:t>
            </a:r>
            <a:r>
              <a:rPr lang="en-US" sz="2400" dirty="0" smtClean="0"/>
              <a:t> </a:t>
            </a:r>
            <a:r>
              <a:rPr lang="en-US" sz="2400" dirty="0" err="1" smtClean="0"/>
              <a:t>Dubrovniku</a:t>
            </a:r>
            <a:r>
              <a:rPr lang="en-US" sz="2400" dirty="0" smtClean="0"/>
              <a:t> 1906., </a:t>
            </a:r>
            <a:r>
              <a:rPr lang="en-US" sz="2400" dirty="0" err="1" smtClean="0"/>
              <a:t>odnos</a:t>
            </a:r>
            <a:r>
              <a:rPr lang="en-US" sz="2400" dirty="0" smtClean="0"/>
              <a:t> </a:t>
            </a:r>
            <a:r>
              <a:rPr lang="en-US" sz="2400" dirty="0" err="1" smtClean="0"/>
              <a:t>političkih</a:t>
            </a:r>
            <a:r>
              <a:rPr lang="en-US" sz="2400" dirty="0" smtClean="0"/>
              <a:t> </a:t>
            </a:r>
            <a:r>
              <a:rPr lang="en-US" sz="2400" dirty="0" err="1" smtClean="0"/>
              <a:t>Srba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hrvatskoj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nacionalnoj</a:t>
            </a:r>
            <a:r>
              <a:rPr lang="en-US" sz="2400" dirty="0" smtClean="0"/>
              <a:t> </a:t>
            </a:r>
            <a:r>
              <a:rPr lang="en-US" sz="2400" dirty="0" err="1" smtClean="0"/>
              <a:t>ideji</a:t>
            </a:r>
            <a:r>
              <a:rPr lang="en-US" sz="2400" dirty="0"/>
              <a:t> </a:t>
            </a:r>
            <a:r>
              <a:rPr lang="en-US" sz="2400" dirty="0" err="1" smtClean="0"/>
              <a:t>itd</a:t>
            </a:r>
            <a:r>
              <a:rPr lang="en-US" sz="2400" dirty="0" smtClean="0"/>
              <a:t>., </a:t>
            </a:r>
            <a:r>
              <a:rPr lang="en-US" sz="2400" dirty="0" err="1" smtClean="0"/>
              <a:t>nestabilnost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Hrvatsko-srpske</a:t>
            </a:r>
            <a:r>
              <a:rPr lang="en-US" sz="2400" dirty="0" smtClean="0"/>
              <a:t> </a:t>
            </a:r>
            <a:r>
              <a:rPr lang="en-US" sz="2400" dirty="0" err="1" smtClean="0"/>
              <a:t>koalicije</a:t>
            </a:r>
            <a:r>
              <a:rPr lang="en-US" sz="2400" dirty="0" smtClean="0"/>
              <a:t> u </a:t>
            </a:r>
            <a:r>
              <a:rPr lang="en-US" sz="2400" dirty="0" err="1" smtClean="0"/>
              <a:t>Banskoj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Hrvatskoj</a:t>
            </a:r>
            <a:endParaRPr lang="en-US" sz="2400" dirty="0" smtClean="0"/>
          </a:p>
          <a:p>
            <a:r>
              <a:rPr lang="en-US" sz="2400" dirty="0" err="1" smtClean="0"/>
              <a:t>Politička</a:t>
            </a:r>
            <a:r>
              <a:rPr lang="en-US" sz="2400" dirty="0" smtClean="0"/>
              <a:t> </a:t>
            </a:r>
            <a:r>
              <a:rPr lang="en-US" sz="2400" dirty="0" err="1" smtClean="0"/>
              <a:t>suradnja</a:t>
            </a:r>
            <a:r>
              <a:rPr lang="en-US" sz="2400" dirty="0" smtClean="0"/>
              <a:t> </a:t>
            </a:r>
            <a:r>
              <a:rPr lang="en-US" sz="2400" dirty="0" err="1" smtClean="0"/>
              <a:t>između</a:t>
            </a:r>
            <a:r>
              <a:rPr lang="en-US" sz="2400" dirty="0" smtClean="0"/>
              <a:t> </a:t>
            </a:r>
            <a:r>
              <a:rPr lang="en-US" sz="2400" dirty="0" err="1" smtClean="0"/>
              <a:t>Hrvata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Srba</a:t>
            </a:r>
            <a:r>
              <a:rPr lang="en-US" sz="2400" dirty="0" smtClean="0"/>
              <a:t> u </a:t>
            </a:r>
            <a:r>
              <a:rPr lang="en-US" sz="2400" dirty="0" err="1" smtClean="0"/>
              <a:t>Dalmaciji</a:t>
            </a:r>
            <a:r>
              <a:rPr lang="en-US" sz="2400" dirty="0" smtClean="0"/>
              <a:t>, </a:t>
            </a:r>
            <a:r>
              <a:rPr lang="en-US" sz="2400" dirty="0" err="1" smtClean="0"/>
              <a:t>naročito</a:t>
            </a:r>
            <a:r>
              <a:rPr lang="en-US" sz="2400" dirty="0" smtClean="0"/>
              <a:t> u </a:t>
            </a:r>
            <a:r>
              <a:rPr lang="en-US" sz="2400" dirty="0" err="1" smtClean="0"/>
              <a:t>Dubrovniku</a:t>
            </a:r>
            <a:r>
              <a:rPr lang="en-US" sz="2400" dirty="0" smtClean="0"/>
              <a:t>, </a:t>
            </a:r>
            <a:r>
              <a:rPr lang="en-US" sz="2400" dirty="0" err="1" smtClean="0"/>
              <a:t>bila</a:t>
            </a:r>
            <a:r>
              <a:rPr lang="en-US" sz="2400" dirty="0" smtClean="0"/>
              <a:t> je </a:t>
            </a:r>
            <a:r>
              <a:rPr lang="en-US" sz="2400" dirty="0" err="1" smtClean="0"/>
              <a:t>aktivna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papiru</a:t>
            </a:r>
            <a:endParaRPr lang="en-US" sz="2400" dirty="0" smtClean="0"/>
          </a:p>
          <a:p>
            <a:r>
              <a:rPr lang="en-US" sz="2400" dirty="0" err="1" smtClean="0"/>
              <a:t>Nepovjerljivost</a:t>
            </a:r>
            <a:r>
              <a:rPr lang="en-US" sz="2400" dirty="0"/>
              <a:t> </a:t>
            </a:r>
            <a:r>
              <a:rPr lang="en-US" sz="2400" dirty="0" err="1" smtClean="0"/>
              <a:t>političkih</a:t>
            </a:r>
            <a:r>
              <a:rPr lang="en-US" sz="2400" dirty="0" smtClean="0"/>
              <a:t> </a:t>
            </a:r>
            <a:r>
              <a:rPr lang="en-US" sz="2400" dirty="0" err="1" smtClean="0"/>
              <a:t>Srba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političkim</a:t>
            </a:r>
            <a:r>
              <a:rPr lang="en-US" sz="2400" dirty="0" smtClean="0"/>
              <a:t> </a:t>
            </a:r>
            <a:r>
              <a:rPr lang="en-US" sz="2400" dirty="0" err="1" smtClean="0"/>
              <a:t>Hrvatima</a:t>
            </a:r>
            <a:r>
              <a:rPr lang="en-US" sz="2400" dirty="0" smtClean="0"/>
              <a:t> </a:t>
            </a:r>
            <a:r>
              <a:rPr lang="en-US" sz="2400" dirty="0" err="1" smtClean="0"/>
              <a:t>oko</a:t>
            </a:r>
            <a:r>
              <a:rPr lang="en-US" sz="2400" dirty="0" smtClean="0"/>
              <a:t> </a:t>
            </a:r>
            <a:r>
              <a:rPr lang="en-US" sz="2400" dirty="0" err="1" smtClean="0"/>
              <a:t>suradnje</a:t>
            </a:r>
            <a:r>
              <a:rPr lang="en-US" sz="2400" dirty="0" smtClean="0"/>
              <a:t> </a:t>
            </a:r>
            <a:r>
              <a:rPr lang="la-001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jak</a:t>
            </a:r>
            <a:r>
              <a:rPr lang="en-US" sz="2400" dirty="0" smtClean="0"/>
              <a:t> </a:t>
            </a:r>
            <a:r>
              <a:rPr lang="en-US" sz="2400" dirty="0" err="1" smtClean="0"/>
              <a:t>politički</a:t>
            </a:r>
            <a:r>
              <a:rPr lang="en-US" sz="2400" dirty="0" smtClean="0"/>
              <a:t> </a:t>
            </a:r>
            <a:r>
              <a:rPr lang="en-US" sz="2400" dirty="0" err="1" smtClean="0"/>
              <a:t>krug</a:t>
            </a:r>
            <a:r>
              <a:rPr lang="en-US" sz="2400" dirty="0" smtClean="0"/>
              <a:t> </a:t>
            </a:r>
            <a:r>
              <a:rPr lang="en-US" sz="2400" dirty="0" err="1" smtClean="0"/>
              <a:t>dubrovačkih</a:t>
            </a:r>
            <a:r>
              <a:rPr lang="en-US" sz="2400" dirty="0" smtClean="0"/>
              <a:t> </a:t>
            </a:r>
            <a:r>
              <a:rPr lang="en-US" sz="2400" dirty="0" err="1" smtClean="0"/>
              <a:t>Hrvata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se </a:t>
            </a:r>
            <a:r>
              <a:rPr lang="en-US" sz="2400" dirty="0" err="1" smtClean="0"/>
              <a:t>opirali</a:t>
            </a:r>
            <a:r>
              <a:rPr lang="en-US" sz="2400" dirty="0" smtClean="0"/>
              <a:t> </a:t>
            </a:r>
            <a:r>
              <a:rPr lang="en-US" sz="2400" dirty="0" err="1" smtClean="0"/>
              <a:t>politici</a:t>
            </a:r>
            <a:r>
              <a:rPr lang="en-US" sz="2400" dirty="0" smtClean="0"/>
              <a:t> ‘’</a:t>
            </a:r>
            <a:r>
              <a:rPr lang="en-US" sz="2400" dirty="0" err="1" smtClean="0"/>
              <a:t>novog</a:t>
            </a:r>
            <a:r>
              <a:rPr lang="en-US" sz="2400" dirty="0" smtClean="0"/>
              <a:t> </a:t>
            </a:r>
            <a:r>
              <a:rPr lang="en-US" sz="2400" dirty="0" err="1" smtClean="0"/>
              <a:t>kursa</a:t>
            </a:r>
            <a:r>
              <a:rPr lang="en-US" sz="2400" dirty="0" smtClean="0"/>
              <a:t>’’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272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rijalizam – Wikipedi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164"/>
            <a:ext cx="12192000" cy="69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3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975" y="1923642"/>
            <a:ext cx="9144000" cy="2387600"/>
          </a:xfrm>
        </p:spPr>
        <p:txBody>
          <a:bodyPr/>
          <a:lstStyle/>
          <a:p>
            <a:r>
              <a:rPr lang="en-US" b="1" dirty="0" err="1" smtClean="0"/>
              <a:t>Hrvatsko-srpski</a:t>
            </a:r>
            <a:r>
              <a:rPr lang="en-US" b="1" dirty="0" smtClean="0"/>
              <a:t> </a:t>
            </a:r>
            <a:r>
              <a:rPr lang="en-US" b="1" dirty="0" err="1" smtClean="0"/>
              <a:t>odnosi</a:t>
            </a:r>
            <a:r>
              <a:rPr lang="en-US" b="1" dirty="0" smtClean="0"/>
              <a:t> u </a:t>
            </a:r>
            <a:r>
              <a:rPr lang="en-US" b="1" dirty="0" err="1" smtClean="0"/>
              <a:t>Dalmaciji</a:t>
            </a:r>
            <a:r>
              <a:rPr lang="en-US" b="1" dirty="0" smtClean="0"/>
              <a:t> od 1878. do 1907.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1144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Hrvatsko-srpski</a:t>
            </a:r>
            <a:r>
              <a:rPr lang="en-US" sz="2400" dirty="0" smtClean="0"/>
              <a:t> </a:t>
            </a:r>
            <a:r>
              <a:rPr lang="en-US" sz="2400" dirty="0" err="1" smtClean="0"/>
              <a:t>odnosi</a:t>
            </a:r>
            <a:r>
              <a:rPr lang="en-US" sz="2400" dirty="0" smtClean="0"/>
              <a:t> u </a:t>
            </a:r>
            <a:r>
              <a:rPr lang="en-US" sz="2400" dirty="0" err="1" smtClean="0"/>
              <a:t>drugoj</a:t>
            </a:r>
            <a:r>
              <a:rPr lang="en-US" sz="2400" dirty="0" smtClean="0"/>
              <a:t> </a:t>
            </a:r>
            <a:r>
              <a:rPr lang="en-US" sz="2400" dirty="0" err="1" smtClean="0"/>
              <a:t>polovici</a:t>
            </a:r>
            <a:r>
              <a:rPr lang="en-US" sz="2400" dirty="0" smtClean="0"/>
              <a:t> 19. </a:t>
            </a:r>
            <a:r>
              <a:rPr lang="en-US" sz="2400" dirty="0" err="1" smtClean="0"/>
              <a:t>stoljeća</a:t>
            </a:r>
            <a:r>
              <a:rPr lang="en-US" sz="2400" dirty="0" smtClean="0"/>
              <a:t> </a:t>
            </a:r>
            <a:r>
              <a:rPr lang="en-US" sz="2400" dirty="0" err="1" smtClean="0"/>
              <a:t>predstavljali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najsloženiji</a:t>
            </a:r>
            <a:r>
              <a:rPr lang="en-US" sz="2400" dirty="0" smtClean="0"/>
              <a:t> </a:t>
            </a:r>
            <a:r>
              <a:rPr lang="en-US" sz="2400" dirty="0" err="1" smtClean="0"/>
              <a:t>oblik</a:t>
            </a:r>
            <a:r>
              <a:rPr lang="en-US" sz="2400" dirty="0" smtClean="0"/>
              <a:t> </a:t>
            </a:r>
            <a:r>
              <a:rPr lang="en-US" sz="2400" dirty="0" err="1" smtClean="0"/>
              <a:t>političko-nacionalnih</a:t>
            </a:r>
            <a:r>
              <a:rPr lang="en-US" sz="2400" dirty="0" smtClean="0"/>
              <a:t> </a:t>
            </a:r>
            <a:r>
              <a:rPr lang="en-US" sz="2400" dirty="0" err="1" smtClean="0"/>
              <a:t>odnosa</a:t>
            </a:r>
            <a:r>
              <a:rPr lang="en-US" sz="2400" dirty="0" smtClean="0"/>
              <a:t> u tom </a:t>
            </a:r>
            <a:r>
              <a:rPr lang="en-US" sz="2400" dirty="0" err="1" smtClean="0"/>
              <a:t>dijelu</a:t>
            </a:r>
            <a:r>
              <a:rPr lang="en-US" sz="2400" dirty="0" smtClean="0"/>
              <a:t> </a:t>
            </a:r>
            <a:r>
              <a:rPr lang="en-US" sz="2400" dirty="0" err="1" smtClean="0"/>
              <a:t>Habsburške</a:t>
            </a:r>
            <a:r>
              <a:rPr lang="en-US" sz="2400" dirty="0" smtClean="0"/>
              <a:t> </a:t>
            </a:r>
            <a:r>
              <a:rPr lang="en-US" sz="2400" dirty="0" err="1" smtClean="0"/>
              <a:t>Monarhije</a:t>
            </a:r>
            <a:endParaRPr lang="en-US" sz="2400" dirty="0" smtClean="0"/>
          </a:p>
          <a:p>
            <a:r>
              <a:rPr lang="en-US" sz="2400" dirty="0" err="1" smtClean="0"/>
              <a:t>Politička</a:t>
            </a:r>
            <a:r>
              <a:rPr lang="en-US" sz="2400" dirty="0" smtClean="0"/>
              <a:t> </a:t>
            </a:r>
            <a:r>
              <a:rPr lang="en-US" sz="2400" dirty="0" err="1" smtClean="0"/>
              <a:t>prelamanja</a:t>
            </a:r>
            <a:r>
              <a:rPr lang="en-US" sz="2400" dirty="0" smtClean="0"/>
              <a:t> </a:t>
            </a:r>
            <a:r>
              <a:rPr lang="en-US" sz="2400" dirty="0" err="1" smtClean="0"/>
              <a:t>oko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hrvatske</a:t>
            </a:r>
            <a:r>
              <a:rPr lang="en-US" sz="2400" dirty="0" smtClean="0"/>
              <a:t>/</a:t>
            </a:r>
            <a:r>
              <a:rPr lang="en-US" sz="2400" dirty="0" err="1" smtClean="0"/>
              <a:t>jugoslavenske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nacionalne</a:t>
            </a:r>
            <a:r>
              <a:rPr lang="en-US" sz="2400" dirty="0" smtClean="0"/>
              <a:t> </a:t>
            </a:r>
            <a:r>
              <a:rPr lang="en-US" sz="2400" dirty="0" err="1" smtClean="0"/>
              <a:t>ideje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pozivanja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hrvatski</a:t>
            </a:r>
            <a:r>
              <a:rPr lang="en-US" sz="2400" dirty="0" smtClean="0"/>
              <a:t> 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</a:t>
            </a:r>
            <a:r>
              <a:rPr lang="en-US" sz="2400" dirty="0" err="1" smtClean="0"/>
              <a:t>srpski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pojedinih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hrvatskih</a:t>
            </a:r>
            <a:r>
              <a:rPr lang="en-US" sz="2400" dirty="0" smtClean="0"/>
              <a:t> </a:t>
            </a:r>
            <a:r>
              <a:rPr lang="en-US" sz="2400" dirty="0" err="1" smtClean="0"/>
              <a:t>povijesnih</a:t>
            </a:r>
            <a:r>
              <a:rPr lang="en-US" sz="2400" dirty="0" smtClean="0"/>
              <a:t> </a:t>
            </a:r>
            <a:r>
              <a:rPr lang="en-US" sz="2400" dirty="0" err="1" smtClean="0"/>
              <a:t>područja</a:t>
            </a:r>
            <a:r>
              <a:rPr lang="en-US" sz="2400" dirty="0" smtClean="0"/>
              <a:t> </a:t>
            </a:r>
            <a:r>
              <a:rPr lang="en-US" sz="2400" dirty="0" err="1" smtClean="0"/>
              <a:t>zaokupljalo</a:t>
            </a:r>
            <a:r>
              <a:rPr lang="en-US" sz="2400" dirty="0" smtClean="0"/>
              <a:t> je </a:t>
            </a:r>
            <a:r>
              <a:rPr lang="en-US" sz="2400" dirty="0" err="1" smtClean="0"/>
              <a:t>onodobni</a:t>
            </a:r>
            <a:r>
              <a:rPr lang="en-US" sz="2400" dirty="0" smtClean="0"/>
              <a:t> </a:t>
            </a:r>
            <a:r>
              <a:rPr lang="en-US" sz="2400" dirty="0" err="1" smtClean="0"/>
              <a:t>javni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</a:t>
            </a:r>
            <a:endParaRPr lang="en-US" sz="2400" dirty="0" smtClean="0"/>
          </a:p>
          <a:p>
            <a:r>
              <a:rPr lang="en-US" sz="2400" dirty="0" smtClean="0"/>
              <a:t>Dubrovnik je bio </a:t>
            </a:r>
            <a:r>
              <a:rPr lang="en-US" sz="2400" dirty="0" err="1" smtClean="0"/>
              <a:t>jedno</a:t>
            </a:r>
            <a:r>
              <a:rPr lang="en-US" sz="2400" dirty="0" smtClean="0"/>
              <a:t> od </a:t>
            </a:r>
            <a:r>
              <a:rPr lang="en-US" sz="2400" dirty="0" err="1" smtClean="0"/>
              <a:t>najvećih</a:t>
            </a:r>
            <a:r>
              <a:rPr lang="en-US" sz="2400" dirty="0" smtClean="0"/>
              <a:t> </a:t>
            </a:r>
            <a:r>
              <a:rPr lang="en-US" sz="2400" dirty="0" err="1" smtClean="0"/>
              <a:t>žarišta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hrvatsko-srpskog</a:t>
            </a:r>
            <a:r>
              <a:rPr lang="en-US" sz="2400" dirty="0" smtClean="0"/>
              <a:t> </a:t>
            </a:r>
            <a:r>
              <a:rPr lang="en-US" sz="2400" dirty="0" err="1" smtClean="0"/>
              <a:t>sukoba</a:t>
            </a:r>
            <a:r>
              <a:rPr lang="en-US" sz="2400" dirty="0" smtClean="0"/>
              <a:t>, </a:t>
            </a:r>
            <a:r>
              <a:rPr lang="en-US" sz="2400" dirty="0" err="1" smtClean="0"/>
              <a:t>kasnije</a:t>
            </a:r>
            <a:r>
              <a:rPr lang="en-US" sz="2400" dirty="0" smtClean="0"/>
              <a:t> </a:t>
            </a:r>
            <a:r>
              <a:rPr lang="en-US" sz="2400" dirty="0" err="1" smtClean="0"/>
              <a:t>pomirdbe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najveći</a:t>
            </a:r>
            <a:r>
              <a:rPr lang="en-US" sz="2400" dirty="0" smtClean="0"/>
              <a:t> </a:t>
            </a:r>
            <a:r>
              <a:rPr lang="en-US" sz="2400" dirty="0" err="1" smtClean="0"/>
              <a:t>zagovaratelj</a:t>
            </a:r>
            <a:r>
              <a:rPr lang="en-US" sz="2400" dirty="0" smtClean="0"/>
              <a:t> </a:t>
            </a:r>
            <a:r>
              <a:rPr lang="en-US" sz="2400" dirty="0" err="1" smtClean="0"/>
              <a:t>sloge</a:t>
            </a:r>
            <a:r>
              <a:rPr lang="en-US" sz="2400" dirty="0" smtClean="0"/>
              <a:t>, a </a:t>
            </a:r>
            <a:r>
              <a:rPr lang="en-US" sz="2400" dirty="0" err="1" smtClean="0"/>
              <a:t>potom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/>
              <a:t> </a:t>
            </a:r>
            <a:r>
              <a:rPr lang="en-US" sz="2400" dirty="0" err="1" smtClean="0"/>
              <a:t>jedan</a:t>
            </a:r>
            <a:r>
              <a:rPr lang="en-US" sz="2400" dirty="0" smtClean="0"/>
              <a:t> od </a:t>
            </a:r>
            <a:r>
              <a:rPr lang="en-US" sz="2400" dirty="0" err="1" smtClean="0"/>
              <a:t>uzročnika</a:t>
            </a:r>
            <a:r>
              <a:rPr lang="en-US" sz="2400" dirty="0" smtClean="0"/>
              <a:t> </a:t>
            </a:r>
            <a:r>
              <a:rPr lang="en-US" sz="2400" dirty="0" err="1" smtClean="0"/>
              <a:t>sloma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politike</a:t>
            </a:r>
            <a:r>
              <a:rPr lang="en-US" sz="2400" dirty="0" smtClean="0"/>
              <a:t> </a:t>
            </a:r>
            <a:r>
              <a:rPr lang="en-US" sz="2400" dirty="0" err="1" smtClean="0"/>
              <a:t>novog</a:t>
            </a:r>
            <a:r>
              <a:rPr lang="en-US" sz="2400" dirty="0" smtClean="0"/>
              <a:t> </a:t>
            </a:r>
            <a:r>
              <a:rPr lang="en-US" sz="2400" dirty="0" err="1" smtClean="0"/>
              <a:t>kursa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početku</a:t>
            </a:r>
            <a:r>
              <a:rPr lang="en-US" sz="2400" dirty="0" smtClean="0"/>
              <a:t> 20. </a:t>
            </a:r>
            <a:r>
              <a:rPr lang="en-US" sz="2400" dirty="0" err="1" smtClean="0"/>
              <a:t>st.</a:t>
            </a:r>
            <a:endParaRPr lang="en-US" sz="2400" dirty="0" smtClean="0"/>
          </a:p>
          <a:p>
            <a:r>
              <a:rPr lang="en-US" sz="2400" dirty="0" err="1" smtClean="0"/>
              <a:t>Politikom</a:t>
            </a:r>
            <a:r>
              <a:rPr lang="en-US" sz="2400" dirty="0" smtClean="0"/>
              <a:t> ‘’</a:t>
            </a:r>
            <a:r>
              <a:rPr lang="en-US" sz="2400" dirty="0" err="1" smtClean="0"/>
              <a:t>novog</a:t>
            </a:r>
            <a:r>
              <a:rPr lang="en-US" sz="2400" dirty="0" smtClean="0"/>
              <a:t> </a:t>
            </a:r>
            <a:r>
              <a:rPr lang="en-US" sz="2400" dirty="0" err="1" smtClean="0"/>
              <a:t>kursa</a:t>
            </a:r>
            <a:r>
              <a:rPr lang="en-US" sz="2400" dirty="0" smtClean="0"/>
              <a:t>’’ </a:t>
            </a:r>
            <a:r>
              <a:rPr lang="en-US" sz="2400" dirty="0" err="1" smtClean="0"/>
              <a:t>postavljeni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temelji</a:t>
            </a:r>
            <a:r>
              <a:rPr lang="en-US" sz="2400" dirty="0" smtClean="0"/>
              <a:t> </a:t>
            </a:r>
            <a:r>
              <a:rPr lang="en-US" sz="2400" dirty="0" err="1" smtClean="0"/>
              <a:t>buduće</a:t>
            </a:r>
            <a:r>
              <a:rPr lang="en-US" sz="2400" dirty="0" smtClean="0"/>
              <a:t> </a:t>
            </a:r>
            <a:r>
              <a:rPr lang="en-US" sz="2400" dirty="0" err="1" smtClean="0"/>
              <a:t>jugoslavenske</a:t>
            </a:r>
            <a:r>
              <a:rPr lang="en-US" sz="2400" dirty="0" smtClean="0"/>
              <a:t> </a:t>
            </a:r>
            <a:r>
              <a:rPr lang="en-US" sz="2400" dirty="0" err="1" smtClean="0"/>
              <a:t>državne</a:t>
            </a:r>
            <a:r>
              <a:rPr lang="en-US" sz="2400" dirty="0" smtClean="0"/>
              <a:t> </a:t>
            </a:r>
            <a:r>
              <a:rPr lang="en-US" sz="2400" dirty="0" err="1" smtClean="0"/>
              <a:t>zajednice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673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Političko</a:t>
            </a:r>
            <a:r>
              <a:rPr lang="en-US" b="1" dirty="0" smtClean="0"/>
              <a:t> </a:t>
            </a:r>
            <a:r>
              <a:rPr lang="en-US" b="1" dirty="0" err="1" smtClean="0"/>
              <a:t>stanje</a:t>
            </a:r>
            <a:r>
              <a:rPr lang="en-US" b="1" dirty="0" smtClean="0"/>
              <a:t> u </a:t>
            </a:r>
            <a:r>
              <a:rPr lang="en-US" b="1" dirty="0" err="1" smtClean="0"/>
              <a:t>drugoj</a:t>
            </a:r>
            <a:r>
              <a:rPr lang="en-US" b="1" dirty="0" smtClean="0"/>
              <a:t> </a:t>
            </a:r>
            <a:r>
              <a:rPr lang="en-US" b="1" dirty="0" err="1" smtClean="0"/>
              <a:t>polovici</a:t>
            </a:r>
            <a:r>
              <a:rPr lang="en-US" b="1" dirty="0" smtClean="0"/>
              <a:t> 19. </a:t>
            </a:r>
            <a:r>
              <a:rPr lang="en-US" b="1" dirty="0" err="1" smtClean="0"/>
              <a:t>stoljeća</a:t>
            </a:r>
            <a:r>
              <a:rPr lang="en-US" b="1" dirty="0" smtClean="0"/>
              <a:t> u </a:t>
            </a:r>
            <a:r>
              <a:rPr lang="en-US" b="1" dirty="0" err="1" smtClean="0"/>
              <a:t>Hrvatskoj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20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Nakon</a:t>
            </a:r>
            <a:r>
              <a:rPr lang="en-US" sz="2400" dirty="0" smtClean="0"/>
              <a:t> </a:t>
            </a:r>
            <a:r>
              <a:rPr lang="en-US" sz="2400" dirty="0" err="1" smtClean="0"/>
              <a:t>sloma</a:t>
            </a:r>
            <a:r>
              <a:rPr lang="en-US" sz="2400" dirty="0" smtClean="0"/>
              <a:t> </a:t>
            </a:r>
            <a:r>
              <a:rPr lang="en-US" sz="2400" dirty="0" err="1" smtClean="0"/>
              <a:t>neoapsolutizma</a:t>
            </a:r>
            <a:r>
              <a:rPr lang="en-US" sz="2400" dirty="0" smtClean="0"/>
              <a:t> 1860. g. </a:t>
            </a:r>
            <a:r>
              <a:rPr lang="en-US" sz="2400" dirty="0" err="1" smtClean="0"/>
              <a:t>dolazi</a:t>
            </a:r>
            <a:r>
              <a:rPr lang="en-US" sz="2400" dirty="0" smtClean="0"/>
              <a:t> do </a:t>
            </a:r>
            <a:r>
              <a:rPr lang="en-US" sz="2400" dirty="0" err="1" smtClean="0"/>
              <a:t>širenja</a:t>
            </a:r>
            <a:r>
              <a:rPr lang="en-US" sz="2400" dirty="0" smtClean="0"/>
              <a:t> </a:t>
            </a:r>
            <a:r>
              <a:rPr lang="en-US" sz="2400" dirty="0" err="1" smtClean="0"/>
              <a:t>narodnog</a:t>
            </a:r>
            <a:r>
              <a:rPr lang="en-US" sz="2400" dirty="0" smtClean="0"/>
              <a:t> </a:t>
            </a:r>
            <a:r>
              <a:rPr lang="en-US" sz="2400" dirty="0" err="1" smtClean="0"/>
              <a:t>preporoda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</a:t>
            </a:r>
            <a:r>
              <a:rPr lang="en-US" sz="2400" dirty="0" smtClean="0"/>
              <a:t> </a:t>
            </a:r>
            <a:r>
              <a:rPr lang="en-US" sz="2400" dirty="0" err="1" smtClean="0"/>
              <a:t>istočnog</a:t>
            </a:r>
            <a:r>
              <a:rPr lang="en-US" sz="2400" dirty="0" smtClean="0"/>
              <a:t> </a:t>
            </a:r>
            <a:r>
              <a:rPr lang="en-US" sz="2400" dirty="0" err="1" smtClean="0"/>
              <a:t>Jadrana</a:t>
            </a:r>
            <a:endParaRPr lang="en-US" sz="2400" dirty="0" smtClean="0"/>
          </a:p>
          <a:p>
            <a:r>
              <a:rPr lang="en-US" sz="2400" dirty="0" err="1" smtClean="0"/>
              <a:t>Narodna</a:t>
            </a:r>
            <a:r>
              <a:rPr lang="en-US" sz="2400" dirty="0" smtClean="0"/>
              <a:t> </a:t>
            </a:r>
            <a:r>
              <a:rPr lang="en-US" sz="2400" dirty="0" err="1" smtClean="0"/>
              <a:t>stranka</a:t>
            </a:r>
            <a:endParaRPr lang="en-US" sz="2400" dirty="0" smtClean="0"/>
          </a:p>
          <a:p>
            <a:r>
              <a:rPr lang="en-US" sz="2400" dirty="0" err="1" smtClean="0"/>
              <a:t>Autonomistička</a:t>
            </a:r>
            <a:r>
              <a:rPr lang="en-US" sz="2400" dirty="0" smtClean="0"/>
              <a:t> </a:t>
            </a:r>
            <a:r>
              <a:rPr lang="en-US" sz="2400" dirty="0" err="1" smtClean="0"/>
              <a:t>stranka</a:t>
            </a:r>
            <a:endParaRPr lang="en-US" sz="2400" dirty="0" smtClean="0"/>
          </a:p>
          <a:p>
            <a:r>
              <a:rPr lang="en-US" sz="2400" dirty="0" err="1" smtClean="0"/>
              <a:t>Politički</a:t>
            </a:r>
            <a:r>
              <a:rPr lang="en-US" sz="2400" dirty="0" smtClean="0"/>
              <a:t> </a:t>
            </a:r>
            <a:r>
              <a:rPr lang="en-US" sz="2400" dirty="0" err="1" smtClean="0"/>
              <a:t>odnosi</a:t>
            </a:r>
            <a:r>
              <a:rPr lang="en-US" sz="2400" dirty="0" smtClean="0"/>
              <a:t> </a:t>
            </a:r>
            <a:r>
              <a:rPr lang="en-US" sz="2400" dirty="0" err="1" smtClean="0"/>
              <a:t>bili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koncentrirani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prijepore</a:t>
            </a:r>
            <a:r>
              <a:rPr lang="en-US" sz="2400" dirty="0" smtClean="0"/>
              <a:t> </a:t>
            </a:r>
            <a:r>
              <a:rPr lang="en-US" sz="2400" dirty="0" err="1" smtClean="0"/>
              <a:t>oko</a:t>
            </a:r>
            <a:r>
              <a:rPr lang="en-US" sz="2400" dirty="0" smtClean="0"/>
              <a:t> </a:t>
            </a:r>
            <a:r>
              <a:rPr lang="en-US" sz="2400" dirty="0" err="1" smtClean="0"/>
              <a:t>kulturno-nacionalnog</a:t>
            </a:r>
            <a:r>
              <a:rPr lang="en-US" sz="2400" dirty="0" smtClean="0"/>
              <a:t> </a:t>
            </a:r>
            <a:r>
              <a:rPr lang="en-US" sz="2400" dirty="0" err="1" smtClean="0"/>
              <a:t>identiteta</a:t>
            </a:r>
            <a:r>
              <a:rPr lang="en-US" sz="2400" dirty="0" smtClean="0"/>
              <a:t> </a:t>
            </a:r>
            <a:r>
              <a:rPr lang="en-US" sz="2400" dirty="0" err="1" smtClean="0"/>
              <a:t>Dalmacije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pitanjima</a:t>
            </a:r>
            <a:r>
              <a:rPr lang="en-US" sz="2400" dirty="0" smtClean="0"/>
              <a:t> </a:t>
            </a:r>
            <a:r>
              <a:rPr lang="en-US" sz="2400" dirty="0" err="1" smtClean="0"/>
              <a:t>ujedinjenja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hrvatskih</a:t>
            </a:r>
            <a:r>
              <a:rPr lang="en-US" sz="2400" dirty="0" smtClean="0"/>
              <a:t> </a:t>
            </a:r>
            <a:r>
              <a:rPr lang="en-US" sz="2400" dirty="0" err="1" smtClean="0"/>
              <a:t>zemalja</a:t>
            </a:r>
            <a:endParaRPr lang="en-US" sz="2400" dirty="0" smtClean="0"/>
          </a:p>
          <a:p>
            <a:r>
              <a:rPr lang="en-US" sz="2400" dirty="0" err="1" smtClean="0"/>
              <a:t>Stvaranje</a:t>
            </a:r>
            <a:r>
              <a:rPr lang="en-US" sz="2400" dirty="0" smtClean="0"/>
              <a:t> </a:t>
            </a:r>
            <a:r>
              <a:rPr lang="en-US" sz="2400" dirty="0" err="1" smtClean="0"/>
              <a:t>narodnih</a:t>
            </a:r>
            <a:r>
              <a:rPr lang="en-US" sz="2400" dirty="0" smtClean="0"/>
              <a:t> </a:t>
            </a:r>
            <a:r>
              <a:rPr lang="en-US" sz="2400" dirty="0" err="1" smtClean="0"/>
              <a:t>čitaonica</a:t>
            </a:r>
            <a:r>
              <a:rPr lang="en-US" sz="2400" dirty="0" smtClean="0"/>
              <a:t> (</a:t>
            </a:r>
            <a:r>
              <a:rPr lang="en-US" sz="2400" dirty="0" err="1" smtClean="0"/>
              <a:t>Dobrota</a:t>
            </a:r>
            <a:r>
              <a:rPr lang="en-US" sz="2400" dirty="0" smtClean="0"/>
              <a:t>, 1862.)</a:t>
            </a:r>
          </a:p>
          <a:p>
            <a:r>
              <a:rPr lang="en-US" sz="2400" dirty="0" err="1" smtClean="0"/>
              <a:t>Autonomaškoj</a:t>
            </a:r>
            <a:r>
              <a:rPr lang="en-US" sz="2400" dirty="0" smtClean="0"/>
              <a:t> </a:t>
            </a:r>
            <a:r>
              <a:rPr lang="en-US" sz="2400" dirty="0" err="1" smtClean="0"/>
              <a:t>birokraciji</a:t>
            </a:r>
            <a:r>
              <a:rPr lang="en-US" sz="2400" dirty="0" smtClean="0"/>
              <a:t> </a:t>
            </a:r>
            <a:r>
              <a:rPr lang="en-US" sz="2400" dirty="0" err="1" smtClean="0"/>
              <a:t>naklonjena</a:t>
            </a:r>
            <a:r>
              <a:rPr lang="en-US" sz="2400" dirty="0" smtClean="0"/>
              <a:t> </a:t>
            </a:r>
            <a:r>
              <a:rPr lang="en-US" sz="2400" dirty="0" err="1" smtClean="0"/>
              <a:t>bečka</a:t>
            </a:r>
            <a:r>
              <a:rPr lang="en-US" sz="2400" dirty="0" smtClean="0"/>
              <a:t> </a:t>
            </a:r>
            <a:r>
              <a:rPr lang="en-US" sz="2400" dirty="0" err="1" smtClean="0"/>
              <a:t>vlada</a:t>
            </a:r>
            <a:endParaRPr lang="en-US" sz="2400" dirty="0" smtClean="0"/>
          </a:p>
          <a:p>
            <a:r>
              <a:rPr lang="en-US" sz="2400" dirty="0" err="1" smtClean="0"/>
              <a:t>Ulazak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nacionalnog</a:t>
            </a:r>
            <a:r>
              <a:rPr lang="en-US" sz="2400" dirty="0" smtClean="0"/>
              <a:t> </a:t>
            </a:r>
            <a:r>
              <a:rPr lang="en-US" sz="2400" dirty="0" err="1" smtClean="0"/>
              <a:t>pokreta</a:t>
            </a:r>
            <a:r>
              <a:rPr lang="en-US" sz="2400" dirty="0" smtClean="0"/>
              <a:t> u </a:t>
            </a:r>
            <a:r>
              <a:rPr lang="en-US" sz="2400" dirty="0" err="1" smtClean="0"/>
              <a:t>treću</a:t>
            </a:r>
            <a:r>
              <a:rPr lang="en-US" sz="2400" dirty="0" smtClean="0"/>
              <a:t> </a:t>
            </a:r>
            <a:r>
              <a:rPr lang="en-US" sz="2400" dirty="0" err="1" smtClean="0"/>
              <a:t>fazu</a:t>
            </a:r>
            <a:r>
              <a:rPr lang="en-US" sz="2400" dirty="0" smtClean="0"/>
              <a:t> </a:t>
            </a:r>
            <a:r>
              <a:rPr lang="la-001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omasovljenje</a:t>
            </a:r>
            <a:r>
              <a:rPr lang="en-US" sz="2400" dirty="0" smtClean="0"/>
              <a:t> </a:t>
            </a:r>
            <a:r>
              <a:rPr lang="en-US" sz="2400" dirty="0" err="1" smtClean="0"/>
              <a:t>pokreta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912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Narodna</a:t>
            </a:r>
            <a:r>
              <a:rPr lang="en-US" b="1" dirty="0" smtClean="0"/>
              <a:t> </a:t>
            </a:r>
            <a:r>
              <a:rPr lang="en-US" b="1" dirty="0" err="1" smtClean="0"/>
              <a:t>stranka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Politička</a:t>
            </a:r>
            <a:r>
              <a:rPr lang="en-US" sz="2400" dirty="0" smtClean="0"/>
              <a:t> </a:t>
            </a:r>
            <a:r>
              <a:rPr lang="en-US" sz="2400" dirty="0" err="1" smtClean="0"/>
              <a:t>grupa</a:t>
            </a:r>
            <a:r>
              <a:rPr lang="en-US" sz="2400" dirty="0" smtClean="0"/>
              <a:t> </a:t>
            </a:r>
            <a:r>
              <a:rPr lang="en-US" sz="2400" dirty="0" err="1" smtClean="0"/>
              <a:t>čiji</a:t>
            </a:r>
            <a:r>
              <a:rPr lang="en-US" sz="2400" dirty="0" smtClean="0"/>
              <a:t> je </a:t>
            </a:r>
            <a:r>
              <a:rPr lang="en-US" sz="2400" dirty="0" err="1" smtClean="0"/>
              <a:t>svjetonazor</a:t>
            </a:r>
            <a:r>
              <a:rPr lang="en-US" sz="2400" dirty="0" smtClean="0"/>
              <a:t> bio </a:t>
            </a:r>
            <a:r>
              <a:rPr lang="en-US" sz="2400" dirty="0" err="1" smtClean="0"/>
              <a:t>gotovo</a:t>
            </a:r>
            <a:r>
              <a:rPr lang="en-US" sz="2400" dirty="0" smtClean="0"/>
              <a:t> </a:t>
            </a:r>
            <a:r>
              <a:rPr lang="en-US" sz="2400" dirty="0" err="1" smtClean="0"/>
              <a:t>identičan</a:t>
            </a:r>
            <a:r>
              <a:rPr lang="en-US" sz="2400" dirty="0" smtClean="0"/>
              <a:t> </a:t>
            </a:r>
            <a:r>
              <a:rPr lang="en-US" sz="2400" dirty="0" err="1" smtClean="0"/>
              <a:t>politici</a:t>
            </a:r>
            <a:r>
              <a:rPr lang="en-US" sz="2400" dirty="0" smtClean="0"/>
              <a:t> </a:t>
            </a:r>
            <a:r>
              <a:rPr lang="en-US" sz="2400" dirty="0" err="1" smtClean="0"/>
              <a:t>Narodne</a:t>
            </a:r>
            <a:r>
              <a:rPr lang="en-US" sz="2400" dirty="0" smtClean="0"/>
              <a:t> </a:t>
            </a:r>
            <a:r>
              <a:rPr lang="en-US" sz="2400" dirty="0" err="1" smtClean="0"/>
              <a:t>stranke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Banske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Hrvatske</a:t>
            </a:r>
            <a:endParaRPr lang="en-US" sz="2400" dirty="0" smtClean="0"/>
          </a:p>
          <a:p>
            <a:r>
              <a:rPr lang="en-US" sz="2400" dirty="0" err="1" smtClean="0"/>
              <a:t>Zagovaranje</a:t>
            </a:r>
            <a:r>
              <a:rPr lang="en-US" sz="2400" dirty="0" smtClean="0"/>
              <a:t> </a:t>
            </a:r>
            <a:r>
              <a:rPr lang="en-US" sz="2400" dirty="0" err="1" smtClean="0"/>
              <a:t>ideje</a:t>
            </a:r>
            <a:r>
              <a:rPr lang="en-US" sz="2400" dirty="0" smtClean="0"/>
              <a:t> </a:t>
            </a:r>
            <a:r>
              <a:rPr lang="en-US" sz="2400" dirty="0" err="1" smtClean="0"/>
              <a:t>ujedinjenja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hrvatskih</a:t>
            </a:r>
            <a:r>
              <a:rPr lang="en-US" sz="2400" dirty="0" smtClean="0"/>
              <a:t> </a:t>
            </a:r>
            <a:r>
              <a:rPr lang="en-US" sz="2400" dirty="0" err="1" smtClean="0"/>
              <a:t>zemalja</a:t>
            </a:r>
            <a:endParaRPr lang="en-US" sz="2400" dirty="0" smtClean="0"/>
          </a:p>
          <a:p>
            <a:r>
              <a:rPr lang="en-US" sz="2400" dirty="0" err="1" smtClean="0"/>
              <a:t>Dalmatinski</a:t>
            </a:r>
            <a:r>
              <a:rPr lang="en-US" sz="2400" dirty="0" smtClean="0"/>
              <a:t> </a:t>
            </a:r>
            <a:r>
              <a:rPr lang="en-US" sz="2400" dirty="0" err="1" smtClean="0"/>
              <a:t>sabor</a:t>
            </a:r>
            <a:r>
              <a:rPr lang="en-US" sz="2400" dirty="0" smtClean="0"/>
              <a:t> u </a:t>
            </a:r>
            <a:r>
              <a:rPr lang="en-US" sz="2400" dirty="0" err="1" smtClean="0"/>
              <a:t>Zadru</a:t>
            </a:r>
            <a:r>
              <a:rPr lang="en-US" sz="2400" dirty="0" smtClean="0"/>
              <a:t>, </a:t>
            </a:r>
            <a:r>
              <a:rPr lang="en-US" sz="2400" dirty="0" err="1" smtClean="0"/>
              <a:t>osnovan</a:t>
            </a:r>
            <a:r>
              <a:rPr lang="en-US" sz="2400" dirty="0" smtClean="0"/>
              <a:t> 1860. </a:t>
            </a:r>
            <a:r>
              <a:rPr lang="en-US" sz="2400" dirty="0" err="1" smtClean="0"/>
              <a:t>godine</a:t>
            </a:r>
            <a:endParaRPr lang="en-US" sz="2400" dirty="0" smtClean="0"/>
          </a:p>
          <a:p>
            <a:r>
              <a:rPr lang="en-US" sz="2400" dirty="0" smtClean="0"/>
              <a:t>Do </a:t>
            </a:r>
            <a:r>
              <a:rPr lang="en-US" sz="2400" dirty="0" err="1" smtClean="0"/>
              <a:t>donošenja</a:t>
            </a:r>
            <a:r>
              <a:rPr lang="en-US" sz="2400" dirty="0" smtClean="0"/>
              <a:t> </a:t>
            </a:r>
            <a:r>
              <a:rPr lang="en-US" sz="2400" dirty="0" err="1" smtClean="0"/>
              <a:t>Veljačkog</a:t>
            </a:r>
            <a:r>
              <a:rPr lang="en-US" sz="2400" dirty="0" smtClean="0"/>
              <a:t> </a:t>
            </a:r>
            <a:r>
              <a:rPr lang="en-US" sz="2400" dirty="0" err="1" smtClean="0"/>
              <a:t>patenta</a:t>
            </a:r>
            <a:r>
              <a:rPr lang="en-US" sz="2400" dirty="0" smtClean="0"/>
              <a:t> 1861., </a:t>
            </a:r>
            <a:r>
              <a:rPr lang="en-US" sz="2400" dirty="0" err="1" smtClean="0"/>
              <a:t>pojačano</a:t>
            </a:r>
            <a:r>
              <a:rPr lang="en-US" sz="2400" dirty="0" smtClean="0"/>
              <a:t> </a:t>
            </a:r>
            <a:r>
              <a:rPr lang="en-US" sz="2400" dirty="0" err="1" smtClean="0"/>
              <a:t>zagovaranje</a:t>
            </a:r>
            <a:r>
              <a:rPr lang="en-US" sz="2400" dirty="0" smtClean="0"/>
              <a:t> </a:t>
            </a:r>
            <a:r>
              <a:rPr lang="en-US" sz="2400" dirty="0" err="1" smtClean="0"/>
              <a:t>ujedinjenja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hrvatskih</a:t>
            </a:r>
            <a:r>
              <a:rPr lang="en-US" sz="2400" dirty="0" smtClean="0"/>
              <a:t> </a:t>
            </a:r>
            <a:r>
              <a:rPr lang="en-US" sz="2400" dirty="0" err="1" smtClean="0"/>
              <a:t>zemalja</a:t>
            </a:r>
            <a:r>
              <a:rPr lang="en-US" sz="2400" dirty="0" smtClean="0"/>
              <a:t> u </a:t>
            </a:r>
            <a:r>
              <a:rPr lang="en-US" sz="2400" dirty="0" err="1" smtClean="0"/>
              <a:t>Dalmatinskom</a:t>
            </a:r>
            <a:r>
              <a:rPr lang="en-US" sz="2400" dirty="0" smtClean="0"/>
              <a:t> </a:t>
            </a:r>
            <a:r>
              <a:rPr lang="en-US" sz="2400" dirty="0" err="1" smtClean="0"/>
              <a:t>saboru</a:t>
            </a:r>
            <a:r>
              <a:rPr lang="en-US" sz="2400" dirty="0" smtClean="0"/>
              <a:t>, </a:t>
            </a:r>
            <a:r>
              <a:rPr lang="en-US" sz="2400" dirty="0" err="1" smtClean="0"/>
              <a:t>Hrvatskom</a:t>
            </a:r>
            <a:r>
              <a:rPr lang="en-US" sz="2400" dirty="0" smtClean="0"/>
              <a:t> </a:t>
            </a:r>
            <a:r>
              <a:rPr lang="en-US" sz="2400" dirty="0" err="1" smtClean="0"/>
              <a:t>saboru</a:t>
            </a:r>
            <a:r>
              <a:rPr lang="en-US" sz="2400" dirty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Carevinskom</a:t>
            </a:r>
            <a:r>
              <a:rPr lang="en-US" sz="2400" dirty="0" smtClean="0"/>
              <a:t> </a:t>
            </a:r>
            <a:r>
              <a:rPr lang="en-US" sz="2400" dirty="0" err="1" smtClean="0"/>
              <a:t>vijeću</a:t>
            </a:r>
            <a:endParaRPr lang="en-US" sz="2400" dirty="0" smtClean="0"/>
          </a:p>
          <a:p>
            <a:r>
              <a:rPr lang="en-US" sz="2400" dirty="0" err="1" smtClean="0"/>
              <a:t>Sekularizacija</a:t>
            </a:r>
            <a:r>
              <a:rPr lang="en-US" sz="2400" dirty="0" smtClean="0"/>
              <a:t> </a:t>
            </a:r>
            <a:r>
              <a:rPr lang="en-US" sz="2400" dirty="0" err="1" smtClean="0"/>
              <a:t>školstva</a:t>
            </a:r>
            <a:r>
              <a:rPr lang="en-US" sz="2400" dirty="0" smtClean="0"/>
              <a:t> </a:t>
            </a:r>
            <a:r>
              <a:rPr lang="la-001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uvođenje</a:t>
            </a:r>
            <a:r>
              <a:rPr lang="en-US" sz="2400" dirty="0" smtClean="0"/>
              <a:t> </a:t>
            </a:r>
            <a:r>
              <a:rPr lang="en-US" sz="2400" dirty="0" err="1" smtClean="0"/>
              <a:t>narodnog</a:t>
            </a:r>
            <a:r>
              <a:rPr lang="en-US" sz="2400" dirty="0" smtClean="0"/>
              <a:t> (</a:t>
            </a:r>
            <a:r>
              <a:rPr lang="en-US" sz="2400" dirty="0" err="1" smtClean="0"/>
              <a:t>hrvatskog</a:t>
            </a:r>
            <a:r>
              <a:rPr lang="en-US" sz="2400" dirty="0" smtClean="0"/>
              <a:t> </a:t>
            </a:r>
            <a:r>
              <a:rPr lang="en-US" sz="2400" dirty="0" err="1" smtClean="0"/>
              <a:t>jezika</a:t>
            </a:r>
            <a:r>
              <a:rPr lang="en-US" sz="2400" dirty="0" smtClean="0"/>
              <a:t>) u </a:t>
            </a:r>
            <a:r>
              <a:rPr lang="en-US" sz="2400" dirty="0" err="1" smtClean="0"/>
              <a:t>školski</a:t>
            </a:r>
            <a:r>
              <a:rPr lang="en-US" sz="2400" dirty="0" smtClean="0"/>
              <a:t> </a:t>
            </a:r>
            <a:r>
              <a:rPr lang="en-US" sz="2400" dirty="0" err="1" smtClean="0"/>
              <a:t>sustav</a:t>
            </a:r>
            <a:endParaRPr lang="en-US" sz="2400" dirty="0" smtClean="0"/>
          </a:p>
          <a:p>
            <a:r>
              <a:rPr lang="en-US" sz="2400" dirty="0" err="1" smtClean="0"/>
              <a:t>Dvije</a:t>
            </a:r>
            <a:r>
              <a:rPr lang="en-US" sz="2400" dirty="0" smtClean="0"/>
              <a:t> </a:t>
            </a:r>
            <a:r>
              <a:rPr lang="en-US" sz="2400" dirty="0" err="1" smtClean="0"/>
              <a:t>grupe</a:t>
            </a:r>
            <a:r>
              <a:rPr lang="en-US" sz="2400" dirty="0" smtClean="0"/>
              <a:t>: </a:t>
            </a:r>
            <a:r>
              <a:rPr lang="en-US" sz="2400" dirty="0" err="1" smtClean="0"/>
              <a:t>pripadnici</a:t>
            </a:r>
            <a:r>
              <a:rPr lang="en-US" sz="2400" dirty="0" smtClean="0"/>
              <a:t> </a:t>
            </a:r>
            <a:r>
              <a:rPr lang="en-US" sz="2400" dirty="0" err="1" smtClean="0"/>
              <a:t>plemićke</a:t>
            </a:r>
            <a:r>
              <a:rPr lang="en-US" sz="2400" dirty="0"/>
              <a:t> </a:t>
            </a:r>
            <a:r>
              <a:rPr lang="en-US" sz="2400" dirty="0" smtClean="0"/>
              <a:t>elite, </a:t>
            </a:r>
            <a:r>
              <a:rPr lang="en-US" sz="2400" dirty="0" err="1" smtClean="0"/>
              <a:t>intelektualno</a:t>
            </a:r>
            <a:r>
              <a:rPr lang="en-US" sz="2400" dirty="0" smtClean="0"/>
              <a:t> </a:t>
            </a:r>
            <a:r>
              <a:rPr lang="en-US" sz="2400" dirty="0" err="1" smtClean="0"/>
              <a:t>građanstvo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2816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2/28/Miho_klai%C4%87.jpg/250px-Miho_klai%C4%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0" y="2300139"/>
            <a:ext cx="2896506" cy="41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682" y="740665"/>
            <a:ext cx="5082973" cy="2723021"/>
          </a:xfrm>
          <a:prstGeom prst="rect">
            <a:avLst/>
          </a:prstGeom>
        </p:spPr>
      </p:pic>
      <p:pic>
        <p:nvPicPr>
          <p:cNvPr id="3078" name="Picture 6" descr="s005 8228 DomiSviet1891 Grof Rafo Pucić Pučić Raffaello J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997" y="2130456"/>
            <a:ext cx="2995808" cy="405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2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Narodni</a:t>
            </a:r>
            <a:r>
              <a:rPr lang="en-US" b="1" dirty="0" smtClean="0"/>
              <a:t> list, </a:t>
            </a:r>
            <a:r>
              <a:rPr lang="en-US" b="1" dirty="0" err="1" smtClean="0"/>
              <a:t>prve</a:t>
            </a:r>
            <a:r>
              <a:rPr lang="en-US" b="1" dirty="0" smtClean="0"/>
              <a:t> </a:t>
            </a:r>
            <a:r>
              <a:rPr lang="en-US" b="1" dirty="0" err="1" smtClean="0"/>
              <a:t>političke</a:t>
            </a:r>
            <a:r>
              <a:rPr lang="en-US" b="1" dirty="0" smtClean="0"/>
              <a:t> </a:t>
            </a:r>
            <a:r>
              <a:rPr lang="en-US" b="1" dirty="0" err="1" smtClean="0"/>
              <a:t>novine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narodnom</a:t>
            </a:r>
            <a:r>
              <a:rPr lang="en-US" b="1" dirty="0" smtClean="0"/>
              <a:t> </a:t>
            </a:r>
            <a:r>
              <a:rPr lang="en-US" b="1" dirty="0" err="1" smtClean="0"/>
              <a:t>jeziku</a:t>
            </a:r>
            <a:r>
              <a:rPr lang="en-US" b="1" dirty="0" smtClean="0"/>
              <a:t> u </a:t>
            </a:r>
            <a:r>
              <a:rPr lang="en-US" b="1" dirty="0" err="1" smtClean="0"/>
              <a:t>Dalmaciji</a:t>
            </a:r>
            <a:endParaRPr lang="en-US" b="1" dirty="0"/>
          </a:p>
        </p:txBody>
      </p:sp>
      <p:pic>
        <p:nvPicPr>
          <p:cNvPr id="2050" name="Picture 2" descr="Narodni li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21" y="1784956"/>
            <a:ext cx="3271044" cy="46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TPz6p7Z3GlGeQ_RJkw5M5PhePty278lbd0N-0ODs97bzdlDyy7vAqoQVnL6Kq_inQ5vbo3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3615147" cy="47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Autonomistička</a:t>
            </a:r>
            <a:r>
              <a:rPr lang="en-US" b="1" dirty="0" smtClean="0"/>
              <a:t> </a:t>
            </a:r>
            <a:r>
              <a:rPr lang="en-US" b="1" dirty="0" err="1" smtClean="0"/>
              <a:t>stranka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40951" cy="435133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Pružanje</a:t>
            </a:r>
            <a:r>
              <a:rPr lang="en-US" sz="2400" dirty="0" smtClean="0"/>
              <a:t> </a:t>
            </a:r>
            <a:r>
              <a:rPr lang="en-US" sz="2400" dirty="0" err="1" smtClean="0"/>
              <a:t>otpora</a:t>
            </a:r>
            <a:r>
              <a:rPr lang="en-US" sz="2400" dirty="0" smtClean="0"/>
              <a:t> </a:t>
            </a:r>
            <a:r>
              <a:rPr lang="en-US" sz="2400" dirty="0" err="1" smtClean="0"/>
              <a:t>ideji</a:t>
            </a:r>
            <a:r>
              <a:rPr lang="en-US" sz="2400" dirty="0" smtClean="0"/>
              <a:t> </a:t>
            </a:r>
            <a:r>
              <a:rPr lang="en-US" sz="2400" dirty="0" err="1" smtClean="0"/>
              <a:t>ujedinjenja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hrvatskih</a:t>
            </a:r>
            <a:r>
              <a:rPr lang="en-US" sz="2400" dirty="0" smtClean="0"/>
              <a:t> </a:t>
            </a:r>
            <a:r>
              <a:rPr lang="en-US" sz="2400" dirty="0" err="1" smtClean="0"/>
              <a:t>zemalja</a:t>
            </a:r>
            <a:endParaRPr lang="en-US" sz="2400" dirty="0" smtClean="0"/>
          </a:p>
          <a:p>
            <a:r>
              <a:rPr lang="en-US" sz="2400" dirty="0" err="1" smtClean="0"/>
              <a:t>Ideja</a:t>
            </a:r>
            <a:r>
              <a:rPr lang="en-US" sz="2400" dirty="0" smtClean="0"/>
              <a:t> </a:t>
            </a:r>
            <a:r>
              <a:rPr lang="en-US" sz="2400" dirty="0" err="1" smtClean="0"/>
              <a:t>autonomnog</a:t>
            </a:r>
            <a:r>
              <a:rPr lang="en-US" sz="2400" dirty="0" smtClean="0"/>
              <a:t> </a:t>
            </a:r>
            <a:r>
              <a:rPr lang="en-US" sz="2400" dirty="0" err="1" smtClean="0"/>
              <a:t>položaja</a:t>
            </a:r>
            <a:r>
              <a:rPr lang="en-US" sz="2400" dirty="0" smtClean="0"/>
              <a:t> </a:t>
            </a:r>
            <a:r>
              <a:rPr lang="en-US" sz="2400" dirty="0" err="1" smtClean="0"/>
              <a:t>Dalmacije</a:t>
            </a:r>
            <a:r>
              <a:rPr lang="en-US" sz="2400" dirty="0" smtClean="0"/>
              <a:t> </a:t>
            </a:r>
            <a:r>
              <a:rPr lang="en-US" sz="2400" dirty="0" err="1" smtClean="0"/>
              <a:t>kroz</a:t>
            </a:r>
            <a:r>
              <a:rPr lang="en-US" sz="2400" dirty="0" smtClean="0"/>
              <a:t> </a:t>
            </a:r>
            <a:r>
              <a:rPr lang="en-US" sz="2400" dirty="0" err="1" smtClean="0"/>
              <a:t>isticanje</a:t>
            </a:r>
            <a:r>
              <a:rPr lang="en-US" sz="2400" dirty="0" smtClean="0"/>
              <a:t> </a:t>
            </a:r>
            <a:r>
              <a:rPr lang="en-US" sz="2400" dirty="0" err="1" smtClean="0"/>
              <a:t>njezine</a:t>
            </a:r>
            <a:r>
              <a:rPr lang="en-US" sz="2400" dirty="0" smtClean="0"/>
              <a:t> </a:t>
            </a:r>
            <a:r>
              <a:rPr lang="en-US" sz="2400" dirty="0" err="1" smtClean="0"/>
              <a:t>baštine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dijela</a:t>
            </a:r>
            <a:r>
              <a:rPr lang="en-US" sz="2400" dirty="0" smtClean="0"/>
              <a:t> </a:t>
            </a:r>
            <a:r>
              <a:rPr lang="en-US" sz="2400" dirty="0" err="1" smtClean="0"/>
              <a:t>antičkoga</a:t>
            </a:r>
            <a:r>
              <a:rPr lang="en-US" sz="2400" dirty="0" smtClean="0"/>
              <a:t> </a:t>
            </a:r>
            <a:r>
              <a:rPr lang="en-US" sz="2400" dirty="0" err="1" smtClean="0"/>
              <a:t>Ilirika</a:t>
            </a:r>
            <a:endParaRPr lang="en-US" sz="2400" dirty="0" smtClean="0"/>
          </a:p>
          <a:p>
            <a:r>
              <a:rPr lang="en-US" sz="2400" dirty="0" err="1" smtClean="0"/>
              <a:t>Talijanizacija</a:t>
            </a:r>
            <a:r>
              <a:rPr lang="en-US" sz="2400" dirty="0" smtClean="0"/>
              <a:t> </a:t>
            </a:r>
            <a:r>
              <a:rPr lang="en-US" sz="2400" dirty="0" err="1" smtClean="0"/>
              <a:t>javne</a:t>
            </a:r>
            <a:r>
              <a:rPr lang="en-US" sz="2400" dirty="0" smtClean="0"/>
              <a:t> </a:t>
            </a:r>
            <a:r>
              <a:rPr lang="en-US" sz="2400" dirty="0" err="1" smtClean="0"/>
              <a:t>sfere</a:t>
            </a:r>
            <a:endParaRPr lang="en-US" sz="2400" dirty="0" smtClean="0"/>
          </a:p>
          <a:p>
            <a:r>
              <a:rPr lang="en-US" sz="2400" dirty="0" err="1" smtClean="0"/>
              <a:t>Najutjecajniji</a:t>
            </a:r>
            <a:r>
              <a:rPr lang="en-US" sz="2400" dirty="0" smtClean="0"/>
              <a:t> </a:t>
            </a:r>
            <a:r>
              <a:rPr lang="en-US" sz="2400" dirty="0" err="1" smtClean="0"/>
              <a:t>krug</a:t>
            </a:r>
            <a:r>
              <a:rPr lang="en-US" sz="2400" dirty="0" smtClean="0"/>
              <a:t> </a:t>
            </a:r>
            <a:r>
              <a:rPr lang="en-US" sz="2400" dirty="0" err="1" smtClean="0"/>
              <a:t>autonomaša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području</a:t>
            </a:r>
            <a:r>
              <a:rPr lang="en-US" sz="2400" dirty="0" smtClean="0"/>
              <a:t> </a:t>
            </a:r>
            <a:r>
              <a:rPr lang="en-US" sz="2400" dirty="0" err="1" smtClean="0"/>
              <a:t>Zadra</a:t>
            </a:r>
            <a:r>
              <a:rPr lang="en-US" sz="2400" dirty="0" smtClean="0"/>
              <a:t>, </a:t>
            </a:r>
            <a:r>
              <a:rPr lang="en-US" sz="2400" dirty="0" err="1" smtClean="0"/>
              <a:t>naročito</a:t>
            </a:r>
            <a:r>
              <a:rPr lang="en-US" sz="2400" dirty="0" smtClean="0"/>
              <a:t> </a:t>
            </a:r>
            <a:r>
              <a:rPr lang="en-US" sz="2400" dirty="0" err="1" smtClean="0"/>
              <a:t>Splita</a:t>
            </a:r>
            <a:endParaRPr lang="en-US" sz="2400" dirty="0" smtClean="0"/>
          </a:p>
          <a:p>
            <a:r>
              <a:rPr lang="en-US" sz="2400" dirty="0" err="1" smtClean="0"/>
              <a:t>Lokalna</a:t>
            </a:r>
            <a:r>
              <a:rPr lang="en-US" sz="2400" dirty="0" smtClean="0"/>
              <a:t> </a:t>
            </a:r>
            <a:r>
              <a:rPr lang="en-US" sz="2400" dirty="0" err="1" smtClean="0"/>
              <a:t>vlast</a:t>
            </a:r>
            <a:r>
              <a:rPr lang="en-US" sz="2400" dirty="0" smtClean="0"/>
              <a:t> u </a:t>
            </a:r>
            <a:r>
              <a:rPr lang="en-US" sz="2400" dirty="0" err="1" smtClean="0"/>
              <a:t>gradskim</a:t>
            </a:r>
            <a:r>
              <a:rPr lang="en-US" sz="2400" dirty="0" smtClean="0"/>
              <a:t> </a:t>
            </a:r>
            <a:r>
              <a:rPr lang="en-US" sz="2400" dirty="0" err="1" smtClean="0"/>
              <a:t>općinama</a:t>
            </a:r>
            <a:r>
              <a:rPr lang="en-US" sz="2400" dirty="0" smtClean="0"/>
              <a:t> do 1869. </a:t>
            </a:r>
            <a:r>
              <a:rPr lang="en-US" sz="2400" dirty="0" err="1" smtClean="0"/>
              <a:t>godine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098" name="Picture 2" descr="ilustr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61" y="1690688"/>
            <a:ext cx="3232421" cy="461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Problemi</a:t>
            </a:r>
            <a:r>
              <a:rPr lang="en-US" b="1" dirty="0" smtClean="0"/>
              <a:t> u </a:t>
            </a:r>
            <a:r>
              <a:rPr lang="en-US" b="1" dirty="0" err="1" smtClean="0"/>
              <a:t>unutarnjim</a:t>
            </a:r>
            <a:r>
              <a:rPr lang="en-US" b="1" dirty="0" smtClean="0"/>
              <a:t> </a:t>
            </a:r>
            <a:r>
              <a:rPr lang="en-US" b="1" dirty="0" err="1" smtClean="0"/>
              <a:t>odnosima</a:t>
            </a:r>
            <a:r>
              <a:rPr lang="en-US" b="1" dirty="0" smtClean="0"/>
              <a:t> </a:t>
            </a:r>
            <a:r>
              <a:rPr lang="en-US" b="1" dirty="0" err="1" smtClean="0"/>
              <a:t>Narodne</a:t>
            </a:r>
            <a:r>
              <a:rPr lang="en-US" b="1" dirty="0" smtClean="0"/>
              <a:t> </a:t>
            </a:r>
            <a:r>
              <a:rPr lang="en-US" b="1" dirty="0" err="1" smtClean="0"/>
              <a:t>stranke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Problemi</a:t>
            </a:r>
            <a:r>
              <a:rPr lang="en-US" sz="2400" dirty="0" smtClean="0"/>
              <a:t> u </a:t>
            </a:r>
            <a:r>
              <a:rPr lang="en-US" sz="2400" dirty="0" err="1" smtClean="0"/>
              <a:t>odnosima</a:t>
            </a:r>
            <a:r>
              <a:rPr lang="en-US" sz="2400" dirty="0" smtClean="0"/>
              <a:t> u </a:t>
            </a:r>
            <a:r>
              <a:rPr lang="en-US" sz="2400" dirty="0" err="1" smtClean="0"/>
              <a:t>onim</a:t>
            </a:r>
            <a:r>
              <a:rPr lang="en-US" sz="2400" dirty="0" smtClean="0"/>
              <a:t> </a:t>
            </a:r>
            <a:r>
              <a:rPr lang="en-US" sz="2400" dirty="0" err="1" smtClean="0"/>
              <a:t>stranačkim</a:t>
            </a:r>
            <a:r>
              <a:rPr lang="en-US" sz="2400" dirty="0" smtClean="0"/>
              <a:t> </a:t>
            </a:r>
            <a:r>
              <a:rPr lang="en-US" sz="2400" dirty="0" err="1" smtClean="0"/>
              <a:t>ograncima</a:t>
            </a:r>
            <a:r>
              <a:rPr lang="en-US" sz="2400" dirty="0" smtClean="0"/>
              <a:t> </a:t>
            </a:r>
            <a:r>
              <a:rPr lang="en-US" sz="2400" dirty="0" err="1" smtClean="0"/>
              <a:t>čije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pristaše</a:t>
            </a:r>
            <a:r>
              <a:rPr lang="en-US" sz="2400" dirty="0" smtClean="0"/>
              <a:t> bile </a:t>
            </a:r>
            <a:r>
              <a:rPr lang="en-US" sz="2400" dirty="0" err="1" smtClean="0"/>
              <a:t>srpskoga</a:t>
            </a:r>
            <a:r>
              <a:rPr lang="en-US" sz="2400" dirty="0" smtClean="0"/>
              <a:t> </a:t>
            </a:r>
            <a:r>
              <a:rPr lang="en-US" sz="2400" dirty="0" err="1" smtClean="0"/>
              <a:t>podrijetla</a:t>
            </a:r>
            <a:endParaRPr lang="en-US" sz="2400" dirty="0" smtClean="0"/>
          </a:p>
          <a:p>
            <a:r>
              <a:rPr lang="en-US" sz="2400" dirty="0" smtClean="0"/>
              <a:t>Dubrovnik: </a:t>
            </a:r>
            <a:r>
              <a:rPr lang="en-US" sz="2400" dirty="0" err="1" smtClean="0"/>
              <a:t>dio</a:t>
            </a:r>
            <a:r>
              <a:rPr lang="en-US" sz="2400" dirty="0" smtClean="0"/>
              <a:t> </a:t>
            </a:r>
            <a:r>
              <a:rPr lang="en-US" sz="2400" dirty="0" err="1" smtClean="0"/>
              <a:t>pristaša</a:t>
            </a:r>
            <a:r>
              <a:rPr lang="en-US" sz="2400" dirty="0" smtClean="0"/>
              <a:t> od </a:t>
            </a:r>
            <a:r>
              <a:rPr lang="en-US" sz="2400" dirty="0" err="1" smtClean="0"/>
              <a:t>izvornih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hrvatskih</a:t>
            </a:r>
            <a:r>
              <a:rPr lang="en-US" sz="2400" dirty="0" smtClean="0"/>
              <a:t> </a:t>
            </a:r>
            <a:r>
              <a:rPr lang="en-US" sz="2400" dirty="0" err="1" smtClean="0"/>
              <a:t>pariota</a:t>
            </a:r>
            <a:r>
              <a:rPr lang="en-US" sz="2400" dirty="0" smtClean="0"/>
              <a:t> </a:t>
            </a:r>
            <a:r>
              <a:rPr lang="en-US" sz="2400" dirty="0" err="1" smtClean="0"/>
              <a:t>postaju</a:t>
            </a:r>
            <a:r>
              <a:rPr lang="en-US" sz="2400" dirty="0" smtClean="0"/>
              <a:t> </a:t>
            </a:r>
            <a:r>
              <a:rPr lang="en-US" sz="2400" dirty="0" err="1" smtClean="0"/>
              <a:t>otvoreni</a:t>
            </a:r>
            <a:r>
              <a:rPr lang="en-US" sz="2400" dirty="0" smtClean="0"/>
              <a:t> </a:t>
            </a:r>
            <a:r>
              <a:rPr lang="en-US" sz="2400" dirty="0" err="1" smtClean="0"/>
              <a:t>podržavatelji</a:t>
            </a:r>
            <a:r>
              <a:rPr lang="en-US" sz="2400" dirty="0" smtClean="0"/>
              <a:t> </a:t>
            </a:r>
            <a:r>
              <a:rPr lang="en-US" sz="2400" dirty="0" err="1" smtClean="0"/>
              <a:t>srpske</a:t>
            </a:r>
            <a:r>
              <a:rPr lang="en-US" sz="2400" dirty="0" smtClean="0"/>
              <a:t> </a:t>
            </a:r>
            <a:r>
              <a:rPr lang="en-US" sz="2400" dirty="0" err="1" smtClean="0"/>
              <a:t>ideje</a:t>
            </a:r>
            <a:r>
              <a:rPr lang="en-US" sz="2400" dirty="0" smtClean="0"/>
              <a:t>, </a:t>
            </a:r>
            <a:r>
              <a:rPr lang="en-US" sz="2400" dirty="0" err="1" smtClean="0"/>
              <a:t>tzv</a:t>
            </a:r>
            <a:r>
              <a:rPr lang="en-US" sz="2400" dirty="0" smtClean="0"/>
              <a:t>. </a:t>
            </a:r>
            <a:r>
              <a:rPr lang="en-US" sz="2400" dirty="0" err="1" smtClean="0"/>
              <a:t>Srbi</a:t>
            </a:r>
            <a:r>
              <a:rPr lang="en-US" sz="2400" dirty="0" smtClean="0"/>
              <a:t> </a:t>
            </a:r>
            <a:r>
              <a:rPr lang="en-US" sz="2400" dirty="0" err="1" smtClean="0"/>
              <a:t>katolici</a:t>
            </a:r>
            <a:r>
              <a:rPr lang="en-US" sz="2400" dirty="0" smtClean="0"/>
              <a:t> (</a:t>
            </a:r>
            <a:r>
              <a:rPr lang="en-US" sz="2400" dirty="0" err="1" smtClean="0"/>
              <a:t>većina</a:t>
            </a:r>
            <a:r>
              <a:rPr lang="en-US" sz="2400" dirty="0" smtClean="0"/>
              <a:t> </a:t>
            </a:r>
            <a:r>
              <a:rPr lang="en-US" sz="2400" dirty="0" err="1" smtClean="0"/>
              <a:t>ih</a:t>
            </a:r>
            <a:r>
              <a:rPr lang="en-US" sz="2400" dirty="0" smtClean="0"/>
              <a:t> </a:t>
            </a:r>
            <a:r>
              <a:rPr lang="en-US" sz="2400" dirty="0" err="1" smtClean="0"/>
              <a:t>djelovala</a:t>
            </a:r>
            <a:r>
              <a:rPr lang="en-US" sz="2400" dirty="0" smtClean="0"/>
              <a:t> u </a:t>
            </a:r>
            <a:r>
              <a:rPr lang="en-US" sz="2400" dirty="0" err="1" smtClean="0"/>
              <a:t>Srbiji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Crnoj</a:t>
            </a:r>
            <a:r>
              <a:rPr lang="en-US" sz="2400" dirty="0" smtClean="0"/>
              <a:t> Gori)</a:t>
            </a:r>
          </a:p>
          <a:p>
            <a:r>
              <a:rPr lang="en-US" sz="2400" dirty="0" smtClean="0"/>
              <a:t>Problem </a:t>
            </a:r>
            <a:r>
              <a:rPr lang="en-US" sz="2400" dirty="0" err="1" smtClean="0"/>
              <a:t>zemljišnih</a:t>
            </a:r>
            <a:r>
              <a:rPr lang="en-US" sz="2400" dirty="0" smtClean="0"/>
              <a:t> </a:t>
            </a:r>
            <a:r>
              <a:rPr lang="en-US" sz="2400" dirty="0" err="1" smtClean="0"/>
              <a:t>odnosa</a:t>
            </a:r>
            <a:r>
              <a:rPr lang="en-US" sz="2400" dirty="0" smtClean="0"/>
              <a:t>, </a:t>
            </a:r>
            <a:r>
              <a:rPr lang="en-US" sz="2400" dirty="0" err="1" smtClean="0"/>
              <a:t>pozicioniranja</a:t>
            </a:r>
            <a:r>
              <a:rPr lang="en-US" sz="2400" dirty="0" smtClean="0"/>
              <a:t> </a:t>
            </a:r>
            <a:r>
              <a:rPr lang="en-US" sz="2400" dirty="0" err="1" smtClean="0"/>
              <a:t>Dalmacije</a:t>
            </a:r>
            <a:r>
              <a:rPr lang="en-US" sz="2400" dirty="0" smtClean="0"/>
              <a:t> u </a:t>
            </a:r>
            <a:r>
              <a:rPr lang="en-US" sz="2400" dirty="0" err="1" smtClean="0"/>
              <a:t>modernizacijske</a:t>
            </a:r>
            <a:r>
              <a:rPr lang="en-US" sz="2400" dirty="0" smtClean="0"/>
              <a:t> </a:t>
            </a:r>
            <a:r>
              <a:rPr lang="en-US" sz="2400" dirty="0" err="1" smtClean="0"/>
              <a:t>okvire</a:t>
            </a:r>
            <a:r>
              <a:rPr lang="en-US" sz="2400" dirty="0" smtClean="0"/>
              <a:t>, </a:t>
            </a:r>
            <a:r>
              <a:rPr lang="en-US" sz="2400" dirty="0" err="1" smtClean="0"/>
              <a:t>rast</a:t>
            </a:r>
            <a:r>
              <a:rPr lang="en-US" sz="2400" dirty="0" smtClean="0"/>
              <a:t> </a:t>
            </a:r>
            <a:r>
              <a:rPr lang="en-US" sz="2400" dirty="0" err="1" smtClean="0"/>
              <a:t>pritiska</a:t>
            </a:r>
            <a:r>
              <a:rPr lang="en-US" sz="2400" dirty="0" smtClean="0"/>
              <a:t> </a:t>
            </a:r>
            <a:r>
              <a:rPr lang="en-US" sz="2400" dirty="0" err="1" smtClean="0"/>
              <a:t>bečkog</a:t>
            </a:r>
            <a:r>
              <a:rPr lang="en-US" sz="2400" dirty="0" smtClean="0"/>
              <a:t> </a:t>
            </a:r>
            <a:r>
              <a:rPr lang="en-US" sz="2400" dirty="0" err="1" smtClean="0"/>
              <a:t>režima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članove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podržavali</a:t>
            </a:r>
            <a:r>
              <a:rPr lang="en-US" sz="2400" dirty="0" smtClean="0"/>
              <a:t> </a:t>
            </a:r>
            <a:r>
              <a:rPr lang="en-US" sz="2400" dirty="0" err="1" smtClean="0"/>
              <a:t>ujedinjenje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hrvatskih</a:t>
            </a:r>
            <a:r>
              <a:rPr lang="en-US" sz="2400" dirty="0" smtClean="0"/>
              <a:t> </a:t>
            </a:r>
            <a:r>
              <a:rPr lang="en-US" sz="2400" dirty="0" err="1" smtClean="0"/>
              <a:t>zemalja</a:t>
            </a:r>
            <a:r>
              <a:rPr lang="en-US" sz="2400" dirty="0" smtClean="0"/>
              <a:t> (</a:t>
            </a:r>
            <a:r>
              <a:rPr lang="en-US" sz="2400" dirty="0" err="1" smtClean="0"/>
              <a:t>imenovanje</a:t>
            </a:r>
            <a:r>
              <a:rPr lang="en-US" sz="2400" dirty="0" smtClean="0"/>
              <a:t> </a:t>
            </a:r>
            <a:r>
              <a:rPr lang="en-US" sz="2400" dirty="0" err="1" smtClean="0"/>
              <a:t>Stjepana</a:t>
            </a:r>
            <a:r>
              <a:rPr lang="en-US" sz="2400" dirty="0" smtClean="0"/>
              <a:t> </a:t>
            </a:r>
            <a:r>
              <a:rPr lang="en-US" sz="2400" dirty="0" err="1" smtClean="0"/>
              <a:t>Jovanovića</a:t>
            </a:r>
            <a:r>
              <a:rPr lang="en-US" sz="2400" dirty="0" smtClean="0"/>
              <a:t> </a:t>
            </a:r>
            <a:r>
              <a:rPr lang="en-US" sz="2400" dirty="0" err="1" smtClean="0"/>
              <a:t>dalmatinskim</a:t>
            </a:r>
            <a:r>
              <a:rPr lang="en-US" sz="2400" dirty="0" smtClean="0"/>
              <a:t> </a:t>
            </a:r>
            <a:r>
              <a:rPr lang="en-US" sz="2400" dirty="0" err="1" smtClean="0"/>
              <a:t>namjesnikom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Austro-</a:t>
            </a:r>
            <a:r>
              <a:rPr lang="en-US" sz="2400" dirty="0" err="1" smtClean="0"/>
              <a:t>ugarska</a:t>
            </a:r>
            <a:r>
              <a:rPr lang="en-US" sz="2400" dirty="0" smtClean="0"/>
              <a:t> </a:t>
            </a:r>
            <a:r>
              <a:rPr lang="en-US" sz="2400" dirty="0" err="1" smtClean="0"/>
              <a:t>okupacija</a:t>
            </a:r>
            <a:r>
              <a:rPr lang="en-US" sz="2400" dirty="0" smtClean="0"/>
              <a:t> </a:t>
            </a:r>
            <a:r>
              <a:rPr lang="en-US" sz="2400" dirty="0" err="1" smtClean="0"/>
              <a:t>Bosne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Hercegovine</a:t>
            </a:r>
            <a:r>
              <a:rPr lang="en-US" sz="2400" dirty="0" smtClean="0"/>
              <a:t> 1878., </a:t>
            </a:r>
            <a:r>
              <a:rPr lang="en-US" sz="2400" dirty="0" err="1" smtClean="0"/>
              <a:t>definitivan</a:t>
            </a:r>
            <a:r>
              <a:rPr lang="en-US" sz="2400" dirty="0" smtClean="0"/>
              <a:t> </a:t>
            </a:r>
            <a:r>
              <a:rPr lang="en-US" sz="2400" dirty="0" err="1" smtClean="0"/>
              <a:t>znak</a:t>
            </a:r>
            <a:r>
              <a:rPr lang="en-US" sz="2400" dirty="0" smtClean="0"/>
              <a:t> </a:t>
            </a:r>
            <a:r>
              <a:rPr lang="en-US" sz="2400" dirty="0" err="1" smtClean="0"/>
              <a:t>raskola</a:t>
            </a:r>
            <a:endParaRPr lang="en-US" sz="2400" dirty="0" smtClean="0"/>
          </a:p>
          <a:p>
            <a:r>
              <a:rPr lang="en-US" sz="2400" dirty="0" err="1" smtClean="0"/>
              <a:t>Konačan</a:t>
            </a:r>
            <a:r>
              <a:rPr lang="en-US" sz="2400" dirty="0" smtClean="0"/>
              <a:t> </a:t>
            </a:r>
            <a:r>
              <a:rPr lang="en-US" sz="2400" dirty="0" err="1" smtClean="0"/>
              <a:t>raskol</a:t>
            </a:r>
            <a:r>
              <a:rPr lang="en-US" sz="2400" dirty="0" smtClean="0"/>
              <a:t> 1879. </a:t>
            </a:r>
            <a:r>
              <a:rPr lang="en-US" sz="2400" dirty="0" err="1" smtClean="0"/>
              <a:t>godine</a:t>
            </a:r>
            <a:r>
              <a:rPr lang="en-US" sz="2400" dirty="0" smtClean="0"/>
              <a:t> </a:t>
            </a:r>
            <a:r>
              <a:rPr lang="la-001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izbori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Carevinsko</a:t>
            </a:r>
            <a:r>
              <a:rPr lang="en-US" sz="2400" dirty="0" smtClean="0"/>
              <a:t> </a:t>
            </a:r>
            <a:r>
              <a:rPr lang="en-US" sz="2400" dirty="0" err="1" smtClean="0"/>
              <a:t>vijeće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68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Časopis</a:t>
            </a:r>
            <a:r>
              <a:rPr lang="en-US" b="1" dirty="0" smtClean="0"/>
              <a:t> </a:t>
            </a:r>
            <a:r>
              <a:rPr lang="en-US" b="1" dirty="0" err="1" smtClean="0"/>
              <a:t>Slovinac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slovinski</a:t>
            </a:r>
            <a:r>
              <a:rPr lang="en-US" b="1" dirty="0" smtClean="0"/>
              <a:t> </a:t>
            </a:r>
            <a:r>
              <a:rPr lang="en-US" b="1" dirty="0" err="1" smtClean="0"/>
              <a:t>pokret</a:t>
            </a:r>
            <a:r>
              <a:rPr lang="en-US" b="1" dirty="0" smtClean="0"/>
              <a:t> od 1878. do 1884.</a:t>
            </a:r>
            <a:endParaRPr lang="en-US" b="1" dirty="0"/>
          </a:p>
        </p:txBody>
      </p:sp>
      <p:pic>
        <p:nvPicPr>
          <p:cNvPr id="5122" name="Picture 2" descr="https://barper.com/files/g/1-1701/710x530-5/47170280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89" y="1523967"/>
            <a:ext cx="6937221" cy="517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44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767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Hrvatska politička povijest</vt:lpstr>
      <vt:lpstr>Hrvatsko-srpski odnosi u Dalmaciji od 1878. do 1907.</vt:lpstr>
      <vt:lpstr>Političko stanje u drugoj polovici 19. stoljeća u Hrvatskoj</vt:lpstr>
      <vt:lpstr>Narodna stranka</vt:lpstr>
      <vt:lpstr>PowerPoint Presentation</vt:lpstr>
      <vt:lpstr>Narodni list, prve političke novine na narodnom jeziku u Dalmaciji</vt:lpstr>
      <vt:lpstr>Autonomistička stranka</vt:lpstr>
      <vt:lpstr>Problemi u unutarnjim odnosima Narodne stranke</vt:lpstr>
      <vt:lpstr>Časopis Slovinac i slovinski pokret od 1878. do 1884.</vt:lpstr>
      <vt:lpstr>Srpska stranka</vt:lpstr>
      <vt:lpstr>Uspon pravaštva</vt:lpstr>
      <vt:lpstr>Otkrivanje spomenika Andriji Kačiću Miošiću u Makarskoj 1890.</vt:lpstr>
      <vt:lpstr>Otkrivanje Gundulićeva spomenika 1893. godine</vt:lpstr>
      <vt:lpstr>Političke manipulacije – pojačavanje hrvatsko-srpskih odnosa na prijelazu iz 19. u 20. st.</vt:lpstr>
      <vt:lpstr>Cenzura političkih novina</vt:lpstr>
      <vt:lpstr>PowerPoint Presentation</vt:lpstr>
      <vt:lpstr>Politički odnosi od 1900. do 1903.</vt:lpstr>
      <vt:lpstr>Politički odnosi od 1905. do 1907.</vt:lpstr>
      <vt:lpstr>PowerPoint Presentation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politička povijest</dc:title>
  <dc:creator>Edi Zubović</dc:creator>
  <cp:lastModifiedBy>Edi Zubović</cp:lastModifiedBy>
  <cp:revision>8</cp:revision>
  <dcterms:created xsi:type="dcterms:W3CDTF">2026-03-03T15:34:14Z</dcterms:created>
  <dcterms:modified xsi:type="dcterms:W3CDTF">2026-03-05T07:33:41Z</dcterms:modified>
</cp:coreProperties>
</file>