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5581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117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40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690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66968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640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97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70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09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564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093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D0A1CC-9DB3-46ED-A2C5-E281D4764BBB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DF50D44-8579-4FAB-B0E2-D6D6604A334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254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Istraživanje za pisanje rada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9518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Društveno-humanističke znanosti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Granice su vrlo fluidne i nema tako stroge podjele</a:t>
            </a:r>
          </a:p>
          <a:p>
            <a:endParaRPr lang="hr-HR" dirty="0"/>
          </a:p>
          <a:p>
            <a:r>
              <a:rPr lang="hr-HR" dirty="0" smtClean="0"/>
              <a:t>1) primarni izvori – odnose se neposredno na predmet istraživanja (ako pišete o Wittgensteinu, onda su primarni izvori njegova djela, prvenstveno u originalu kada je to moguće, ako pišete o prijevodima njegovih djela, onda su ti prijevodi primarni izvori)</a:t>
            </a:r>
          </a:p>
          <a:p>
            <a:endParaRPr lang="hr-HR" dirty="0"/>
          </a:p>
          <a:p>
            <a:r>
              <a:rPr lang="hr-HR" dirty="0" smtClean="0"/>
              <a:t>2) sekundarni izvori – oni koji analiziraju primarne izvore; važni jer najčešće već postoje radovi o onome što vas zanima, uključujete se u istraživački proces, priznajete i prepoznajete tuđi rad, upućujete se u probleme i </a:t>
            </a:r>
            <a:r>
              <a:rPr lang="hr-HR" smtClean="0"/>
              <a:t>postojeće rezultate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67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Tema </a:t>
            </a:r>
            <a:r>
              <a:rPr lang="hr-HR" dirty="0" smtClean="0"/>
              <a:t>– istraživanje – </a:t>
            </a:r>
            <a:r>
              <a:rPr lang="hr-HR" dirty="0" smtClean="0"/>
              <a:t>pisanje</a:t>
            </a:r>
            <a:br>
              <a:rPr lang="hr-HR" dirty="0" smtClean="0"/>
            </a:br>
            <a:r>
              <a:rPr lang="hr-HR" dirty="0" smtClean="0"/>
              <a:t>PODSJETIMO SE!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/>
              <a:t>1</a:t>
            </a:r>
            <a:r>
              <a:rPr lang="hr-HR" dirty="0" smtClean="0"/>
              <a:t>. </a:t>
            </a:r>
            <a:r>
              <a:rPr lang="hr-HR" b="1" dirty="0" smtClean="0"/>
              <a:t>Pronađite i definirajte temu </a:t>
            </a:r>
            <a:r>
              <a:rPr lang="hr-HR" dirty="0" smtClean="0"/>
              <a:t>– proučite </a:t>
            </a:r>
            <a:r>
              <a:rPr lang="hr-HR" dirty="0" err="1" smtClean="0"/>
              <a:t>silab</a:t>
            </a:r>
            <a:r>
              <a:rPr lang="hr-HR" dirty="0" smtClean="0"/>
              <a:t> kolegija unaprijed</a:t>
            </a:r>
          </a:p>
          <a:p>
            <a:r>
              <a:rPr lang="hr-HR" dirty="0"/>
              <a:t>a</a:t>
            </a:r>
            <a:r>
              <a:rPr lang="hr-HR" dirty="0" smtClean="0"/>
              <a:t>) </a:t>
            </a:r>
            <a:r>
              <a:rPr lang="hr-HR" b="1" dirty="0" smtClean="0"/>
              <a:t>konzultirajte opće izvore podataka </a:t>
            </a:r>
            <a:r>
              <a:rPr lang="hr-HR" dirty="0" smtClean="0"/>
              <a:t>(zbornici radova, leksikoni, rječnici, Google, </a:t>
            </a:r>
            <a:r>
              <a:rPr lang="hr-HR" dirty="0" err="1" smtClean="0"/>
              <a:t>Britannica</a:t>
            </a:r>
            <a:r>
              <a:rPr lang="hr-HR" dirty="0" smtClean="0"/>
              <a:t>, </a:t>
            </a:r>
            <a:r>
              <a:rPr lang="hr-HR" dirty="0" err="1" smtClean="0"/>
              <a:t>Wikipedia</a:t>
            </a:r>
            <a:r>
              <a:rPr lang="hr-HR" dirty="0" smtClean="0"/>
              <a:t>, Web stranice, online i tiskane enciklopedije, udžbenike i literaturu pojedinog kolegija, YouTube, novine, časopise, TV…) – </a:t>
            </a:r>
            <a:r>
              <a:rPr lang="hr-HR" u="sng" dirty="0" smtClean="0"/>
              <a:t>razradite više ideja </a:t>
            </a:r>
            <a:r>
              <a:rPr lang="hr-HR" dirty="0" smtClean="0"/>
              <a:t>(stavite na papir što više ideja i veza, ne obazirite se na pravopis, gramatiku, urednost itd.)</a:t>
            </a:r>
          </a:p>
          <a:p>
            <a:r>
              <a:rPr lang="hr-HR" dirty="0"/>
              <a:t>b</a:t>
            </a:r>
            <a:r>
              <a:rPr lang="hr-HR" dirty="0" smtClean="0"/>
              <a:t>) </a:t>
            </a:r>
            <a:r>
              <a:rPr lang="hr-HR" b="1" dirty="0" smtClean="0"/>
              <a:t>formulirajte temu </a:t>
            </a:r>
            <a:r>
              <a:rPr lang="hr-HR" dirty="0" smtClean="0"/>
              <a:t>– naslov je ono što (uglavnom jednom rečenicom) predstavlja problem/temu koju želite izložiti</a:t>
            </a:r>
          </a:p>
          <a:p>
            <a:r>
              <a:rPr lang="hr-HR" dirty="0" smtClean="0"/>
              <a:t>- izaberite nešto što vam se čini zanimljivim</a:t>
            </a:r>
          </a:p>
          <a:p>
            <a:r>
              <a:rPr lang="hr-HR" dirty="0" smtClean="0"/>
              <a:t>- imajte na umu vrstu i stupanj rada koji trebate napisati</a:t>
            </a:r>
          </a:p>
          <a:p>
            <a:r>
              <a:rPr lang="hr-HR" dirty="0" smtClean="0"/>
              <a:t>- pripazite na opseg teme</a:t>
            </a:r>
          </a:p>
          <a:p>
            <a:r>
              <a:rPr lang="hr-HR" dirty="0" smtClean="0"/>
              <a:t>- </a:t>
            </a:r>
            <a:r>
              <a:rPr lang="hr-HR" b="1" u="sng" dirty="0" smtClean="0"/>
              <a:t>provjerite prihvatljivost teme s mentorom!</a:t>
            </a:r>
          </a:p>
        </p:txBody>
      </p:sp>
    </p:spTree>
    <p:extLst>
      <p:ext uri="{BB962C8B-B14F-4D97-AF65-F5344CB8AC3E}">
        <p14:creationId xmlns:p14="http://schemas.microsoft.com/office/powerpoint/2010/main" val="32741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Tema – istraživanje – pisanje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/>
              <a:t>2. Prikupljanje podataka </a:t>
            </a:r>
            <a:r>
              <a:rPr lang="hr-HR" dirty="0" smtClean="0"/>
              <a:t>– detaljnije iščitavanje i pronalaženje izvora (stručna literatura iz prvotnih izvora, sugestije mentora i knjižničara, samostalno pronalaženje)</a:t>
            </a:r>
          </a:p>
          <a:p>
            <a:r>
              <a:rPr lang="hr-HR" b="1" dirty="0" smtClean="0"/>
              <a:t>3. Sastavljanje vremenskog okvira i plana rada </a:t>
            </a:r>
            <a:r>
              <a:rPr lang="hr-HR" dirty="0" smtClean="0"/>
              <a:t>(imajte na umu rokove!)</a:t>
            </a:r>
          </a:p>
          <a:p>
            <a:r>
              <a:rPr lang="hr-HR" b="1" dirty="0" smtClean="0"/>
              <a:t>4. Čitanje i vođenje bilježaka </a:t>
            </a:r>
            <a:r>
              <a:rPr lang="hr-HR" dirty="0" smtClean="0"/>
              <a:t>(treba li tu nešto pojašnjavati??)</a:t>
            </a:r>
          </a:p>
          <a:p>
            <a:r>
              <a:rPr lang="hr-HR" b="1" dirty="0" smtClean="0"/>
              <a:t>5. Pisanje prve inačice </a:t>
            </a:r>
            <a:r>
              <a:rPr lang="hr-HR" dirty="0" smtClean="0"/>
              <a:t>(usredotočite se na struče termine, podatke, argumentaciju i metodologiju)</a:t>
            </a:r>
          </a:p>
          <a:p>
            <a:r>
              <a:rPr lang="hr-HR" b="1" dirty="0" smtClean="0"/>
              <a:t>6. Pregled i ispravljanje teksta</a:t>
            </a:r>
            <a:r>
              <a:rPr lang="hr-HR" dirty="0" smtClean="0"/>
              <a:t> (uvijek možete nekoga pitati da s vama provjeri smislenost, gramatiku, pravopis i stil rada)</a:t>
            </a:r>
          </a:p>
          <a:p>
            <a:r>
              <a:rPr lang="hr-HR" b="1" dirty="0" smtClean="0"/>
              <a:t>7. Unošenje i provjera literature </a:t>
            </a:r>
            <a:r>
              <a:rPr lang="hr-HR" dirty="0" smtClean="0"/>
              <a:t>(sačuvajte si primjerke literature!)</a:t>
            </a:r>
          </a:p>
          <a:p>
            <a:r>
              <a:rPr lang="hr-HR" b="1" dirty="0" smtClean="0"/>
              <a:t>8. Završno opremanje rada </a:t>
            </a:r>
            <a:r>
              <a:rPr lang="hr-HR" dirty="0" smtClean="0"/>
              <a:t>(grafika, tablice, slike…)</a:t>
            </a:r>
          </a:p>
          <a:p>
            <a:r>
              <a:rPr lang="hr-HR" b="1" dirty="0" smtClean="0"/>
              <a:t>9. Predaja rada, pohvale, izvrsne ocjene, rektorova nagrada </a:t>
            </a:r>
            <a:r>
              <a:rPr lang="hr-HR" dirty="0" smtClean="0"/>
              <a:t>(jer </a:t>
            </a:r>
            <a:r>
              <a:rPr lang="hr-HR" smtClean="0"/>
              <a:t>ste zaslužili)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0861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Tema - istraživanje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Proces u kojem se ovo dvoje teško može odvojiti</a:t>
            </a:r>
          </a:p>
          <a:p>
            <a:r>
              <a:rPr lang="hr-HR" dirty="0" smtClean="0"/>
              <a:t>Kružni proces: istraživanje – postavljanje teme – istraživanje</a:t>
            </a:r>
          </a:p>
          <a:p>
            <a:r>
              <a:rPr lang="hr-HR" dirty="0" smtClean="0"/>
              <a:t>Elementi su međuovisni</a:t>
            </a:r>
          </a:p>
          <a:p>
            <a:r>
              <a:rPr lang="hr-HR" dirty="0" smtClean="0"/>
              <a:t>Uvijek imajte na umu sadržaj kolegija!</a:t>
            </a:r>
          </a:p>
          <a:p>
            <a:r>
              <a:rPr lang="hr-HR" dirty="0" smtClean="0"/>
              <a:t>Uvijek imajte na umu specifične upute profesora!</a:t>
            </a:r>
          </a:p>
          <a:p>
            <a:r>
              <a:rPr lang="hr-HR" dirty="0" smtClean="0"/>
              <a:t>Uvijek pokažite aktivnost u istraživanju i odabiru teme!</a:t>
            </a:r>
          </a:p>
          <a:p>
            <a:r>
              <a:rPr lang="hr-HR" dirty="0" smtClean="0"/>
              <a:t>Uvijek budite spremni pitati i odgovoriti na pitanja!</a:t>
            </a:r>
          </a:p>
          <a:p>
            <a:r>
              <a:rPr lang="hr-HR" dirty="0" smtClean="0"/>
              <a:t>Koristite mogućnost dolaska na konzultacije (ali prvo uvijek istražujte)!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04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kada imamo temu?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Pretpostavimo da ste odabrali i s mentorom potvrdili temu – već ste se upoznali s osnovnom problematikom i osnovnim informacijama o odabranoj temi</a:t>
            </a:r>
          </a:p>
          <a:p>
            <a:endParaRPr lang="hr-HR" dirty="0"/>
          </a:p>
          <a:p>
            <a:r>
              <a:rPr lang="hr-HR" dirty="0" smtClean="0"/>
              <a:t>Da bismo mogli oblikovati svoj rad moramo:</a:t>
            </a:r>
          </a:p>
          <a:p>
            <a:pPr marL="457200" indent="-457200">
              <a:buAutoNum type="arabicParenR"/>
            </a:pPr>
            <a:r>
              <a:rPr lang="hr-HR" dirty="0" smtClean="0"/>
              <a:t>Na temelju dostupnih informacija pronaći izvore</a:t>
            </a:r>
          </a:p>
          <a:p>
            <a:pPr marL="457200" indent="-457200">
              <a:buAutoNum type="arabicParenR"/>
            </a:pPr>
            <a:r>
              <a:rPr lang="hr-HR" dirty="0" smtClean="0"/>
              <a:t>Procijeniti relevantnost i pouzdanost</a:t>
            </a:r>
          </a:p>
          <a:p>
            <a:pPr marL="457200" indent="-457200">
              <a:buAutoNum type="arabicParenR"/>
            </a:pPr>
            <a:r>
              <a:rPr lang="hr-HR" dirty="0" smtClean="0"/>
              <a:t>Kritički čitati i analizirati izvore</a:t>
            </a:r>
          </a:p>
          <a:p>
            <a:pPr marL="457200" indent="-457200">
              <a:buAutoNum type="arabicParenR"/>
            </a:pPr>
            <a:r>
              <a:rPr lang="hr-HR" dirty="0" smtClean="0"/>
              <a:t>Napraviti bilješke</a:t>
            </a:r>
          </a:p>
          <a:p>
            <a:pPr marL="457200" indent="-457200">
              <a:buAutoNum type="arabicParenR"/>
            </a:pPr>
            <a:r>
              <a:rPr lang="hr-HR" dirty="0" smtClean="0"/>
              <a:t>Navesti ih u radu</a:t>
            </a:r>
          </a:p>
          <a:p>
            <a:pPr marL="457200" indent="-457200">
              <a:buAutoNum type="arabicParenR"/>
            </a:pPr>
            <a:r>
              <a:rPr lang="hr-HR" dirty="0" smtClean="0"/>
              <a:t>Sačuvati izvore do kojih smo došli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427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(prisjetiti se prvog predavanja!)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Pet glavnih izvora:</a:t>
            </a:r>
          </a:p>
          <a:p>
            <a:endParaRPr lang="hr-HR" dirty="0"/>
          </a:p>
          <a:p>
            <a:pPr marL="457200" indent="-457200">
              <a:buAutoNum type="arabicParenR"/>
            </a:pPr>
            <a:r>
              <a:rPr lang="hr-HR" dirty="0" smtClean="0"/>
              <a:t>Članci u znanstvenim časopisima</a:t>
            </a:r>
          </a:p>
          <a:p>
            <a:pPr marL="457200" indent="-457200">
              <a:buAutoNum type="arabicParenR"/>
            </a:pPr>
            <a:r>
              <a:rPr lang="hr-HR" dirty="0" smtClean="0"/>
              <a:t>Knjige</a:t>
            </a:r>
          </a:p>
          <a:p>
            <a:pPr marL="457200" indent="-457200">
              <a:buAutoNum type="arabicParenR"/>
            </a:pPr>
            <a:r>
              <a:rPr lang="hr-HR" dirty="0" smtClean="0"/>
              <a:t>Zbornici </a:t>
            </a:r>
          </a:p>
          <a:p>
            <a:pPr marL="457200" indent="-457200">
              <a:buAutoNum type="arabicParenR"/>
            </a:pPr>
            <a:r>
              <a:rPr lang="hr-HR" dirty="0" smtClean="0"/>
              <a:t>Zbornici s konferencija</a:t>
            </a:r>
          </a:p>
          <a:p>
            <a:pPr marL="457200" indent="-457200">
              <a:buAutoNum type="arabicParenR"/>
            </a:pPr>
            <a:r>
              <a:rPr lang="hr-HR" dirty="0" smtClean="0"/>
              <a:t>Ostalo</a:t>
            </a:r>
          </a:p>
        </p:txBody>
      </p:sp>
    </p:spTree>
    <p:extLst>
      <p:ext uri="{BB962C8B-B14F-4D97-AF65-F5344CB8AC3E}">
        <p14:creationId xmlns:p14="http://schemas.microsoft.com/office/powerpoint/2010/main" val="361522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Indeksi (prisjetiti se prvog predavanja!)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Indeksi – popisi najvažnijih publikacija</a:t>
            </a:r>
          </a:p>
          <a:p>
            <a:endParaRPr lang="hr-HR" dirty="0"/>
          </a:p>
          <a:p>
            <a:r>
              <a:rPr lang="hr-HR" dirty="0" smtClean="0"/>
              <a:t>Najčešći: </a:t>
            </a:r>
          </a:p>
          <a:p>
            <a:pPr marL="457200" indent="-457200">
              <a:buAutoNum type="arabicParenR"/>
            </a:pPr>
            <a:r>
              <a:rPr lang="hr-HR" dirty="0" smtClean="0"/>
              <a:t>Web </a:t>
            </a:r>
            <a:r>
              <a:rPr lang="hr-HR" dirty="0" err="1" smtClean="0"/>
              <a:t>of</a:t>
            </a:r>
            <a:r>
              <a:rPr lang="hr-HR" dirty="0" smtClean="0"/>
              <a:t> Science (</a:t>
            </a:r>
            <a:r>
              <a:rPr lang="hr-HR" dirty="0" err="1" smtClean="0"/>
              <a:t>WoS</a:t>
            </a:r>
            <a:r>
              <a:rPr lang="hr-HR" dirty="0" smtClean="0"/>
              <a:t>) – najznačajniji, obuhvaća puno znanosti</a:t>
            </a:r>
          </a:p>
          <a:p>
            <a:pPr marL="457200" indent="-457200">
              <a:buAutoNum type="arabicParenR"/>
            </a:pPr>
            <a:endParaRPr lang="hr-HR" dirty="0"/>
          </a:p>
          <a:p>
            <a:pPr marL="457200" indent="-457200">
              <a:buAutoNum type="arabicParenR"/>
            </a:pPr>
            <a:r>
              <a:rPr lang="hr-HR" dirty="0" err="1" smtClean="0"/>
              <a:t>Scopus</a:t>
            </a:r>
            <a:r>
              <a:rPr lang="hr-HR" dirty="0" smtClean="0"/>
              <a:t> – najsveobuhvatniji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267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Primarni i sekundarni izvori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Dva smisla:</a:t>
            </a:r>
          </a:p>
          <a:p>
            <a:endParaRPr lang="hr-HR" dirty="0"/>
          </a:p>
          <a:p>
            <a:r>
              <a:rPr lang="hr-HR" dirty="0" smtClean="0"/>
              <a:t>1) klasifikacija u bibliotekarstvu i informatici</a:t>
            </a:r>
          </a:p>
          <a:p>
            <a:r>
              <a:rPr lang="hr-HR" dirty="0" smtClean="0"/>
              <a:t>2) klasifikacija u društveno-humanističkim znanostima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8500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Bibliotekarstvo </a:t>
            </a:r>
            <a:r>
              <a:rPr lang="hr-HR" dirty="0"/>
              <a:t>i </a:t>
            </a:r>
            <a:r>
              <a:rPr lang="hr-HR" dirty="0" smtClean="0"/>
              <a:t>informatika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1) primarne publikacije (izvorni doprinosi u svom prvotnom obliku)</a:t>
            </a:r>
          </a:p>
          <a:p>
            <a:r>
              <a:rPr lang="hr-HR" dirty="0" smtClean="0"/>
              <a:t>- znanstveni i stručni članci, knjige, doktorske disertacije, priopćenja sa znanstvenih skupova, književna i ostala umjetnička djela…</a:t>
            </a:r>
          </a:p>
          <a:p>
            <a:endParaRPr lang="hr-HR" dirty="0"/>
          </a:p>
          <a:p>
            <a:r>
              <a:rPr lang="hr-HR" dirty="0" smtClean="0"/>
              <a:t>2) sekundarne publikacije (o primarnim publikacijama)</a:t>
            </a:r>
          </a:p>
          <a:p>
            <a:r>
              <a:rPr lang="hr-HR" dirty="0" smtClean="0"/>
              <a:t>- bibliografije, rječnici, leksikoni, enciklopedije, priručnici, udžbenici, biografije, monografije…</a:t>
            </a:r>
          </a:p>
          <a:p>
            <a:endParaRPr lang="hr-HR" dirty="0"/>
          </a:p>
          <a:p>
            <a:r>
              <a:rPr lang="hr-HR" dirty="0" smtClean="0"/>
              <a:t>3) tercijarne publikacije (lokacije primarnih i sekundarnih publikacija)</a:t>
            </a:r>
          </a:p>
          <a:p>
            <a:r>
              <a:rPr lang="hr-HR" dirty="0" smtClean="0"/>
              <a:t>- katalozi, zbirke, baze podataka…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404937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Žetva</Template>
  <TotalTime>75</TotalTime>
  <Words>659</Words>
  <Application>Microsoft Office PowerPoint</Application>
  <PresentationFormat>Široki zaslon</PresentationFormat>
  <Paragraphs>74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Istraživanje za pisanje rada</vt:lpstr>
      <vt:lpstr>Tema – istraživanje – pisanje PODSJETIMO SE!</vt:lpstr>
      <vt:lpstr>Tema – istraživanje – pisanje</vt:lpstr>
      <vt:lpstr>Tema - istraživanje</vt:lpstr>
      <vt:lpstr>Što kada imamo temu?</vt:lpstr>
      <vt:lpstr>Izvori (prisjetiti se prvog predavanja!)</vt:lpstr>
      <vt:lpstr>Indeksi (prisjetiti se prvog predavanja!)</vt:lpstr>
      <vt:lpstr>Primarni i sekundarni izvori</vt:lpstr>
      <vt:lpstr>Bibliotekarstvo i informatika</vt:lpstr>
      <vt:lpstr>Društveno-humanističke znanosti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Istraživanje za pisanje rada</dc:title>
  <dc:creator>Marko Kardum</dc:creator>
  <cp:lastModifiedBy>Marko Kardum</cp:lastModifiedBy>
  <cp:revision>7</cp:revision>
  <dcterms:created xsi:type="dcterms:W3CDTF">2020-03-14T10:27:34Z</dcterms:created>
  <dcterms:modified xsi:type="dcterms:W3CDTF">2020-03-14T11:42:52Z</dcterms:modified>
</cp:coreProperties>
</file>