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302" r:id="rId4"/>
    <p:sldId id="301" r:id="rId5"/>
    <p:sldId id="257" r:id="rId6"/>
    <p:sldId id="281" r:id="rId7"/>
    <p:sldId id="282" r:id="rId8"/>
    <p:sldId id="283" r:id="rId9"/>
    <p:sldId id="285" r:id="rId10"/>
    <p:sldId id="290" r:id="rId11"/>
    <p:sldId id="291" r:id="rId12"/>
    <p:sldId id="293" r:id="rId13"/>
    <p:sldId id="294" r:id="rId14"/>
    <p:sldId id="295" r:id="rId15"/>
    <p:sldId id="297" r:id="rId16"/>
    <p:sldId id="296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400" autoAdjust="0"/>
  </p:normalViewPr>
  <p:slideViewPr>
    <p:cSldViewPr>
      <p:cViewPr varScale="1">
        <p:scale>
          <a:sx n="70" d="100"/>
          <a:sy n="70" d="100"/>
        </p:scale>
        <p:origin x="10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1FB52-12CA-457E-BBF2-B8F6A7D4259C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76C3-E97E-41C8-AE44-57CA6B9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6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76C3-E97E-41C8-AE44-57CA6B95D0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8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CD8F2-DDD7-4CE7-811A-7F2D4A0DDD87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/>
              <a:t>Megara je Edipova sestrična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698F7-A215-4EAB-90D8-4A05A92E9CA1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2D58F-D782-4C21-A988-F2C150BABBF1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FB4E3-4B0F-406A-95C9-A383388C7C39}" type="slidenum">
              <a:rPr lang="hr-HR" altLang="en-US"/>
              <a:pPr/>
              <a:t>16</a:t>
            </a:fld>
            <a:endParaRPr lang="hr-HR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FF489-8A92-49F9-9876-53B61BDB8E44}" type="slidenum">
              <a:rPr lang="hr-HR" altLang="en-US"/>
              <a:pPr/>
              <a:t>17</a:t>
            </a:fld>
            <a:endParaRPr lang="hr-HR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/>
              <a:t>Kod </a:t>
            </a:r>
            <a:r>
              <a:rPr lang="hr-HR" altLang="en-US" i="1" dirty="0"/>
              <a:t>Ara maxima </a:t>
            </a:r>
            <a:r>
              <a:rPr lang="hr-HR" altLang="en-US" i="0" dirty="0"/>
              <a:t>sve se žrtvovano meso mora pojesti jer ne smije ostati do sljedećeg dana niti se iznijeti iz svetišta (samo muškarci)</a:t>
            </a:r>
          </a:p>
          <a:p>
            <a:r>
              <a:rPr lang="hr-HR" altLang="en-US" i="0" dirty="0"/>
              <a:t>Žene su isključene jer mu jedna nije dala vode dok je prolazio s Gerionovom stokom zato što je bila svetkovina Bone Dee</a:t>
            </a:r>
          </a:p>
          <a:p>
            <a:r>
              <a:rPr lang="hr-HR" altLang="en-US" i="0" dirty="0"/>
              <a:t>Herkulov čvor je zato što je Hera Ilitiji zavezala odjeću u čvorove kako bi zaustavila Heraklovo rođenje dok se ne rodi Euristej (mladoženja mladoj tako simbolično razvezuje utrobu za rađanje ;-) – ideja MM)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6A318-F1D3-4F14-A772-7C9752372496}" type="slidenum">
              <a:rPr lang="hr-HR" altLang="en-US"/>
              <a:pPr/>
              <a:t>18</a:t>
            </a:fld>
            <a:endParaRPr lang="hr-HR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E2D5-88AA-4F64-9C3E-24388249D69A}" type="slidenum">
              <a:rPr lang="hr-HR" altLang="en-US"/>
              <a:pPr/>
              <a:t>19</a:t>
            </a:fld>
            <a:endParaRPr lang="hr-HR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Svetinje o kojima ovisi sigurnost Rima: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Paladij, simbol (stožac =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Majke bogova, zemljana kočija koju je Tarkvinije naručio za hram i koja je svojevoljno dojurila iz Veja, Orestov pepeo, Prijamovo žezlo, Ilionin veo i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ancilia</a:t>
            </a:r>
            <a:r>
              <a:rPr lang="hr-H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(Fest)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76C3-E97E-41C8-AE44-57CA6B95D0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7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56F22-5EB3-422E-B275-7E04DDB8CEC1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C11F5-41A6-4A27-B31A-2A9486D3F55A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363F-3F8C-4BA6-B071-2116F6B7553F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0DEB1-5894-483E-B895-21F2BFC9885F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9E96-F6E7-4443-BA0F-09752207342B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E410A-A9EF-46DC-9EB5-7ED70231A155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72EE6-ABBE-4F81-85C7-1A1B18EAFF20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2D04-7BF7-4DCD-A91E-3841B70EB1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059" y="4509121"/>
            <a:ext cx="7772400" cy="1296144"/>
          </a:xfrm>
        </p:spPr>
        <p:txBody>
          <a:bodyPr/>
          <a:lstStyle/>
          <a:p>
            <a:pPr algn="ctr"/>
            <a:r>
              <a:rPr lang="hr-HR" sz="44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Iunius</a:t>
            </a:r>
            <a:endParaRPr lang="en-GB" sz="44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5520"/>
            <a:ext cx="9036496" cy="672480"/>
          </a:xfrm>
        </p:spPr>
        <p:txBody>
          <a:bodyPr>
            <a:normAutofit/>
          </a:bodyPr>
          <a:lstStyle/>
          <a:p>
            <a:r>
              <a:rPr lang="en-GB" sz="1100" dirty="0"/>
              <a:t>"Sousse mosaic calendar June" by Ad </a:t>
            </a:r>
            <a:r>
              <a:rPr lang="en-GB" sz="1100" dirty="0" err="1"/>
              <a:t>Meskens</a:t>
            </a:r>
            <a:r>
              <a:rPr lang="en-GB" sz="1100" dirty="0"/>
              <a:t> - Own work. Licensed under CC BY-SA 3.0 via Wikimedia Commons - http://commons.wikimedia.org/wiki/File:Sousse_mosaic_calendar_June.JPG#/media/File:Sousse_mosaic_calendar_June.JPG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897" y="188640"/>
            <a:ext cx="65287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712968" cy="6192688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i="1" dirty="0">
                <a:latin typeface="Palatino Linotype" pitchFamily="18" charset="0"/>
              </a:rPr>
              <a:t>F</a:t>
            </a:r>
            <a:r>
              <a:rPr lang="hr-HR" altLang="en-US" sz="2800" b="1" i="1" dirty="0">
                <a:latin typeface="Palatino Linotype" pitchFamily="18" charset="0"/>
              </a:rPr>
              <a:t>laminica</a:t>
            </a:r>
            <a:r>
              <a:rPr lang="hr-HR" altLang="en-US" sz="2800" dirty="0">
                <a:latin typeface="Palatino Linotype" pitchFamily="18" charset="0"/>
              </a:rPr>
              <a:t> (možda Junonina svećenica) žena je Jupiterovog svećenika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Nosi obojenu haljinu, ne smije dotjerivati kosu, ne smije se penjati po otvorenim stepenicama, ne može se razvesti i sl.</a:t>
            </a:r>
          </a:p>
          <a:p>
            <a:r>
              <a:rPr lang="hr-HR" altLang="en-US" sz="2800" dirty="0">
                <a:latin typeface="Palatino Linotype" pitchFamily="18" charset="0"/>
              </a:rPr>
              <a:t>“Priležnica ne smije dotaknuti Junonin oltar. Ako bi ga dotaknula, mora izvršiti okajanje žrtvujući janje Junoni, raspustivši kosu.”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Sličnosti: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Etruščani – </a:t>
            </a:r>
            <a:r>
              <a:rPr lang="hr-HR" altLang="en-US" sz="2600" b="1" dirty="0">
                <a:latin typeface="Palatino Linotype" pitchFamily="18" charset="0"/>
              </a:rPr>
              <a:t>Uni</a:t>
            </a:r>
            <a:r>
              <a:rPr lang="hr-HR" altLang="en-US" sz="2600" dirty="0">
                <a:latin typeface="Palatino Linotype" pitchFamily="18" charset="0"/>
              </a:rPr>
              <a:t> i </a:t>
            </a:r>
            <a:r>
              <a:rPr lang="hr-HR" altLang="en-US" sz="2600" b="1" dirty="0">
                <a:latin typeface="Palatino Linotype" pitchFamily="18" charset="0"/>
              </a:rPr>
              <a:t>Thalna</a:t>
            </a:r>
            <a:r>
              <a:rPr lang="hr-HR" altLang="en-US" sz="2600" dirty="0">
                <a:latin typeface="Palatino Linotype" pitchFamily="18" charset="0"/>
              </a:rPr>
              <a:t> (božica porođaja)</a:t>
            </a:r>
          </a:p>
          <a:p>
            <a:pPr lvl="2">
              <a:lnSpc>
                <a:spcPct val="90000"/>
              </a:lnSpc>
            </a:pPr>
            <a:r>
              <a:rPr lang="hr-HR" altLang="en-US" sz="2200" dirty="0">
                <a:latin typeface="Palatino Linotype" pitchFamily="18" charset="0"/>
              </a:rPr>
              <a:t> Junona je možda nastala kombinacijom ženskog božanstva </a:t>
            </a:r>
            <a:r>
              <a:rPr lang="hr-HR" altLang="en-US" sz="2200" i="1" dirty="0">
                <a:latin typeface="Palatino Linotype" pitchFamily="18" charset="0"/>
              </a:rPr>
              <a:t>iuno</a:t>
            </a:r>
            <a:r>
              <a:rPr lang="hr-HR" altLang="en-US" sz="2200" dirty="0">
                <a:latin typeface="Palatino Linotype" pitchFamily="18" charset="0"/>
              </a:rPr>
              <a:t> i Uni (ili je Uni, vjerojatnije, posuđena Junona) </a:t>
            </a:r>
          </a:p>
          <a:p>
            <a:pPr lvl="2">
              <a:lnSpc>
                <a:spcPct val="90000"/>
              </a:lnSpc>
            </a:pPr>
            <a:r>
              <a:rPr lang="hr-HR" altLang="en-US" sz="2200" dirty="0">
                <a:latin typeface="Palatino Linotype" pitchFamily="18" charset="0"/>
              </a:rPr>
              <a:t> Fenička Astarta – kartaška Tanit – akadska Ištar – sumerska Inana / egipatska Izida – anatolijska Kibela (velika božica ljubavi)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 Staroiranska </a:t>
            </a:r>
            <a:r>
              <a:rPr lang="hr-HR" altLang="en-US" sz="2600" b="1" dirty="0">
                <a:latin typeface="Palatino Linotype" pitchFamily="18" charset="0"/>
              </a:rPr>
              <a:t>Anahita</a:t>
            </a:r>
            <a:r>
              <a:rPr lang="hr-HR" altLang="en-US" sz="2600" dirty="0">
                <a:latin typeface="Palatino Linotype" pitchFamily="18" charset="0"/>
              </a:rPr>
              <a:t> = neokaljana (Sospita), božica rata, vode i plodnosti, golubica i paun ~ Atena</a:t>
            </a:r>
          </a:p>
        </p:txBody>
      </p:sp>
    </p:spTree>
    <p:extLst>
      <p:ext uri="{BB962C8B-B14F-4D97-AF65-F5344CB8AC3E}">
        <p14:creationId xmlns:p14="http://schemas.microsoft.com/office/powerpoint/2010/main" val="38287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hr-H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  <a:endParaRPr lang="hr-H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472112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Prvo svetište u Rimu bilo je na </a:t>
            </a:r>
            <a:r>
              <a:rPr lang="hr-HR" altLang="en-US" sz="2800" b="1" dirty="0">
                <a:latin typeface="Palatino Linotype" pitchFamily="18" charset="0"/>
              </a:rPr>
              <a:t>Kvirinalu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r>
              <a:rPr lang="hr-HR" altLang="en-US" sz="2800" dirty="0">
                <a:latin typeface="Palatino Linotype" pitchFamily="18" charset="0"/>
              </a:rPr>
              <a:t>13. septembra 509.g.pr.Kr. s Jupiterom i Minervom dobiva hram na Kapitoliju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U </a:t>
            </a:r>
            <a:r>
              <a:rPr lang="hr-HR" altLang="en-US" sz="2600" b="1" dirty="0">
                <a:latin typeface="Palatino Linotype" pitchFamily="18" charset="0"/>
              </a:rPr>
              <a:t>Regiji</a:t>
            </a:r>
            <a:r>
              <a:rPr lang="hr-HR" altLang="en-US" sz="2600" dirty="0">
                <a:latin typeface="Palatino Linotype" pitchFamily="18" charset="0"/>
              </a:rPr>
              <a:t> na Kalende dobiva žensko prase i janje, a na </a:t>
            </a:r>
            <a:r>
              <a:rPr lang="hr-HR" altLang="en-US" sz="2600" b="1" dirty="0">
                <a:latin typeface="Palatino Linotype" pitchFamily="18" charset="0"/>
              </a:rPr>
              <a:t>Kapitoliju</a:t>
            </a:r>
            <a:r>
              <a:rPr lang="hr-HR" altLang="en-US" sz="2600" dirty="0">
                <a:latin typeface="Palatino Linotype" pitchFamily="18" charset="0"/>
              </a:rPr>
              <a:t> junicu</a:t>
            </a:r>
          </a:p>
          <a:p>
            <a:r>
              <a:rPr lang="hr-HR" altLang="en-US" sz="2800" dirty="0">
                <a:latin typeface="Palatino Linotype" pitchFamily="18" charset="0"/>
              </a:rPr>
              <a:t>Junona Regina – na Aventinu 1. septembra (od 392.g.pr.Kr.) i u Vejima</a:t>
            </a:r>
          </a:p>
          <a:p>
            <a:r>
              <a:rPr lang="hr-HR" altLang="en-US" sz="2800" dirty="0">
                <a:latin typeface="Palatino Linotype" pitchFamily="18" charset="0"/>
              </a:rPr>
              <a:t>od 10. oktobra 334.g.pr.Kr. dobiva hram kao </a:t>
            </a:r>
            <a:r>
              <a:rPr lang="hr-HR" altLang="en-US" sz="2800" i="1" dirty="0">
                <a:latin typeface="Palatino Linotype" pitchFamily="18" charset="0"/>
              </a:rPr>
              <a:t>Moneta </a:t>
            </a:r>
            <a:r>
              <a:rPr lang="hr-HR" altLang="en-US" sz="2800" dirty="0">
                <a:latin typeface="Palatino Linotype" pitchFamily="18" charset="0"/>
              </a:rPr>
              <a:t>na </a:t>
            </a:r>
            <a:r>
              <a:rPr lang="hr-HR" altLang="en-US" sz="2800" b="1" dirty="0">
                <a:latin typeface="Palatino Linotype" pitchFamily="18" charset="0"/>
              </a:rPr>
              <a:t>Kapitoliju</a:t>
            </a:r>
            <a:r>
              <a:rPr lang="hr-HR" altLang="en-US" sz="2800" dirty="0">
                <a:latin typeface="Palatino Linotype" pitchFamily="18" charset="0"/>
              </a:rPr>
              <a:t> (tamo je bila kovnica novca)</a:t>
            </a:r>
          </a:p>
          <a:p>
            <a:r>
              <a:rPr lang="hr-HR" altLang="en-US" sz="2800" dirty="0">
                <a:latin typeface="Palatino Linotype" pitchFamily="18" charset="0"/>
              </a:rPr>
              <a:t>Junona Sospita – na Forumu Holitoriju (1. februara 194.g.pr.Kr.) i u Lanuviju</a:t>
            </a:r>
          </a:p>
          <a:p>
            <a:r>
              <a:rPr lang="hr-HR" altLang="en-US" sz="2800" dirty="0">
                <a:latin typeface="Palatino Linotype" pitchFamily="18" charset="0"/>
              </a:rPr>
              <a:t>Ima gaj na Eskvilinu kao </a:t>
            </a:r>
            <a:r>
              <a:rPr lang="hr-HR" altLang="en-US" sz="2800" i="1" dirty="0">
                <a:latin typeface="Palatino Linotype" pitchFamily="18" charset="0"/>
              </a:rPr>
              <a:t>Lucina</a:t>
            </a:r>
            <a:endParaRPr lang="hr-HR" altLang="en-US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"/>
            <a:ext cx="3670334" cy="30178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9" y="29638"/>
            <a:ext cx="6000659" cy="30137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608" y="2179326"/>
            <a:ext cx="4453528" cy="864096"/>
          </a:xfrm>
        </p:spPr>
        <p:txBody>
          <a:bodyPr/>
          <a:lstStyle/>
          <a:p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Mitološke priče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69" y="3024763"/>
            <a:ext cx="6264695" cy="3600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Iksion</a:t>
            </a:r>
            <a:r>
              <a:rPr lang="hr-HR" altLang="en-US" sz="2800" dirty="0">
                <a:latin typeface="Palatino Linotype" pitchFamily="18" charset="0"/>
              </a:rPr>
              <a:t> – otac kentaura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Ija </a:t>
            </a:r>
            <a:r>
              <a:rPr lang="hr-HR" altLang="en-US" sz="2800" dirty="0">
                <a:latin typeface="Palatino Linotype" pitchFamily="18" charset="0"/>
              </a:rPr>
              <a:t>– pretvorena u kravu</a:t>
            </a:r>
            <a:endParaRPr lang="hr-HR" altLang="en-US" sz="2800" b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Jazon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 marL="40005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hr-HR" altLang="en-US" sz="2600" dirty="0">
                <a:latin typeface="Palatino Linotype" pitchFamily="18" charset="0"/>
              </a:rPr>
              <a:t>– s Argonautima otišao tražiti zlatno runo kako bi uz Herinu pomoć zadobio vlast od strica Pelije u Jolku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hr-HR" altLang="en-US" sz="2600" dirty="0">
                <a:latin typeface="Palatino Linotype" pitchFamily="18" charset="0"/>
              </a:rPr>
              <a:t>– oženio i ostavio Kolhiđanku Medeju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Paris</a:t>
            </a:r>
            <a:r>
              <a:rPr lang="hr-HR" altLang="en-US" sz="2800" dirty="0">
                <a:latin typeface="Palatino Linotype" pitchFamily="18" charset="0"/>
              </a:rPr>
              <a:t> – zlatnu jabuku </a:t>
            </a:r>
            <a:r>
              <a:rPr lang="hr-HR" altLang="en-US" sz="2800" i="1" dirty="0">
                <a:latin typeface="Palatino Linotype" pitchFamily="18" charset="0"/>
              </a:rPr>
              <a:t>Najljepšoj</a:t>
            </a:r>
            <a:r>
              <a:rPr lang="hr-HR" altLang="en-US" sz="2800" dirty="0">
                <a:latin typeface="Palatino Linotype" pitchFamily="18" charset="0"/>
              </a:rPr>
              <a:t> dosudio Afroditi, na uvredu Heri i Ateni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Heraklo</a:t>
            </a:r>
            <a:r>
              <a:rPr lang="hr-HR" altLang="en-US" sz="2800" dirty="0">
                <a:latin typeface="Palatino Linotype" pitchFamily="18" charset="0"/>
              </a:rPr>
              <a:t> (“proslavljen po Heri”)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953" y="3017831"/>
            <a:ext cx="2785743" cy="3856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2608" y="6568568"/>
            <a:ext cx="5076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http://en.wikipedia.org/wiki/Jason#/media/File:Jason_Pelias_Louvre_K127.jpg</a:t>
            </a:r>
          </a:p>
        </p:txBody>
      </p:sp>
    </p:spTree>
    <p:extLst>
      <p:ext uri="{BB962C8B-B14F-4D97-AF65-F5344CB8AC3E}">
        <p14:creationId xmlns:p14="http://schemas.microsoft.com/office/powerpoint/2010/main" val="1593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5111750" cy="703263"/>
          </a:xfrm>
        </p:spPr>
        <p:txBody>
          <a:bodyPr/>
          <a:lstStyle/>
          <a:p>
            <a:r>
              <a:rPr lang="hr-HR" altLang="en-US" sz="3800" dirty="0">
                <a:latin typeface="Palatino Linotype" pitchFamily="18" charset="0"/>
              </a:rPr>
              <a:t>HERAKLO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5616575" cy="616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Sin Zeusa i smrtnice </a:t>
            </a:r>
            <a:r>
              <a:rPr lang="hr-HR" altLang="en-US" sz="2800" dirty="0" err="1">
                <a:latin typeface="Palatino Linotype" pitchFamily="18" charset="0"/>
              </a:rPr>
              <a:t>Alkmene</a:t>
            </a:r>
            <a:r>
              <a:rPr lang="hr-HR" altLang="en-US" sz="2800" dirty="0">
                <a:latin typeface="Palatino Linotype" pitchFamily="18" charset="0"/>
              </a:rPr>
              <a:t>, rođen u Tebi, blizanac </a:t>
            </a:r>
            <a:r>
              <a:rPr lang="hr-HR" altLang="en-US" sz="2800" dirty="0" err="1">
                <a:latin typeface="Palatino Linotype" pitchFamily="18" charset="0"/>
              </a:rPr>
              <a:t>Ifikla</a:t>
            </a:r>
            <a:r>
              <a:rPr lang="hr-HR" altLang="en-US" sz="2800" dirty="0">
                <a:latin typeface="Palatino Linotype" pitchFamily="18" charset="0"/>
              </a:rPr>
              <a:t>, nadljudski snažan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Prvu ženu </a:t>
            </a:r>
            <a:r>
              <a:rPr lang="hr-HR" altLang="en-US" sz="2800" dirty="0" err="1">
                <a:latin typeface="Palatino Linotype" pitchFamily="18" charset="0"/>
              </a:rPr>
              <a:t>Megaru</a:t>
            </a:r>
            <a:r>
              <a:rPr lang="hr-HR" altLang="en-US" sz="2800" dirty="0">
                <a:latin typeface="Palatino Linotype" pitchFamily="18" charset="0"/>
              </a:rPr>
              <a:t> i petero djece ubio je u ludilu; čistio se kroz 12 zadataka kod rođaka </a:t>
            </a:r>
            <a:r>
              <a:rPr lang="hr-HR" altLang="en-US" sz="2800" dirty="0" err="1">
                <a:latin typeface="Palatino Linotype" pitchFamily="18" charset="0"/>
              </a:rPr>
              <a:t>Euristeja</a:t>
            </a:r>
            <a:r>
              <a:rPr lang="hr-HR" altLang="en-US" sz="2800" dirty="0">
                <a:latin typeface="Palatino Linotype" pitchFamily="18" charset="0"/>
              </a:rPr>
              <a:t> u Mikeni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Sudjelovao u pohodu Argonauta (dečko </a:t>
            </a:r>
            <a:r>
              <a:rPr lang="hr-HR" altLang="en-US" sz="2800" dirty="0" err="1">
                <a:latin typeface="Palatino Linotype" pitchFamily="18" charset="0"/>
              </a:rPr>
              <a:t>Hila</a:t>
            </a:r>
            <a:r>
              <a:rPr lang="hr-HR" altLang="en-US" sz="2800" dirty="0">
                <a:latin typeface="Palatino Linotype" pitchFamily="18" charset="0"/>
              </a:rPr>
              <a:t>), ubio kralja u Troji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Oženio </a:t>
            </a:r>
            <a:r>
              <a:rPr lang="hr-HR" altLang="en-US" sz="2800" dirty="0" err="1">
                <a:latin typeface="Palatino Linotype" pitchFamily="18" charset="0"/>
              </a:rPr>
              <a:t>Dejaniru</a:t>
            </a:r>
            <a:r>
              <a:rPr lang="hr-HR" altLang="en-US" sz="2800" dirty="0">
                <a:latin typeface="Palatino Linotype" pitchFamily="18" charset="0"/>
              </a:rPr>
              <a:t> koju mu je pokušao oteti kentaur </a:t>
            </a:r>
            <a:r>
              <a:rPr lang="hr-HR" altLang="en-US" sz="2800" dirty="0" err="1">
                <a:latin typeface="Palatino Linotype" pitchFamily="18" charset="0"/>
              </a:rPr>
              <a:t>Nes</a:t>
            </a:r>
            <a:r>
              <a:rPr lang="hr-HR" altLang="en-US" sz="2800" dirty="0">
                <a:latin typeface="Palatino Linotype" pitchFamily="18" charset="0"/>
              </a:rPr>
              <a:t> (&gt; krvlju natopljena košulja) i s njom imao sina </a:t>
            </a:r>
            <a:r>
              <a:rPr lang="hr-HR" altLang="en-US" sz="2800" dirty="0" err="1">
                <a:latin typeface="Palatino Linotype" pitchFamily="18" charset="0"/>
              </a:rPr>
              <a:t>Hila</a:t>
            </a:r>
            <a:endParaRPr lang="en-US" altLang="en-US" sz="2800" dirty="0">
              <a:latin typeface="Palatino Linotype" pitchFamily="18" charset="0"/>
            </a:endParaRPr>
          </a:p>
        </p:txBody>
      </p:sp>
      <p:pic>
        <p:nvPicPr>
          <p:cNvPr id="94213" name="Picture 5" descr="S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69850"/>
          </a:xfrm>
        </p:spPr>
        <p:txBody>
          <a:bodyPr/>
          <a:lstStyle/>
          <a:p>
            <a:endParaRPr lang="en-GB" altLang="en-US" sz="3800" dirty="0">
              <a:latin typeface="Palatino Linotype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r>
              <a:rPr lang="hr-HR" altLang="en-US" sz="2800" dirty="0">
                <a:latin typeface="Palatino Linotype" pitchFamily="18" charset="0"/>
              </a:rPr>
              <a:t>Pobijedio na </a:t>
            </a:r>
            <a:r>
              <a:rPr lang="hr-HR" altLang="en-US" sz="2800" dirty="0" err="1">
                <a:latin typeface="Palatino Linotype" pitchFamily="18" charset="0"/>
              </a:rPr>
              <a:t>Euritovom</a:t>
            </a:r>
            <a:r>
              <a:rPr lang="hr-HR" altLang="en-US" sz="2800" dirty="0">
                <a:latin typeface="Palatino Linotype" pitchFamily="18" charset="0"/>
              </a:rPr>
              <a:t> natjecanju u strijeljanju i osvojio kćer mu </a:t>
            </a:r>
            <a:r>
              <a:rPr lang="hr-HR" altLang="en-US" sz="2800" dirty="0" err="1">
                <a:latin typeface="Palatino Linotype" pitchFamily="18" charset="0"/>
              </a:rPr>
              <a:t>Jolu</a:t>
            </a:r>
            <a:r>
              <a:rPr lang="hr-HR" altLang="en-US" sz="2800" dirty="0">
                <a:latin typeface="Palatino Linotype" pitchFamily="18" charset="0"/>
              </a:rPr>
              <a:t>; umjesto nje uzeo mu konje i ubio sina </a:t>
            </a:r>
            <a:r>
              <a:rPr lang="hr-HR" altLang="en-US" sz="2800" dirty="0" err="1">
                <a:latin typeface="Palatino Linotype" pitchFamily="18" charset="0"/>
              </a:rPr>
              <a:t>Ifita</a:t>
            </a:r>
            <a:r>
              <a:rPr lang="hr-HR" altLang="en-US" sz="2800" dirty="0">
                <a:latin typeface="Palatino Linotype" pitchFamily="18" charset="0"/>
              </a:rPr>
              <a:t> koji ih je tražio natrag </a:t>
            </a:r>
          </a:p>
          <a:p>
            <a:r>
              <a:rPr lang="hr-HR" altLang="en-US" sz="2800" dirty="0">
                <a:latin typeface="Palatino Linotype" pitchFamily="18" charset="0"/>
              </a:rPr>
              <a:t>Posvađao se i s Apolonom koji ga nije htio primiti u Delfe zbog povrijeđenog gostoprimstva</a:t>
            </a:r>
          </a:p>
          <a:p>
            <a:r>
              <a:rPr lang="hr-HR" altLang="en-US" sz="2800" dirty="0">
                <a:latin typeface="Palatino Linotype" pitchFamily="18" charset="0"/>
              </a:rPr>
              <a:t>Da se očisti služio je </a:t>
            </a:r>
            <a:r>
              <a:rPr lang="hr-HR" altLang="en-US" sz="2800" dirty="0" err="1">
                <a:latin typeface="Palatino Linotype" pitchFamily="18" charset="0"/>
              </a:rPr>
              <a:t>lidijskoj</a:t>
            </a:r>
            <a:r>
              <a:rPr lang="hr-HR" altLang="en-US" sz="2800" dirty="0">
                <a:latin typeface="Palatino Linotype" pitchFamily="18" charset="0"/>
              </a:rPr>
              <a:t> kraljici </a:t>
            </a:r>
            <a:r>
              <a:rPr lang="hr-HR" altLang="en-US" sz="2800" dirty="0" err="1">
                <a:latin typeface="Palatino Linotype" pitchFamily="18" charset="0"/>
              </a:rPr>
              <a:t>Omfali</a:t>
            </a:r>
            <a:r>
              <a:rPr lang="hr-HR" altLang="en-US" sz="2800" dirty="0">
                <a:latin typeface="Palatino Linotype" pitchFamily="18" charset="0"/>
              </a:rPr>
              <a:t> u ženskim poslovima noseći žensku odjeću</a:t>
            </a:r>
          </a:p>
          <a:p>
            <a:r>
              <a:rPr lang="hr-HR" altLang="en-US" sz="2800" dirty="0">
                <a:latin typeface="Palatino Linotype" pitchFamily="18" charset="0"/>
              </a:rPr>
              <a:t>Na povratku ipak oteo </a:t>
            </a:r>
            <a:r>
              <a:rPr lang="hr-HR" altLang="en-US" sz="2800" dirty="0" err="1">
                <a:latin typeface="Palatino Linotype" pitchFamily="18" charset="0"/>
              </a:rPr>
              <a:t>Jolu</a:t>
            </a:r>
            <a:r>
              <a:rPr lang="hr-HR" altLang="en-US" sz="2800" dirty="0">
                <a:latin typeface="Palatino Linotype" pitchFamily="18" charset="0"/>
              </a:rPr>
              <a:t>, </a:t>
            </a:r>
            <a:r>
              <a:rPr lang="hr-HR" altLang="en-US" sz="2800" dirty="0" err="1">
                <a:latin typeface="Palatino Linotype" pitchFamily="18" charset="0"/>
              </a:rPr>
              <a:t>Dejanira</a:t>
            </a:r>
            <a:r>
              <a:rPr lang="hr-HR" altLang="en-US" sz="2800" dirty="0">
                <a:latin typeface="Palatino Linotype" pitchFamily="18" charset="0"/>
              </a:rPr>
              <a:t> postala ljubomorna i poslala mu košulju</a:t>
            </a:r>
          </a:p>
          <a:p>
            <a:r>
              <a:rPr lang="hr-HR" altLang="en-US" sz="2800" dirty="0">
                <a:latin typeface="Palatino Linotype" pitchFamily="18" charset="0"/>
              </a:rPr>
              <a:t>Umro na lomači koju je zapalio </a:t>
            </a:r>
            <a:r>
              <a:rPr lang="hr-HR" altLang="en-US" sz="2800" dirty="0" err="1">
                <a:latin typeface="Palatino Linotype" pitchFamily="18" charset="0"/>
              </a:rPr>
              <a:t>Filoktet</a:t>
            </a:r>
            <a:r>
              <a:rPr lang="hr-HR" altLang="en-US" sz="2800" dirty="0">
                <a:latin typeface="Palatino Linotype" pitchFamily="18" charset="0"/>
              </a:rPr>
              <a:t> (luk), uznesen na Olimp, oženio </a:t>
            </a:r>
            <a:r>
              <a:rPr lang="hr-HR" altLang="en-US" sz="2800" dirty="0" err="1">
                <a:latin typeface="Palatino Linotype" pitchFamily="18" charset="0"/>
              </a:rPr>
              <a:t>Hebu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6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 dirty="0">
              <a:latin typeface="Palatino Linotype" pitchFamily="18" charset="0"/>
            </a:endParaRPr>
          </a:p>
        </p:txBody>
      </p:sp>
      <p:pic>
        <p:nvPicPr>
          <p:cNvPr id="111620" name="Picture 4" descr="herakl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8350" cy="710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672"/>
            <a:ext cx="2088927" cy="1296566"/>
          </a:xfrm>
        </p:spPr>
        <p:txBody>
          <a:bodyPr/>
          <a:lstStyle/>
          <a:p>
            <a:pPr algn="ctr"/>
            <a:r>
              <a:rPr lang="hr-HR" altLang="en-U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12 zadataka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244975" cy="467995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Nemejski lav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Lernejska hidra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Stimfalijske ptice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Kretski bik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Kerinejska košuta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Pojas amazonske kraljice Hipolite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3648" y="1939132"/>
            <a:ext cx="4038600" cy="4751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7.</a:t>
            </a:r>
            <a:r>
              <a:rPr lang="hr-HR" altLang="en-US" sz="3200" dirty="0">
                <a:latin typeface="Palatino Linotype" pitchFamily="18" charset="0"/>
              </a:rPr>
              <a:t> Erimantski vepar 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8. </a:t>
            </a:r>
            <a:r>
              <a:rPr lang="hr-HR" altLang="en-US" sz="3200" dirty="0">
                <a:latin typeface="Palatino Linotype" pitchFamily="18" charset="0"/>
              </a:rPr>
              <a:t>Diomedove kobile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9.</a:t>
            </a:r>
            <a:r>
              <a:rPr lang="hr-HR" altLang="en-US" sz="3200" dirty="0">
                <a:latin typeface="Palatino Linotype" pitchFamily="18" charset="0"/>
              </a:rPr>
              <a:t> Štale kralja Augije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10. </a:t>
            </a:r>
            <a:r>
              <a:rPr lang="hr-HR" altLang="en-US" sz="3200" dirty="0">
                <a:latin typeface="Palatino Linotype" pitchFamily="18" charset="0"/>
              </a:rPr>
              <a:t>Gerionova stoka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11.</a:t>
            </a:r>
            <a:r>
              <a:rPr lang="hr-HR" altLang="en-US" sz="3200" dirty="0">
                <a:latin typeface="Palatino Linotype" pitchFamily="18" charset="0"/>
              </a:rPr>
              <a:t> Zlatne jabuke Hesperida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12.</a:t>
            </a:r>
            <a:r>
              <a:rPr lang="hr-HR" altLang="en-US" sz="3200" dirty="0">
                <a:latin typeface="Palatino Linotype" pitchFamily="18" charset="0"/>
              </a:rPr>
              <a:t> Posao u Hadu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96" y="0"/>
            <a:ext cx="6667500" cy="2105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627784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https://en.wikipedia.org/wiki/Hercules_in_ancient_Rome</a:t>
            </a:r>
          </a:p>
        </p:txBody>
      </p:sp>
    </p:spTree>
    <p:extLst>
      <p:ext uri="{BB962C8B-B14F-4D97-AF65-F5344CB8AC3E}">
        <p14:creationId xmlns:p14="http://schemas.microsoft.com/office/powerpoint/2010/main" val="1349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26214"/>
            <a:ext cx="3103612" cy="23277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6347" y="126214"/>
            <a:ext cx="7726313" cy="792088"/>
          </a:xfrm>
        </p:spPr>
        <p:txBody>
          <a:bodyPr/>
          <a:lstStyle/>
          <a:p>
            <a:r>
              <a:rPr lang="hr-H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Kult</a:t>
            </a:r>
            <a:endParaRPr lang="hr-H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18302"/>
            <a:ext cx="9144000" cy="5939699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U Rim je preuzet preko Etruščana </a:t>
            </a:r>
          </a:p>
          <a:p>
            <a:pPr marL="0" indent="0">
              <a:buNone/>
            </a:pPr>
            <a:r>
              <a:rPr lang="hr-HR" altLang="en-US" sz="2800" dirty="0">
                <a:latin typeface="Palatino Linotype" pitchFamily="18" charset="0"/>
              </a:rPr>
              <a:t>	- Hercle, sin Uni</a:t>
            </a:r>
          </a:p>
          <a:p>
            <a:pPr lvl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</a:rPr>
              <a:t> &gt; Herkul (</a:t>
            </a:r>
            <a:r>
              <a:rPr lang="hr-HR" altLang="en-US" sz="2600" i="1" dirty="0">
                <a:latin typeface="Palatino Linotype" pitchFamily="18" charset="0"/>
              </a:rPr>
              <a:t>Hercules invictus </a:t>
            </a:r>
            <a:r>
              <a:rPr lang="hr-HR" altLang="en-US" sz="2600" dirty="0">
                <a:latin typeface="Palatino Linotype" pitchFamily="18" charset="0"/>
              </a:rPr>
              <a:t>= nepobjedivi) možda već u 6.st.pr.Kr. </a:t>
            </a:r>
          </a:p>
          <a:p>
            <a:pPr lvl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</a:rPr>
              <a:t>- prošao je kroz tek stvarani Rim kad je krao Gerionovu stoku i ubio čudovište Kaka (</a:t>
            </a:r>
            <a:r>
              <a:rPr lang="hr-HR" altLang="en-US" sz="2600" i="1" dirty="0">
                <a:latin typeface="Palatino Linotype" pitchFamily="18" charset="0"/>
              </a:rPr>
              <a:t>Cacus</a:t>
            </a:r>
            <a:r>
              <a:rPr lang="hr-HR" altLang="en-US" sz="2600" dirty="0">
                <a:latin typeface="Palatino Linotype" pitchFamily="18" charset="0"/>
              </a:rPr>
              <a:t>)</a:t>
            </a:r>
          </a:p>
          <a:p>
            <a:r>
              <a:rPr lang="hr-HR" altLang="en-US" sz="2800" dirty="0">
                <a:latin typeface="Palatino Linotype" pitchFamily="18" charset="0"/>
              </a:rPr>
              <a:t>Imao je okrugli hram na </a:t>
            </a:r>
            <a:r>
              <a:rPr lang="hr-HR" altLang="en-US" sz="2800" i="1" dirty="0">
                <a:latin typeface="Palatino Linotype" pitchFamily="18" charset="0"/>
              </a:rPr>
              <a:t>Forum Boarium</a:t>
            </a:r>
            <a:r>
              <a:rPr lang="hr-HR" altLang="en-US" sz="2800" dirty="0">
                <a:latin typeface="Palatino Linotype" pitchFamily="18" charset="0"/>
              </a:rPr>
              <a:t> te dva žrtvenika: </a:t>
            </a:r>
          </a:p>
          <a:p>
            <a:pPr lvl="1"/>
            <a:r>
              <a:rPr lang="hr-HR" altLang="en-US" sz="2400" i="1" dirty="0">
                <a:latin typeface="Palatino Linotype" pitchFamily="18" charset="0"/>
              </a:rPr>
              <a:t>Ara maxima</a:t>
            </a:r>
            <a:r>
              <a:rPr lang="hr-HR" altLang="en-US" sz="2400" dirty="0">
                <a:latin typeface="Palatino Linotype" pitchFamily="18" charset="0"/>
              </a:rPr>
              <a:t> uz </a:t>
            </a:r>
            <a:r>
              <a:rPr lang="hr-HR" altLang="en-US" sz="2400" i="1" dirty="0">
                <a:latin typeface="Palatino Linotype" pitchFamily="18" charset="0"/>
              </a:rPr>
              <a:t>Circus Maximus</a:t>
            </a:r>
            <a:r>
              <a:rPr lang="hr-HR" altLang="en-US" sz="2400" dirty="0">
                <a:latin typeface="Palatino Linotype" pitchFamily="18" charset="0"/>
              </a:rPr>
              <a:t> (12. augusta, žrtvuje se tele i svinja) </a:t>
            </a:r>
          </a:p>
          <a:p>
            <a:pPr lvl="1"/>
            <a:r>
              <a:rPr lang="hr-HR" altLang="en-US" sz="2400" i="1" dirty="0">
                <a:latin typeface="Palatino Linotype" pitchFamily="18" charset="0"/>
              </a:rPr>
              <a:t>Ara</a:t>
            </a:r>
            <a:r>
              <a:rPr lang="hr-HR" altLang="en-US" sz="2400" dirty="0">
                <a:latin typeface="Palatino Linotype" pitchFamily="18" charset="0"/>
              </a:rPr>
              <a:t> uz </a:t>
            </a:r>
            <a:r>
              <a:rPr lang="hr-HR" altLang="en-US" sz="2400" i="1" dirty="0">
                <a:latin typeface="Palatino Linotype" pitchFamily="18" charset="0"/>
              </a:rPr>
              <a:t>Porta trigemina </a:t>
            </a:r>
            <a:r>
              <a:rPr lang="hr-HR" altLang="en-US" sz="2400" dirty="0">
                <a:latin typeface="Palatino Linotype" pitchFamily="18" charset="0"/>
              </a:rPr>
              <a:t>(13. augusta)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U Carstvu ima i igre 4. junija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Iz njegovih su svečanosti isključene žene, daruje mu se desetina ratnog plijena</a:t>
            </a:r>
          </a:p>
          <a:p>
            <a:r>
              <a:rPr lang="hr-HR" altLang="en-US" sz="2800" dirty="0">
                <a:latin typeface="Palatino Linotype" pitchFamily="18" charset="0"/>
              </a:rPr>
              <a:t>Zakletva / psovka – </a:t>
            </a:r>
            <a:r>
              <a:rPr lang="hr-HR" altLang="en-US" sz="2800" i="1" dirty="0">
                <a:latin typeface="Palatino Linotype" pitchFamily="18" charset="0"/>
              </a:rPr>
              <a:t>mehercle </a:t>
            </a:r>
            <a:r>
              <a:rPr lang="hr-HR" altLang="en-US" sz="2800" dirty="0">
                <a:latin typeface="Palatino Linotype" pitchFamily="18" charset="0"/>
              </a:rPr>
              <a:t>(samo muškarci, ne u kući)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5252" y="117412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http://en.wikipedia.org/wiki/Hercules_in_ancient_Rome</a:t>
            </a:r>
          </a:p>
        </p:txBody>
      </p:sp>
    </p:spTree>
    <p:extLst>
      <p:ext uri="{BB962C8B-B14F-4D97-AF65-F5344CB8AC3E}">
        <p14:creationId xmlns:p14="http://schemas.microsoft.com/office/powerpoint/2010/main" val="27232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A910B-3AB8-4150-BB69-91D22A467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2" b="99415" l="5000" r="99091">
                        <a14:foregroundMark x1="5909" y1="8967" x2="42727" y2="11111"/>
                        <a14:foregroundMark x1="45455" y1="10526" x2="99091" y2="12476"/>
                        <a14:foregroundMark x1="44091" y1="7992" x2="66364" y2="7407"/>
                        <a14:foregroundMark x1="8182" y1="11501" x2="23636" y2="65692"/>
                        <a14:foregroundMark x1="5000" y1="99415" x2="17727" y2="66082"/>
                        <a14:foregroundMark x1="9091" y1="98635" x2="36818" y2="97076"/>
                        <a14:foregroundMark x1="36818" y1="97076" x2="67273" y2="88694"/>
                        <a14:foregroundMark x1="67273" y1="88694" x2="85455" y2="73879"/>
                        <a14:foregroundMark x1="85455" y1="73879" x2="85909" y2="72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226756"/>
            <a:ext cx="2843808" cy="6631244"/>
          </a:xfrm>
          <a:prstGeom prst="rect">
            <a:avLst/>
          </a:prstGeom>
        </p:spPr>
      </p:pic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6552728" cy="6857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3200" dirty="0">
                <a:latin typeface="Palatino Linotype" pitchFamily="18" charset="0"/>
              </a:rPr>
              <a:t>Sličnosti s skandinavskim Starka</a:t>
            </a:r>
            <a:r>
              <a:rPr lang="en-US" altLang="en-US" sz="3200" dirty="0">
                <a:latin typeface="Palatino Linotype" pitchFamily="18" charset="0"/>
              </a:rPr>
              <a:t>ð</a:t>
            </a:r>
            <a:r>
              <a:rPr lang="hr-HR" altLang="en-US" sz="3200" dirty="0">
                <a:latin typeface="Palatino Linotype" pitchFamily="18" charset="0"/>
              </a:rPr>
              <a:t>rom, indijskim </a:t>
            </a:r>
            <a:r>
              <a:rPr lang="en-US" altLang="en-US" sz="3200" dirty="0">
                <a:latin typeface="Palatino Linotype" pitchFamily="18" charset="0"/>
              </a:rPr>
              <a:t>Ś</a:t>
            </a:r>
            <a:r>
              <a:rPr lang="hr-HR" altLang="en-US" sz="3200" dirty="0">
                <a:latin typeface="Palatino Linotype" pitchFamily="18" charset="0"/>
              </a:rPr>
              <a:t>i</a:t>
            </a:r>
            <a:r>
              <a:rPr lang="en-US" altLang="en-US" sz="3200" dirty="0">
                <a:latin typeface="Palatino Linotype" pitchFamily="18" charset="0"/>
              </a:rPr>
              <a:t>ś</a:t>
            </a:r>
            <a:r>
              <a:rPr lang="hr-HR" altLang="en-US" sz="3200" dirty="0">
                <a:latin typeface="Palatino Linotype" pitchFamily="18" charset="0"/>
              </a:rPr>
              <a:t>up</a:t>
            </a:r>
            <a:r>
              <a:rPr lang="en-US" altLang="en-US" sz="3200" dirty="0">
                <a:latin typeface="Palatino Linotype" pitchFamily="18" charset="0"/>
              </a:rPr>
              <a:t>ā</a:t>
            </a:r>
            <a:r>
              <a:rPr lang="hr-HR" altLang="en-US" sz="3200" dirty="0">
                <a:latin typeface="Palatino Linotype" pitchFamily="18" charset="0"/>
              </a:rPr>
              <a:t>lom i irskim Suibhne-om, te osetskim / abhaskim Bat(a)razom, babilonskim Gilgamešom i feničkim Melkartom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hr-HR" altLang="en-US" sz="2600" dirty="0">
                <a:latin typeface="Palatino Linotype" pitchFamily="18" charset="0"/>
              </a:rPr>
              <a:t>= produljeni životni vijek, nadljudska snaga, mnoštvo podviga, stradanje zbog grijeha i njihovo okajavanje </a:t>
            </a:r>
          </a:p>
          <a:p>
            <a:pPr>
              <a:lnSpc>
                <a:spcPct val="90000"/>
              </a:lnSpc>
            </a:pPr>
            <a:r>
              <a:rPr lang="hr-HR" altLang="en-US" sz="3200" dirty="0">
                <a:latin typeface="Palatino Linotype" pitchFamily="18" charset="0"/>
              </a:rPr>
              <a:t>Najpopularniji junak na području Hrvatske 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Herakleja, spomenici većinom iz rimskog doba, u gradovima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9B1D3-01F8-4833-A11C-4950FC9C1ACC}"/>
              </a:ext>
            </a:extLst>
          </p:cNvPr>
          <p:cNvSpPr txBox="1"/>
          <p:nvPr/>
        </p:nvSpPr>
        <p:spPr>
          <a:xfrm flipH="1">
            <a:off x="5724129" y="88256"/>
            <a:ext cx="3419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>
                    <a:lumMod val="75000"/>
                  </a:schemeClr>
                </a:solidFill>
              </a:rPr>
              <a:t>https://en.wikipedia.org/wiki/Gilgamesh</a:t>
            </a:r>
          </a:p>
        </p:txBody>
      </p:sp>
    </p:spTree>
    <p:extLst>
      <p:ext uri="{BB962C8B-B14F-4D97-AF65-F5344CB8AC3E}">
        <p14:creationId xmlns:p14="http://schemas.microsoft.com/office/powerpoint/2010/main" val="32893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2700338" cy="2879725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Etrursko ogledalo iz Volterre</a:t>
            </a:r>
          </a:p>
        </p:txBody>
      </p:sp>
      <p:pic>
        <p:nvPicPr>
          <p:cNvPr id="98314" name="Picture 10" descr="u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0"/>
            <a:ext cx="64373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3"/>
            <a:ext cx="8568952" cy="72008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Mjesec idealan za vjenčanja, svet Junoni</a:t>
            </a:r>
            <a:b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ime je dobio po Junoni ili </a:t>
            </a:r>
            <a:r>
              <a:rPr lang="hr-HR" i="1" dirty="0">
                <a:latin typeface="Palatino Linotype" pitchFamily="18" charset="0"/>
              </a:rPr>
              <a:t>iunius ~ maius</a:t>
            </a:r>
            <a:endParaRPr lang="en-GB" sz="2800" i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1. </a:t>
            </a:r>
            <a:r>
              <a:rPr lang="hr-HR" sz="2800" i="1" dirty="0">
                <a:latin typeface="Palatino Linotype" panose="02040502050505030304" pitchFamily="18" charset="0"/>
              </a:rPr>
              <a:t>Kalendae 	</a:t>
            </a:r>
            <a:r>
              <a:rPr lang="hr-HR" sz="2800" dirty="0">
                <a:latin typeface="Palatino Linotype" panose="02040502050505030304" pitchFamily="18" charset="0"/>
              </a:rPr>
              <a:t>N		Natalis Iunonis (Monetae) / </a:t>
            </a:r>
            <a:r>
              <a:rPr lang="hr-HR" sz="2800" b="1" dirty="0">
                <a:latin typeface="Palatino Linotype" panose="02040502050505030304" pitchFamily="18" charset="0"/>
              </a:rPr>
              <a:t>ludi 								Fabarici </a:t>
            </a:r>
            <a:endParaRPr lang="hr-HR" sz="2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4. 				C		Herculi Magno Custodi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7. 				N		</a:t>
            </a:r>
            <a:r>
              <a:rPr lang="hr-HR" sz="2800" i="1" dirty="0">
                <a:latin typeface="Palatino Linotype" panose="02040502050505030304" pitchFamily="18" charset="0"/>
              </a:rPr>
              <a:t>religiosus; Vesta aperitur </a:t>
            </a:r>
            <a:r>
              <a:rPr lang="hr-HR" sz="2800" dirty="0">
                <a:latin typeface="Palatino Linotype" panose="02040502050505030304" pitchFamily="18" charset="0"/>
              </a:rPr>
              <a:t>				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9. 				N 		</a:t>
            </a:r>
            <a:r>
              <a:rPr lang="hr-HR" sz="2800" i="1" dirty="0">
                <a:latin typeface="Palatino Linotype" panose="02040502050505030304" pitchFamily="18" charset="0"/>
              </a:rPr>
              <a:t>religiosus;</a:t>
            </a:r>
            <a:r>
              <a:rPr lang="hr-HR" sz="2800" b="1" dirty="0">
                <a:latin typeface="Palatino Linotype" panose="02040502050505030304" pitchFamily="18" charset="0"/>
              </a:rPr>
              <a:t> Vestalia </a:t>
            </a:r>
            <a:r>
              <a:rPr lang="hr-HR" sz="2800" dirty="0">
                <a:latin typeface="Palatino Linotype" panose="02040502050505030304" pitchFamily="18" charset="0"/>
              </a:rPr>
              <a:t>(do 15.)</a:t>
            </a:r>
            <a:endParaRPr lang="hr-HR" sz="28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11. 	</a:t>
            </a:r>
            <a:r>
              <a:rPr lang="hr-HR" sz="2800" i="1" dirty="0">
                <a:latin typeface="Palatino Linotype" panose="02040502050505030304" pitchFamily="18" charset="0"/>
              </a:rPr>
              <a:t>		</a:t>
            </a:r>
            <a:r>
              <a:rPr lang="hr-HR" sz="2800" dirty="0">
                <a:latin typeface="Palatino Linotype" panose="02040502050505030304" pitchFamily="18" charset="0"/>
              </a:rPr>
              <a:t>NP	</a:t>
            </a:r>
            <a:r>
              <a:rPr lang="hr-HR" sz="2800" i="1" dirty="0">
                <a:latin typeface="Palatino Linotype" panose="02040502050505030304" pitchFamily="18" charset="0"/>
              </a:rPr>
              <a:t>religiosus; </a:t>
            </a:r>
            <a:r>
              <a:rPr lang="hr-HR" sz="2800" b="1" dirty="0">
                <a:latin typeface="Palatino Linotype" panose="02040502050505030304" pitchFamily="18" charset="0"/>
              </a:rPr>
              <a:t>Matralia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13. </a:t>
            </a:r>
            <a:r>
              <a:rPr lang="hr-HR" sz="2800" i="1" dirty="0">
                <a:latin typeface="Palatino Linotype" panose="02040502050505030304" pitchFamily="18" charset="0"/>
              </a:rPr>
              <a:t>Idus</a:t>
            </a:r>
            <a:r>
              <a:rPr lang="hr-HR" sz="2800" dirty="0">
                <a:latin typeface="Palatino Linotype" panose="02040502050505030304" pitchFamily="18" charset="0"/>
              </a:rPr>
              <a:t>		NP	</a:t>
            </a:r>
            <a:r>
              <a:rPr lang="hr-HR" sz="2800" i="1" dirty="0">
                <a:latin typeface="Palatino Linotype" panose="02040502050505030304" pitchFamily="18" charset="0"/>
              </a:rPr>
              <a:t>religiosus; </a:t>
            </a:r>
            <a:r>
              <a:rPr lang="hr-HR" sz="2800" b="1" dirty="0">
                <a:latin typeface="Palatino Linotype" panose="02040502050505030304" pitchFamily="18" charset="0"/>
              </a:rPr>
              <a:t>Feriae Iovi / Quinquatrus 							Minusculae </a:t>
            </a:r>
            <a:r>
              <a:rPr lang="hr-HR" sz="2800" dirty="0">
                <a:latin typeface="Palatino Linotype" panose="02040502050505030304" pitchFamily="18" charset="0"/>
              </a:rPr>
              <a:t>(do 15.)</a:t>
            </a:r>
            <a:endParaRPr lang="hr-HR" sz="2800" b="1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15. 			F (Q.ST.D.F.)	</a:t>
            </a:r>
            <a:r>
              <a:rPr lang="hr-HR" sz="2800" i="1" dirty="0">
                <a:latin typeface="Palatino Linotype" panose="02040502050505030304" pitchFamily="18" charset="0"/>
              </a:rPr>
              <a:t>Vesta clauditur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19. 			C	</a:t>
            </a:r>
            <a:r>
              <a:rPr lang="hr-HR" sz="2800" b="1" dirty="0">
                <a:latin typeface="Palatino Linotype" panose="02040502050505030304" pitchFamily="18" charset="0"/>
              </a:rPr>
              <a:t>	</a:t>
            </a:r>
            <a:r>
              <a:rPr lang="hr-HR" sz="2800" dirty="0">
                <a:latin typeface="Palatino Linotype" panose="02040502050505030304" pitchFamily="18" charset="0"/>
              </a:rPr>
              <a:t>natalis Minervae in Aventino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24. 			C		natalis Fortis Fortunae</a:t>
            </a:r>
          </a:p>
        </p:txBody>
      </p:sp>
    </p:spTree>
    <p:extLst>
      <p:ext uri="{BB962C8B-B14F-4D97-AF65-F5344CB8AC3E}">
        <p14:creationId xmlns:p14="http://schemas.microsoft.com/office/powerpoint/2010/main" val="27212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482438" cy="1961188"/>
          </a:xfrm>
        </p:spPr>
        <p:txBody>
          <a:bodyPr/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Vestalije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Vestalia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3800291"/>
          </a:xfrm>
        </p:spPr>
        <p:txBody>
          <a:bodyPr>
            <a:normAutofit/>
          </a:bodyPr>
          <a:lstStyle/>
          <a:p>
            <a:r>
              <a:rPr lang="hr-HR" sz="2400" i="1" dirty="0">
                <a:latin typeface="Palatino Linotype" panose="02040502050505030304" pitchFamily="18" charset="0"/>
              </a:rPr>
              <a:t>Penus </a:t>
            </a:r>
            <a:r>
              <a:rPr lang="hr-HR" sz="2400" dirty="0">
                <a:latin typeface="Palatino Linotype" panose="02040502050505030304" pitchFamily="18" charset="0"/>
              </a:rPr>
              <a:t>je unutrašnjost Vestina hrama gdje se čuvaju različite svetinje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unutra smiju samo Vestalke i </a:t>
            </a:r>
            <a:r>
              <a:rPr lang="hr-HR" sz="2200" i="1" dirty="0">
                <a:latin typeface="Palatino Linotype" panose="02040502050505030304" pitchFamily="18" charset="0"/>
              </a:rPr>
              <a:t>pontifex maximus</a:t>
            </a:r>
            <a:endParaRPr lang="hr-HR" sz="2200" dirty="0">
              <a:latin typeface="Palatino Linotype" panose="02040502050505030304" pitchFamily="18" charset="0"/>
            </a:endParaRP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otvara se od 7. do 15. junija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9. junija bosonoge udane žene prikazuju jestive žrtve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dan slave i pekari (jer Vestalke izrađuju žrtveno brašno)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15. junija odnosi se smeće u Tiber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6372200" cy="32538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http://piereligion.org/vesta.html</a:t>
            </a:r>
          </a:p>
        </p:txBody>
      </p:sp>
    </p:spTree>
    <p:extLst>
      <p:ext uri="{BB962C8B-B14F-4D97-AF65-F5344CB8AC3E}">
        <p14:creationId xmlns:p14="http://schemas.microsoft.com/office/powerpoint/2010/main" val="23244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Matralije </a:t>
            </a: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Matralia</a:t>
            </a: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199"/>
            <a:ext cx="8792244" cy="50691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11. junija, u čast Zore (</a:t>
            </a:r>
            <a:r>
              <a:rPr lang="hr-HR" altLang="en-US" sz="2400" i="1" dirty="0">
                <a:latin typeface="Palatino Linotype" pitchFamily="18" charset="0"/>
              </a:rPr>
              <a:t>Mater Matuta</a:t>
            </a:r>
            <a:r>
              <a:rPr lang="hr-HR" altLang="en-US" sz="2400" dirty="0">
                <a:latin typeface="Palatino Linotype" pitchFamily="18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sz="2000" i="1" dirty="0">
                <a:latin typeface="Palatino Linotype" pitchFamily="18" charset="0"/>
              </a:rPr>
              <a:t>Aurora</a:t>
            </a:r>
            <a:r>
              <a:rPr lang="hr-HR" altLang="en-US" sz="2000" dirty="0">
                <a:latin typeface="Palatino Linotype" pitchFamily="18" charset="0"/>
              </a:rPr>
              <a:t>, grč. </a:t>
            </a:r>
            <a:r>
              <a:rPr lang="hr-HR" altLang="en-US" sz="2000" i="1" dirty="0">
                <a:latin typeface="Palatino Linotype" pitchFamily="18" charset="0"/>
              </a:rPr>
              <a:t>Eōs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U hramu na </a:t>
            </a:r>
            <a:r>
              <a:rPr lang="hr-HR" altLang="en-US" sz="2000" i="1" dirty="0">
                <a:latin typeface="Palatino Linotype" pitchFamily="18" charset="0"/>
              </a:rPr>
              <a:t>Forum Boarium</a:t>
            </a:r>
            <a:endParaRPr lang="hr-HR" altLang="en-US" sz="20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Izjednačavana s etruščanskom božicom Uni, pa tako i s </a:t>
            </a:r>
            <a:r>
              <a:rPr lang="hr-HR" altLang="en-US" sz="2000" dirty="0" err="1">
                <a:latin typeface="Palatino Linotype" pitchFamily="18" charset="0"/>
              </a:rPr>
              <a:t>Herom</a:t>
            </a:r>
            <a:r>
              <a:rPr lang="hr-HR" altLang="en-US" sz="2000" dirty="0">
                <a:latin typeface="Palatino Linotype" pitchFamily="18" charset="0"/>
              </a:rPr>
              <a:t> / Junonom s jedne strane, a Leukotejom (etr. </a:t>
            </a:r>
            <a:r>
              <a:rPr lang="hr-HR" altLang="en-US" sz="2000" i="1" dirty="0">
                <a:latin typeface="Palatino Linotype" pitchFamily="18" charset="0"/>
              </a:rPr>
              <a:t>Losna</a:t>
            </a:r>
            <a:r>
              <a:rPr lang="hr-HR" altLang="en-US" sz="2000" dirty="0">
                <a:latin typeface="Palatino Linotype" pitchFamily="18" charset="0"/>
              </a:rPr>
              <a:t>) / Ilitijom s druge</a:t>
            </a: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Žrtvuje se lepinja, a žene mole za sestrinu djecu </a:t>
            </a: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Ropkinje ne smiju u svetište, osim jedne (simbolična pljuska) </a:t>
            </a: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Kip božice ovjenčava matrona (ne udovica)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9050"/>
            <a:ext cx="2095500" cy="3409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727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http://en.wikipedia.org/wiki/Mater_Matuta#Matralia</a:t>
            </a:r>
          </a:p>
        </p:txBody>
      </p:sp>
    </p:spTree>
    <p:extLst>
      <p:ext uri="{BB962C8B-B14F-4D97-AF65-F5344CB8AC3E}">
        <p14:creationId xmlns:p14="http://schemas.microsoft.com/office/powerpoint/2010/main" val="880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0991"/>
            <a:ext cx="4392488" cy="1457132"/>
          </a:xfrm>
        </p:spPr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Male Kvinkvatre</a:t>
            </a: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b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Quinquatrus </a:t>
            </a:r>
            <a:b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minusculae / minores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7811027" cy="45019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3200" dirty="0">
                <a:latin typeface="Palatino Linotype" pitchFamily="18" charset="0"/>
              </a:rPr>
              <a:t> 13. junija </a:t>
            </a:r>
          </a:p>
          <a:p>
            <a:pPr lvl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 traju 3 dana </a:t>
            </a:r>
          </a:p>
          <a:p>
            <a:pPr lvl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 frulači (</a:t>
            </a:r>
            <a:r>
              <a:rPr lang="hr-HR" altLang="sr-Latn-RS" sz="2800" i="1" dirty="0">
                <a:latin typeface="Palatino Linotype" pitchFamily="18" charset="0"/>
              </a:rPr>
              <a:t>tibicines</a:t>
            </a:r>
            <a:r>
              <a:rPr lang="hr-HR" altLang="sr-Latn-RS" sz="2800" dirty="0">
                <a:latin typeface="Palatino Linotype" pitchFamily="18" charset="0"/>
              </a:rPr>
              <a:t>) vode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hr-HR" altLang="sr-Latn-RS" sz="2800" dirty="0">
                <a:latin typeface="Palatino Linotype" pitchFamily="18" charset="0"/>
              </a:rPr>
              <a:t>procesiju do Minervinog hrama na Aventinu</a:t>
            </a:r>
          </a:p>
          <a:p>
            <a:pPr lvl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 Nakon gozbe pijani i maskirani, odjeveni u duge haljine, lutaju gradom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343400" cy="4343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4296" y="6571274"/>
            <a:ext cx="707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https://lastnightspartiesandlastnightshorrorshow.wordpress.com/2014/06/13/quinquatrus-minusculae/</a:t>
            </a:r>
          </a:p>
        </p:txBody>
      </p:sp>
    </p:spTree>
    <p:extLst>
      <p:ext uri="{BB962C8B-B14F-4D97-AF65-F5344CB8AC3E}">
        <p14:creationId xmlns:p14="http://schemas.microsoft.com/office/powerpoint/2010/main" val="16132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4724400"/>
            <a:ext cx="4475162" cy="1139825"/>
          </a:xfrm>
        </p:spPr>
        <p:txBody>
          <a:bodyPr/>
          <a:lstStyle/>
          <a:p>
            <a:r>
              <a:rPr lang="hr-H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Junona (</a:t>
            </a:r>
            <a:r>
              <a:rPr lang="hr-HR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Iuno</a:t>
            </a:r>
            <a:r>
              <a:rPr lang="hr-H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pic>
        <p:nvPicPr>
          <p:cNvPr id="2052" name="Picture 4" descr="He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3598862" cy="638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4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170" y="-9128"/>
            <a:ext cx="5031933" cy="29340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hr-H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Hera</a:t>
            </a:r>
            <a:r>
              <a:rPr lang="hr-HR" altLang="en-US" sz="3600" dirty="0">
                <a:latin typeface="Palatino Linotype" pitchFamily="18" charset="0"/>
              </a:rPr>
              <a:t> </a:t>
            </a:r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Hērē</a:t>
            </a:r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964488" cy="5544616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Najstarija kći Krona i Reje </a:t>
            </a:r>
          </a:p>
          <a:p>
            <a:r>
              <a:rPr lang="hr-HR" altLang="en-US" sz="2800" dirty="0">
                <a:latin typeface="Palatino Linotype" pitchFamily="18" charset="0"/>
              </a:rPr>
              <a:t>Sestra i žena Zeusa s kojim ima:</a:t>
            </a: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Hefesta</a:t>
            </a:r>
            <a:endParaRPr lang="hr-HR" altLang="en-US" sz="2800" dirty="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Aresa</a:t>
            </a:r>
            <a:endParaRPr lang="hr-HR" altLang="en-US" sz="2800" dirty="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Hebu</a:t>
            </a:r>
            <a:r>
              <a:rPr lang="hr-HR" altLang="en-US" sz="2800" dirty="0">
                <a:latin typeface="Palatino Linotype" pitchFamily="18" charset="0"/>
              </a:rPr>
              <a:t> (rim. </a:t>
            </a:r>
            <a:r>
              <a:rPr lang="hr-HR" altLang="en-US" sz="2800" i="1" dirty="0">
                <a:latin typeface="Palatino Linotype" pitchFamily="18" charset="0"/>
              </a:rPr>
              <a:t>Iuventus</a:t>
            </a:r>
            <a:r>
              <a:rPr lang="hr-HR" altLang="en-US" sz="2800" dirty="0">
                <a:latin typeface="Palatino Linotype" pitchFamily="18" charset="0"/>
              </a:rPr>
              <a:t>) – božicu mladosti i vrčonošu na Olimpu, te </a:t>
            </a: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Ilitije</a:t>
            </a:r>
            <a:r>
              <a:rPr lang="hr-HR" altLang="en-US" sz="2800" dirty="0">
                <a:latin typeface="Palatino Linotype" pitchFamily="18" charset="0"/>
              </a:rPr>
              <a:t> – božice porođaja (možda samo 1)</a:t>
            </a:r>
          </a:p>
          <a:p>
            <a:r>
              <a:rPr lang="hr-HR" altLang="en-US" sz="2800" dirty="0">
                <a:latin typeface="Palatino Linotype" pitchFamily="18" charset="0"/>
              </a:rPr>
              <a:t>Postoji priča da je bez muža rodila Hefesta i(li) Tifona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u Rimu Marsa</a:t>
            </a:r>
          </a:p>
          <a:p>
            <a:r>
              <a:rPr lang="hr-HR" altLang="en-US" sz="2800" dirty="0">
                <a:latin typeface="Palatino Linotype" pitchFamily="18" charset="0"/>
              </a:rPr>
              <a:t>Svete su joj životinje paun (Argove oči), kukavica i junica, a posvećene biljke ljiljan, lotus i divlja smokva</a:t>
            </a:r>
          </a:p>
        </p:txBody>
      </p:sp>
    </p:spTree>
    <p:extLst>
      <p:ext uri="{BB962C8B-B14F-4D97-AF65-F5344CB8AC3E}">
        <p14:creationId xmlns:p14="http://schemas.microsoft.com/office/powerpoint/2010/main" val="37588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67"/>
            <a:ext cx="7125113" cy="924475"/>
          </a:xfrm>
        </p:spPr>
        <p:txBody>
          <a:bodyPr/>
          <a:lstStyle/>
          <a:p>
            <a:r>
              <a:rPr lang="hr-HR" altLang="en-US" sz="3600" b="1" dirty="0">
                <a:latin typeface="Palatino Linotype" pitchFamily="18" charset="0"/>
              </a:rPr>
              <a:t>Funkcije</a:t>
            </a:r>
            <a:endParaRPr lang="hr-HR" altLang="en-US" b="1" dirty="0">
              <a:latin typeface="Palatino Linotype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3272" cy="5544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Vladarica je Olimpa, zaštitnica braka i rađanja, sposobna dodijeliti vlast (Paris)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Epitet joj je kravooka – povezana sa Zeusovim pretvaranjem u bika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Karakteristike – ljubomorna i svadljiva</a:t>
            </a:r>
          </a:p>
          <a:p>
            <a:r>
              <a:rPr lang="hr-HR" altLang="en-US" sz="2600" dirty="0">
                <a:latin typeface="Palatino Linotype" pitchFamily="18" charset="0"/>
              </a:rPr>
              <a:t>Svake se godine kupala u izvoru Kanatu kako bi obnovila djevičanstvo</a:t>
            </a:r>
          </a:p>
          <a:p>
            <a:r>
              <a:rPr lang="hr-HR" altLang="en-US" sz="2600" dirty="0">
                <a:latin typeface="Palatino Linotype" pitchFamily="18" charset="0"/>
              </a:rPr>
              <a:t>Sveti brak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poklon za vjenčanje – zlatne jabuke Hesperida </a:t>
            </a:r>
          </a:p>
          <a:p>
            <a:r>
              <a:rPr lang="hr-HR" altLang="en-US" sz="2600" dirty="0">
                <a:latin typeface="Palatino Linotype" pitchFamily="18" charset="0"/>
              </a:rPr>
              <a:t>Štovana prvenstveno u gradovima mikenske civilizacije (Argu, Sparti i Mikeni) te na otoku Samu (medeni mjesec) – &gt; originalna grčka božica</a:t>
            </a:r>
          </a:p>
        </p:txBody>
      </p:sp>
    </p:spTree>
    <p:extLst>
      <p:ext uri="{BB962C8B-B14F-4D97-AF65-F5344CB8AC3E}">
        <p14:creationId xmlns:p14="http://schemas.microsoft.com/office/powerpoint/2010/main" val="38470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644F5-B1EC-4624-8A87-A86717EA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t="4041" r="12189" b="5900"/>
          <a:stretch/>
        </p:blipFill>
        <p:spPr>
          <a:xfrm>
            <a:off x="6031890" y="116632"/>
            <a:ext cx="3129297" cy="48800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hr-HR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JUNONA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Ime u vezi s </a:t>
            </a:r>
            <a:r>
              <a:rPr lang="hr-HR" altLang="en-US" sz="2400" i="1" dirty="0">
                <a:latin typeface="Palatino Linotype" pitchFamily="18" charset="0"/>
              </a:rPr>
              <a:t>iuvenis</a:t>
            </a:r>
            <a:r>
              <a:rPr lang="hr-HR" altLang="en-US" sz="2400" dirty="0">
                <a:latin typeface="Palatino Linotype" pitchFamily="18" charset="0"/>
              </a:rPr>
              <a:t> = mlad / </a:t>
            </a:r>
            <a:r>
              <a:rPr lang="hr-HR" altLang="en-US" sz="2400" i="1" dirty="0">
                <a:latin typeface="Palatino Linotype" pitchFamily="18" charset="0"/>
              </a:rPr>
              <a:t>iunior </a:t>
            </a:r>
            <a:r>
              <a:rPr lang="hr-HR" altLang="en-US" sz="2400" dirty="0">
                <a:latin typeface="Palatino Linotype" pitchFamily="18" charset="0"/>
              </a:rPr>
              <a:t>= mlađi ?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hr-HR" altLang="en-US" sz="2400" dirty="0">
                <a:latin typeface="Palatino Linotype" pitchFamily="18" charset="0"/>
              </a:rPr>
              <a:t>Izvorno zaštitnica porođaja i mjesečnog ciklusa, 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hr-HR" altLang="en-US" sz="2400" dirty="0">
                <a:latin typeface="Palatino Linotype" pitchFamily="18" charset="0"/>
              </a:rPr>
              <a:t>     pa i mladoga mjeseca; zaštitnica braka (&lt; Hera)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hr-HR" altLang="en-US" sz="3200" dirty="0">
                <a:latin typeface="Palatino Linotype" pitchFamily="18" charset="0"/>
              </a:rPr>
              <a:t>	</a:t>
            </a:r>
            <a:r>
              <a:rPr lang="hr-HR" altLang="en-US" sz="2000" dirty="0">
                <a:latin typeface="Palatino Linotype" pitchFamily="18" charset="0"/>
              </a:rPr>
              <a:t>= svete su joj </a:t>
            </a:r>
            <a:r>
              <a:rPr lang="hr-HR" altLang="en-US" sz="2000" b="1" dirty="0">
                <a:latin typeface="Palatino Linotype" pitchFamily="18" charset="0"/>
              </a:rPr>
              <a:t>Kalende</a:t>
            </a:r>
            <a:r>
              <a:rPr lang="hr-HR" altLang="en-US" sz="2000" dirty="0">
                <a:latin typeface="Palatino Linotype" pitchFamily="18" charset="0"/>
              </a:rPr>
              <a:t>, 1. dan u mjesecu kad je mlađak </a:t>
            </a:r>
            <a:endParaRPr lang="hr-HR" altLang="en-US" sz="3200" dirty="0">
              <a:latin typeface="Palatino Linotype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en-US" sz="2200" i="1" dirty="0">
                <a:latin typeface="Palatino Linotype" pitchFamily="18" charset="0"/>
              </a:rPr>
              <a:t>iuno</a:t>
            </a:r>
            <a:r>
              <a:rPr lang="hr-HR" altLang="en-US" sz="2200" dirty="0">
                <a:latin typeface="Palatino Linotype" pitchFamily="18" charset="0"/>
              </a:rPr>
              <a:t> je i duh čuvar žena ? (muški je </a:t>
            </a:r>
            <a:r>
              <a:rPr lang="hr-HR" altLang="en-US" sz="2200" i="1" dirty="0">
                <a:latin typeface="Palatino Linotype" pitchFamily="18" charset="0"/>
              </a:rPr>
              <a:t>genius</a:t>
            </a:r>
            <a:r>
              <a:rPr lang="hr-HR" altLang="en-US" sz="2200" dirty="0">
                <a:latin typeface="Palatino Linotype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Nadimci: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Lucina </a:t>
            </a:r>
            <a:r>
              <a:rPr lang="hr-HR" altLang="en-US" sz="2400" dirty="0">
                <a:latin typeface="Palatino Linotype" pitchFamily="18" charset="0"/>
              </a:rPr>
              <a:t>= svijetla, mjesečeva (Matronalije)</a:t>
            </a:r>
            <a:endParaRPr lang="hr-HR" altLang="en-US" sz="2400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Pronuba = </a:t>
            </a:r>
            <a:r>
              <a:rPr lang="hr-HR" altLang="en-US" sz="2400" dirty="0">
                <a:latin typeface="Palatino Linotype" pitchFamily="18" charset="0"/>
              </a:rPr>
              <a:t>za brak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Seispes/Sospita Mater Regina = </a:t>
            </a:r>
            <a:r>
              <a:rPr lang="hr-HR" altLang="en-US" sz="2400" dirty="0">
                <a:latin typeface="Palatino Linotype" pitchFamily="18" charset="0"/>
              </a:rPr>
              <a:t>sigurna, nedodirljiva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hr-HR" altLang="en-US" sz="2400" dirty="0">
                <a:latin typeface="Palatino Linotype" pitchFamily="18" charset="0"/>
              </a:rPr>
              <a:t>     majka kraljica </a:t>
            </a:r>
          </a:p>
          <a:p>
            <a:pPr lvl="2">
              <a:lnSpc>
                <a:spcPct val="90000"/>
              </a:lnSpc>
            </a:pPr>
            <a:r>
              <a:rPr lang="hr-HR" altLang="en-US" sz="2100" dirty="0">
                <a:latin typeface="Palatino Linotype" pitchFamily="18" charset="0"/>
              </a:rPr>
              <a:t>ratnička božica plodnosti, sa zmijom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Kalendaris</a:t>
            </a:r>
            <a:r>
              <a:rPr lang="hr-HR" altLang="en-US" sz="2400" dirty="0">
                <a:latin typeface="Palatino Linotype" pitchFamily="18" charset="0"/>
              </a:rPr>
              <a:t> = štuje se na Kalende (od marta do decembra)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Moneta = </a:t>
            </a:r>
            <a:r>
              <a:rPr lang="hr-HR" altLang="en-US" sz="2400" dirty="0">
                <a:latin typeface="Palatino Linotype" pitchFamily="18" charset="0"/>
              </a:rPr>
              <a:t>opominje (čuvarica gradova i tvrđava; svete guske)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Curitis </a:t>
            </a:r>
            <a:r>
              <a:rPr lang="hr-HR" altLang="en-US" sz="2400" dirty="0">
                <a:latin typeface="Palatino Linotype" pitchFamily="18" charset="0"/>
              </a:rPr>
              <a:t>= Kviritska, iz Falerija (dobiva za žrtvu junice, bikove, svinju, ovna i kozu)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Caelestis</a:t>
            </a:r>
            <a:r>
              <a:rPr lang="hr-HR" altLang="en-US" sz="2400" dirty="0">
                <a:latin typeface="Palatino Linotype" pitchFamily="18" charset="0"/>
              </a:rPr>
              <a:t> = kartaška božica Tanit; uvezena iz Kartage 146.g.pr.Kr. </a:t>
            </a:r>
            <a:endParaRPr lang="hr-HR" altLang="en-US" dirty="0"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07CFE-1585-4A67-A9F6-954B51C60E29}"/>
              </a:ext>
            </a:extLst>
          </p:cNvPr>
          <p:cNvSpPr txBox="1"/>
          <p:nvPr/>
        </p:nvSpPr>
        <p:spPr>
          <a:xfrm>
            <a:off x="2771800" y="0"/>
            <a:ext cx="637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https://en.wikipedia.org/wiki/Juno_(mythology)#/media/File:Juno_Sospita_Statue.jpg</a:t>
            </a:r>
          </a:p>
        </p:txBody>
      </p:sp>
    </p:spTree>
    <p:extLst>
      <p:ext uri="{BB962C8B-B14F-4D97-AF65-F5344CB8AC3E}">
        <p14:creationId xmlns:p14="http://schemas.microsoft.com/office/powerpoint/2010/main" val="3885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916</TotalTime>
  <Words>1701</Words>
  <Application>Microsoft Office PowerPoint</Application>
  <PresentationFormat>On-screen Show (4:3)</PresentationFormat>
  <Paragraphs>160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Palatino Linotype</vt:lpstr>
      <vt:lpstr>Times New Roman</vt:lpstr>
      <vt:lpstr>Verdana</vt:lpstr>
      <vt:lpstr>Wingdings</vt:lpstr>
      <vt:lpstr>Wingdings 2</vt:lpstr>
      <vt:lpstr>Summer</vt:lpstr>
      <vt:lpstr>Iunius</vt:lpstr>
      <vt:lpstr>Mjesec idealan za vjenčanja, svet Junoni  ime je dobio po Junoni ili iunius ~ maius</vt:lpstr>
      <vt:lpstr>Vestalije (Vestalia)</vt:lpstr>
      <vt:lpstr>Matralije (Matralia)</vt:lpstr>
      <vt:lpstr>Male Kvinkvatre   (Quinquatrus   minusculae / minores)</vt:lpstr>
      <vt:lpstr>Junona (Iuno)</vt:lpstr>
      <vt:lpstr>Hera (Hērē)</vt:lpstr>
      <vt:lpstr>Funkcije</vt:lpstr>
      <vt:lpstr>JUNONA</vt:lpstr>
      <vt:lpstr>PowerPoint Presentation</vt:lpstr>
      <vt:lpstr>Svetišta</vt:lpstr>
      <vt:lpstr>Mitološke priče</vt:lpstr>
      <vt:lpstr>HERAKLO</vt:lpstr>
      <vt:lpstr>PowerPoint Presentation</vt:lpstr>
      <vt:lpstr>PowerPoint Presentation</vt:lpstr>
      <vt:lpstr>12 zadataka</vt:lpstr>
      <vt:lpstr>Kult</vt:lpstr>
      <vt:lpstr>PowerPoint Presentation</vt:lpstr>
      <vt:lpstr>Etrursko ogledalo iz Volterre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Iunius</dc:title>
  <dc:creator>Maja</dc:creator>
  <cp:lastModifiedBy>mrmat</cp:lastModifiedBy>
  <cp:revision>52</cp:revision>
  <dcterms:created xsi:type="dcterms:W3CDTF">2015-03-11T20:12:41Z</dcterms:created>
  <dcterms:modified xsi:type="dcterms:W3CDTF">2023-03-27T20:08:01Z</dcterms:modified>
</cp:coreProperties>
</file>