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1" r:id="rId6"/>
    <p:sldId id="262" r:id="rId7"/>
    <p:sldId id="257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39" autoAdjust="0"/>
    <p:restoredTop sz="86408" autoAdjust="0"/>
  </p:normalViewPr>
  <p:slideViewPr>
    <p:cSldViewPr>
      <p:cViewPr varScale="1">
        <p:scale>
          <a:sx n="66" d="100"/>
          <a:sy n="66" d="100"/>
        </p:scale>
        <p:origin x="1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04519-980C-493D-AE8A-AD1E241C0D4B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31D8D0-F63A-4A2B-9FD6-720E83DCD1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817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1D8D0-F63A-4A2B-9FD6-720E83DCD1E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650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AD056A04-6763-4168-8714-B6384D59ECFC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71F77A-8EBF-490E-BB4B-8814F98E5503}" type="slidenum">
              <a:rPr lang="en-GB" smtClean="0"/>
              <a:t>‹#›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56A04-6763-4168-8714-B6384D59ECFC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1F77A-8EBF-490E-BB4B-8814F98E550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56A04-6763-4168-8714-B6384D59ECFC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1F77A-8EBF-490E-BB4B-8814F98E5503}" type="slidenum">
              <a:rPr lang="en-GB" smtClean="0"/>
              <a:t>‹#›</a:t>
            </a:fld>
            <a:endParaRPr lang="en-GB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D056A04-6763-4168-8714-B6384D59ECFC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71F77A-8EBF-490E-BB4B-8814F98E5503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56A04-6763-4168-8714-B6384D59ECFC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71F77A-8EBF-490E-BB4B-8814F98E5503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D056A04-6763-4168-8714-B6384D59ECFC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571F77A-8EBF-490E-BB4B-8814F98E5503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D056A04-6763-4168-8714-B6384D59ECFC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571F77A-8EBF-490E-BB4B-8814F98E5503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56A04-6763-4168-8714-B6384D59ECFC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71F77A-8EBF-490E-BB4B-8814F98E5503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56A04-6763-4168-8714-B6384D59ECFC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71F77A-8EBF-490E-BB4B-8814F98E550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D056A04-6763-4168-8714-B6384D59ECFC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571F77A-8EBF-490E-BB4B-8814F98E5503}" type="slidenum">
              <a:rPr lang="en-GB" smtClean="0"/>
              <a:t>‹#›</a:t>
            </a:fld>
            <a:endParaRPr lang="en-GB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AD056A04-6763-4168-8714-B6384D59ECFC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0571F77A-8EBF-490E-BB4B-8814F98E5503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AD056A04-6763-4168-8714-B6384D59ECFC}" type="datetimeFigureOut">
              <a:rPr lang="en-GB" smtClean="0"/>
              <a:t>29/10/2024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0571F77A-8EBF-490E-BB4B-8814F98E5503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55776" y="2348880"/>
            <a:ext cx="4013200" cy="1728192"/>
          </a:xfrm>
        </p:spPr>
        <p:txBody>
          <a:bodyPr/>
          <a:lstStyle/>
          <a:p>
            <a:r>
              <a:rPr lang="hr-HR" sz="3600" i="1" dirty="0">
                <a:solidFill>
                  <a:schemeClr val="accent3">
                    <a:lumMod val="50000"/>
                  </a:schemeClr>
                </a:solidFill>
              </a:rPr>
              <a:t>Descriptio Ascriviensis urbis</a:t>
            </a:r>
            <a:endParaRPr lang="en-GB" sz="36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128792" cy="1080120"/>
          </a:xfrm>
        </p:spPr>
        <p:txBody>
          <a:bodyPr>
            <a:noAutofit/>
          </a:bodyPr>
          <a:lstStyle/>
          <a:p>
            <a:r>
              <a:rPr lang="hr-HR" sz="3200" dirty="0"/>
              <a:t>Ivan Bona Bolica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669020739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23528" y="1772816"/>
            <a:ext cx="8712968" cy="4896544"/>
          </a:xfrm>
        </p:spPr>
        <p:txBody>
          <a:bodyPr>
            <a:normAutofit fontScale="92500"/>
          </a:bodyPr>
          <a:lstStyle/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r-HR" sz="2800" dirty="0"/>
              <a:t>				Ugledna kotorska plemićka obitelj, </a:t>
            </a:r>
          </a:p>
          <a:p>
            <a:pPr algn="l">
              <a:lnSpc>
                <a:spcPct val="150000"/>
              </a:lnSpc>
              <a:spcAft>
                <a:spcPts val="1200"/>
              </a:spcAft>
            </a:pPr>
            <a:r>
              <a:rPr lang="hr-HR" sz="2800" dirty="0"/>
              <a:t>				osobito od 13. st.</a:t>
            </a:r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r-HR" sz="2800" dirty="0"/>
              <a:t>				Obnašaju dužnosti u gradskoj upravi</a:t>
            </a:r>
          </a:p>
          <a:p>
            <a:pPr algn="l">
              <a:lnSpc>
                <a:spcPct val="150000"/>
              </a:lnSpc>
            </a:pPr>
            <a:r>
              <a:rPr lang="hr-HR" sz="2800" dirty="0"/>
              <a:t>				i vlasti te </a:t>
            </a:r>
            <a:r>
              <a:rPr lang="hr-HR" sz="2800"/>
              <a:t>religijske službe; </a:t>
            </a:r>
            <a:endParaRPr lang="hr-HR" sz="2800" dirty="0"/>
          </a:p>
          <a:p>
            <a:pPr algn="l">
              <a:lnSpc>
                <a:spcPct val="150000"/>
              </a:lnSpc>
            </a:pPr>
            <a:r>
              <a:rPr lang="hr-HR" sz="2800" dirty="0"/>
              <a:t>			poznati su pisci, pjesnici i pravnici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r-HR" sz="2800" dirty="0"/>
              <a:t>Ističu se i u mletačkoj vojsci u ratovima protiv Turaka (trojica su u 17. st. </a:t>
            </a:r>
            <a:r>
              <a:rPr lang="hr-HR" sz="2800" i="1" dirty="0"/>
              <a:t>Cavalieri di San Marco</a:t>
            </a:r>
            <a:r>
              <a:rPr lang="hr-HR" sz="2800" dirty="0"/>
              <a:t>)</a:t>
            </a:r>
            <a:endParaRPr lang="en-GB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35896" y="980728"/>
            <a:ext cx="4114800" cy="701040"/>
          </a:xfrm>
        </p:spPr>
        <p:txBody>
          <a:bodyPr/>
          <a:lstStyle/>
          <a:p>
            <a:r>
              <a:rPr lang="hr-HR" dirty="0"/>
              <a:t>Bolice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827"/>
            <a:ext cx="3635896" cy="438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1572575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432512"/>
          </a:xfrm>
        </p:spPr>
        <p:txBody>
          <a:bodyPr>
            <a:normAutofit/>
          </a:bodyPr>
          <a:lstStyle/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r-HR" sz="2800" dirty="0"/>
              <a:t>C. 1520. – 1572.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r-HR" sz="2800" dirty="0"/>
              <a:t>Sin Nikole i Paule Zagurović</a:t>
            </a:r>
          </a:p>
          <a:p>
            <a:pPr marL="342900" indent="-342900" algn="l">
              <a:lnSpc>
                <a:spcPct val="150000"/>
              </a:lnSpc>
              <a:buSzPct val="75000"/>
              <a:buFont typeface="Wingdings" panose="05000000000000000000" pitchFamily="2" charset="2"/>
              <a:buChar char="Ø"/>
            </a:pPr>
            <a:r>
              <a:rPr lang="hr-HR" sz="2800" dirty="0"/>
              <a:t>	</a:t>
            </a:r>
            <a:r>
              <a:rPr lang="hr-HR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Ep </a:t>
            </a:r>
            <a:r>
              <a:rPr lang="hr-HR" sz="2400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Opis grada Kotora </a:t>
            </a:r>
            <a:r>
              <a:rPr lang="hr-HR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posvetio je pjesniku Iliji Zaguroviću</a:t>
            </a:r>
            <a:endParaRPr lang="hr-HR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r-HR" sz="2800" dirty="0"/>
              <a:t>Iz ogranka obitelji u rodu s dubrovačkim Bunićima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r-HR" sz="2800" dirty="0"/>
              <a:t>Studirao pravo u Padovi, živio u Toskani i Napulju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hr-HR" sz="2800" dirty="0"/>
              <a:t>Redovni sudac u Kotoru (prvi put 1552. g.)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Ioannes Bona </a:t>
            </a:r>
            <a:r>
              <a:rPr lang="hr-HR" cap="none" dirty="0"/>
              <a:t>de BOLICIS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8199077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0" y="1772816"/>
            <a:ext cx="9036496" cy="4896544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hr-HR" sz="2400" dirty="0"/>
              <a:t>Na talijanskom:</a:t>
            </a:r>
            <a:endParaRPr lang="hr-HR" sz="2800" dirty="0"/>
          </a:p>
          <a:p>
            <a:pPr marL="342900" indent="-342900" algn="l">
              <a:buSzPct val="75000"/>
              <a:buFont typeface="Wingdings" panose="05000000000000000000" pitchFamily="2" charset="2"/>
              <a:buChar char="Ø"/>
            </a:pPr>
            <a:r>
              <a:rPr lang="hr-HR" dirty="0"/>
              <a:t>	</a:t>
            </a:r>
            <a:r>
              <a:rPr lang="hr-HR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1 sonet</a:t>
            </a:r>
          </a:p>
          <a:p>
            <a:pPr marL="342900" lvl="1" indent="-342900" algn="l">
              <a:buSzPct val="75000"/>
              <a:buFont typeface="Wingdings" panose="05000000000000000000" pitchFamily="2" charset="2"/>
              <a:buChar char="Ø"/>
            </a:pPr>
            <a:r>
              <a:rPr lang="hr-HR" sz="2400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    </a:t>
            </a:r>
            <a:r>
              <a:rPr lang="it-IT" sz="2400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Vita della Beata Osanna da Cattaro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hr-HR" sz="2400" dirty="0"/>
              <a:t>Na latinskom:</a:t>
            </a:r>
          </a:p>
          <a:p>
            <a:pPr marL="342900" indent="-342900" algn="l">
              <a:buSzPct val="75000"/>
              <a:buFont typeface="Wingdings" panose="05000000000000000000" pitchFamily="2" charset="2"/>
              <a:buChar char="Ø"/>
            </a:pPr>
            <a:r>
              <a:rPr lang="hr-HR" dirty="0"/>
              <a:t>	</a:t>
            </a:r>
            <a:r>
              <a:rPr lang="hr-HR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1 latinski epigram</a:t>
            </a:r>
          </a:p>
          <a:p>
            <a:pPr marL="342900" indent="-342900" algn="l">
              <a:buSzPct val="75000"/>
              <a:buFont typeface="Wingdings" panose="05000000000000000000" pitchFamily="2" charset="2"/>
              <a:buChar char="Ø"/>
            </a:pPr>
            <a:r>
              <a:rPr lang="hr-HR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    </a:t>
            </a:r>
            <a:r>
              <a:rPr lang="hr-HR" sz="2400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Descriptio Ascriviensis urbis</a:t>
            </a:r>
          </a:p>
          <a:p>
            <a:pPr marL="285750" lvl="1" indent="-285750" algn="l">
              <a:buSzPct val="75000"/>
              <a:buFont typeface="Arial" panose="020B0604020202020204" pitchFamily="34" charset="0"/>
              <a:buChar char="•"/>
            </a:pPr>
            <a:r>
              <a:rPr lang="hr-HR" sz="2400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	     </a:t>
            </a:r>
            <a:r>
              <a:rPr lang="hr-HR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331 heksametar</a:t>
            </a:r>
          </a:p>
          <a:p>
            <a:pPr marL="285750" lvl="1" indent="-285750" algn="l">
              <a:buSzPct val="75000"/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	      napisan između 1538. i 1551. g. (možda dok  je živio u Toskani); objavljen u Lucci, u prijepisu dubrovačkog dominikanca Serafina Razzija</a:t>
            </a:r>
          </a:p>
          <a:p>
            <a:pPr marL="285750" lvl="1" indent="-285750" algn="l">
              <a:buSzPct val="75000"/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	      poučno: povijest, znamenitosti i ljepota rodnog kraja</a:t>
            </a:r>
            <a:endParaRPr lang="hr-HR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djela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442561209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7985300" cy="636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11760" y="116632"/>
            <a:ext cx="4114800" cy="701040"/>
          </a:xfrm>
        </p:spPr>
        <p:txBody>
          <a:bodyPr>
            <a:normAutofit/>
          </a:bodyPr>
          <a:lstStyle/>
          <a:p>
            <a:r>
              <a:rPr lang="hr-HR" sz="2800" cap="small" dirty="0"/>
              <a:t>Boka Kotorska</a:t>
            </a:r>
            <a:endParaRPr lang="en-GB" sz="2800" cap="small" dirty="0"/>
          </a:p>
        </p:txBody>
      </p:sp>
      <p:sp>
        <p:nvSpPr>
          <p:cNvPr id="4" name="TextBox 3"/>
          <p:cNvSpPr txBox="1"/>
          <p:nvPr/>
        </p:nvSpPr>
        <p:spPr>
          <a:xfrm>
            <a:off x="3135702" y="6517623"/>
            <a:ext cx="6084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http://www.kotor-bay.com/perast/images/montenegrocoast_map_part.jpg</a:t>
            </a:r>
          </a:p>
        </p:txBody>
      </p:sp>
    </p:spTree>
    <p:extLst>
      <p:ext uri="{BB962C8B-B14F-4D97-AF65-F5344CB8AC3E}">
        <p14:creationId xmlns:p14="http://schemas.microsoft.com/office/powerpoint/2010/main" val="3763880806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75"/>
            <a:ext cx="9143089" cy="6720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203848" y="127075"/>
            <a:ext cx="6491064" cy="400064"/>
          </a:xfrm>
        </p:spPr>
        <p:txBody>
          <a:bodyPr>
            <a:normAutofit/>
          </a:bodyPr>
          <a:lstStyle/>
          <a:p>
            <a:r>
              <a:rPr lang="en-GB" sz="1600" dirty="0"/>
              <a:t>http://www.panoramio.com/photo/9176304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0826"/>
            <a:ext cx="4114800" cy="701040"/>
          </a:xfrm>
        </p:spPr>
        <p:txBody>
          <a:bodyPr/>
          <a:lstStyle/>
          <a:p>
            <a:r>
              <a:rPr lang="hr-HR" cap="small" dirty="0"/>
              <a:t>Tvrđava sv. Ivana</a:t>
            </a:r>
            <a:endParaRPr lang="en-GB" cap="small" dirty="0"/>
          </a:p>
        </p:txBody>
      </p:sp>
    </p:spTree>
    <p:extLst>
      <p:ext uri="{BB962C8B-B14F-4D97-AF65-F5344CB8AC3E}">
        <p14:creationId xmlns:p14="http://schemas.microsoft.com/office/powerpoint/2010/main" val="397623204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cap="none" dirty="0"/>
              <a:t>Crkva sv. Tripuna u Kotoru</a:t>
            </a:r>
            <a:endParaRPr lang="en-GB" sz="2400" cap="non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676916"/>
            <a:ext cx="3890234" cy="518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8715218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493253" y="2235582"/>
            <a:ext cx="6157494" cy="364572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79712" y="404664"/>
            <a:ext cx="4968552" cy="1271736"/>
          </a:xfrm>
        </p:spPr>
        <p:txBody>
          <a:bodyPr>
            <a:normAutofit/>
          </a:bodyPr>
          <a:lstStyle/>
          <a:p>
            <a:r>
              <a:rPr lang="hr-HR" dirty="0"/>
              <a:t>M</a:t>
            </a:r>
            <a:r>
              <a:rPr lang="hr-HR" cap="none" dirty="0"/>
              <a:t>arina </a:t>
            </a:r>
            <a:r>
              <a:rPr lang="hr-HR" cap="none" dirty="0" err="1"/>
              <a:t>Polinčić</a:t>
            </a:r>
            <a:r>
              <a:rPr lang="hr-HR" cap="none" dirty="0"/>
              <a:t>: Karta Kotora s označenim znamenitostima iz </a:t>
            </a:r>
            <a:r>
              <a:rPr lang="hr-HR" i="1" cap="none" dirty="0" err="1"/>
              <a:t>Descriptio</a:t>
            </a:r>
            <a:r>
              <a:rPr lang="hr-HR" i="1" cap="none" dirty="0"/>
              <a:t>…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62189841"/>
      </p:ext>
    </p:extLst>
  </p:cSld>
  <p:clrMapOvr>
    <a:masterClrMapping/>
  </p:clrMapOvr>
  <p:transition spd="slow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800</TotalTime>
  <Words>256</Words>
  <Application>Microsoft Office PowerPoint</Application>
  <PresentationFormat>On-screen Show (4:3)</PresentationFormat>
  <Paragraphs>33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Garamond</vt:lpstr>
      <vt:lpstr>Wingdings</vt:lpstr>
      <vt:lpstr>BlackTie</vt:lpstr>
      <vt:lpstr>Ivan Bona Bolica</vt:lpstr>
      <vt:lpstr>Bolice</vt:lpstr>
      <vt:lpstr>Ioannes Bona de BOLICIS</vt:lpstr>
      <vt:lpstr>djela</vt:lpstr>
      <vt:lpstr>Boka Kotorska</vt:lpstr>
      <vt:lpstr>Tvrđava sv. Ivana</vt:lpstr>
      <vt:lpstr>Crkva sv. Tripuna u Kotoru</vt:lpstr>
      <vt:lpstr>Marina Polinčić: Karta Kotora s označenim znamenitostima iz Descriptio…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Ivan Bona Bolica</dc:title>
  <dc:creator>Maja</dc:creator>
  <cp:lastModifiedBy>mrmat</cp:lastModifiedBy>
  <cp:revision>17</cp:revision>
  <dcterms:created xsi:type="dcterms:W3CDTF">2013-10-09T19:35:51Z</dcterms:created>
  <dcterms:modified xsi:type="dcterms:W3CDTF">2024-10-29T20:17:58Z</dcterms:modified>
</cp:coreProperties>
</file>