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256" r:id="rId5"/>
    <p:sldId id="266" r:id="rId6"/>
    <p:sldId id="267" r:id="rId7"/>
    <p:sldId id="274" r:id="rId8"/>
    <p:sldId id="275" r:id="rId9"/>
    <p:sldId id="277" r:id="rId10"/>
    <p:sldId id="276" r:id="rId11"/>
    <p:sldId id="269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B7B"/>
    <a:srgbClr val="4F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8FF19-43BA-4D3C-96BD-0CAA41C0AF2E}" v="174" dt="2021-02-27T15:28:08.139"/>
    <p1510:client id="{3662883B-230F-4232-9A52-C7DC0C6345EB}" v="341" dt="2021-02-27T15:19:41.680"/>
    <p1510:client id="{61E2EB6E-D166-4893-9B18-FF69539603F2}" v="160" dt="2021-02-27T16:17:2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7" autoAdjust="0"/>
    <p:restoredTop sz="95086" autoAdjust="0"/>
  </p:normalViewPr>
  <p:slideViewPr>
    <p:cSldViewPr snapToGrid="0">
      <p:cViewPr varScale="1">
        <p:scale>
          <a:sx n="86" d="100"/>
          <a:sy n="86" d="100"/>
        </p:scale>
        <p:origin x="24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33F5D-8423-45E3-8100-6E965649721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F40CA5-0F7B-4B58-9EE2-652107322CA4}">
      <dgm:prSet custT="1"/>
      <dgm:spPr/>
      <dgm:t>
        <a:bodyPr/>
        <a:lstStyle/>
        <a:p>
          <a:pPr rtl="0"/>
          <a:r>
            <a:rPr lang="hr-HR" sz="1800" dirty="0" smtClean="0"/>
            <a:t>Rođen u Petrijevcima kod Valpova 1946 (svome selu posvetio je i posljednju knjigu ‘Selo u sjećanju’)</a:t>
          </a:r>
          <a:endParaRPr lang="hr-HR" sz="1800" dirty="0"/>
        </a:p>
      </dgm:t>
    </dgm:pt>
    <dgm:pt modelId="{45C65504-3B3B-42EA-8745-333073D0A2F1}" type="parTrans" cxnId="{56F335E0-1A44-4C14-883A-B320DC583B3A}">
      <dgm:prSet/>
      <dgm:spPr/>
      <dgm:t>
        <a:bodyPr/>
        <a:lstStyle/>
        <a:p>
          <a:endParaRPr lang="en-US"/>
        </a:p>
      </dgm:t>
    </dgm:pt>
    <dgm:pt modelId="{704C56E9-DBE7-468A-B69C-12E42CCC2E44}" type="sibTrans" cxnId="{56F335E0-1A44-4C14-883A-B320DC583B3A}">
      <dgm:prSet/>
      <dgm:spPr/>
      <dgm:t>
        <a:bodyPr/>
        <a:lstStyle/>
        <a:p>
          <a:endParaRPr lang="en-US"/>
        </a:p>
      </dgm:t>
    </dgm:pt>
    <dgm:pt modelId="{1483933F-25B5-46BA-B25F-901DB9A8A192}">
      <dgm:prSet custT="1"/>
      <dgm:spPr/>
      <dgm:t>
        <a:bodyPr/>
        <a:lstStyle/>
        <a:p>
          <a:pPr rtl="0"/>
          <a:r>
            <a:rPr lang="hr-HR" sz="1800" smtClean="0"/>
            <a:t>diplomirao je sociologiju i filozofiju 1969. godine, a 1973. magistrirao te</a:t>
          </a:r>
          <a:br>
            <a:rPr lang="hr-HR" sz="1800" smtClean="0"/>
          </a:br>
          <a:r>
            <a:rPr lang="hr-HR" sz="1800" smtClean="0"/>
            <a:t>1980. doktorirao sociologiju.</a:t>
          </a:r>
          <a:endParaRPr lang="hr-HR" sz="1800"/>
        </a:p>
      </dgm:t>
    </dgm:pt>
    <dgm:pt modelId="{A33C9195-8B1D-4E3B-86BA-AC9E4262F60A}" type="parTrans" cxnId="{6C485E79-C3F0-4C39-A2E4-9ABD3713F23C}">
      <dgm:prSet/>
      <dgm:spPr/>
      <dgm:t>
        <a:bodyPr/>
        <a:lstStyle/>
        <a:p>
          <a:endParaRPr lang="en-US"/>
        </a:p>
      </dgm:t>
    </dgm:pt>
    <dgm:pt modelId="{70C1A843-5641-4B50-80EB-F9549B4BE791}" type="sibTrans" cxnId="{6C485E79-C3F0-4C39-A2E4-9ABD3713F23C}">
      <dgm:prSet/>
      <dgm:spPr/>
      <dgm:t>
        <a:bodyPr/>
        <a:lstStyle/>
        <a:p>
          <a:endParaRPr lang="en-US"/>
        </a:p>
      </dgm:t>
    </dgm:pt>
    <dgm:pt modelId="{4D4CD684-CB8B-4EA6-87A7-BB5DA2D0A48A}">
      <dgm:prSet custT="1"/>
      <dgm:spPr/>
      <dgm:t>
        <a:bodyPr/>
        <a:lstStyle/>
        <a:p>
          <a:pPr rtl="0"/>
          <a:r>
            <a:rPr lang="pl-PL" sz="1800" dirty="0" smtClean="0"/>
            <a:t>na Odsjeku za sociologiju Filozofskog fakulteta u Zagrebu izabran je za asistenta 1970., za docenta 1981., za profesora u trajnom zvanju 1997. te za profesora emeritusa 2017. godine</a:t>
          </a:r>
          <a:endParaRPr lang="hr-HR" sz="1800" dirty="0"/>
        </a:p>
      </dgm:t>
    </dgm:pt>
    <dgm:pt modelId="{9A56DEA0-6172-4C1D-9119-FC34E7FB96C0}" type="parTrans" cxnId="{86A47559-3897-4901-9389-5231C9ECEB44}">
      <dgm:prSet/>
      <dgm:spPr/>
      <dgm:t>
        <a:bodyPr/>
        <a:lstStyle/>
        <a:p>
          <a:endParaRPr lang="en-US"/>
        </a:p>
      </dgm:t>
    </dgm:pt>
    <dgm:pt modelId="{9CA5B846-3497-4DAB-A5A8-17824D9C3F01}" type="sibTrans" cxnId="{86A47559-3897-4901-9389-5231C9ECEB44}">
      <dgm:prSet/>
      <dgm:spPr/>
      <dgm:t>
        <a:bodyPr/>
        <a:lstStyle/>
        <a:p>
          <a:endParaRPr lang="en-US"/>
        </a:p>
      </dgm:t>
    </dgm:pt>
    <dgm:pt modelId="{BA525585-D6D5-4060-A47F-1CF68CB9F3F8}">
      <dgm:prSet custT="1"/>
      <dgm:spPr/>
      <dgm:t>
        <a:bodyPr/>
        <a:lstStyle/>
        <a:p>
          <a:pPr rtl="0"/>
          <a:r>
            <a:rPr lang="pl-PL" sz="1800" dirty="0" smtClean="0"/>
            <a:t>Preko 100 radova i 15 knjiga</a:t>
          </a:r>
          <a:endParaRPr lang="hr-HR" sz="1800" dirty="0"/>
        </a:p>
      </dgm:t>
    </dgm:pt>
    <dgm:pt modelId="{70599D99-FD5B-428C-8BAD-91B04A9CA9B2}" type="parTrans" cxnId="{A7B3256C-1A81-41A7-9A15-D6E197DA1B39}">
      <dgm:prSet/>
      <dgm:spPr/>
      <dgm:t>
        <a:bodyPr/>
        <a:lstStyle/>
        <a:p>
          <a:endParaRPr lang="en-US"/>
        </a:p>
      </dgm:t>
    </dgm:pt>
    <dgm:pt modelId="{44EB0DAA-F0B2-49D8-978F-7A8CBD6452EE}" type="sibTrans" cxnId="{A7B3256C-1A81-41A7-9A15-D6E197DA1B39}">
      <dgm:prSet/>
      <dgm:spPr/>
      <dgm:t>
        <a:bodyPr/>
        <a:lstStyle/>
        <a:p>
          <a:endParaRPr lang="en-US"/>
        </a:p>
      </dgm:t>
    </dgm:pt>
    <dgm:pt modelId="{45093375-61B0-4653-8C10-CDE4D302F1FD}" type="pres">
      <dgm:prSet presAssocID="{E3233F5D-8423-45E3-8100-6E965649721B}" presName="linear" presStyleCnt="0">
        <dgm:presLayoutVars>
          <dgm:animLvl val="lvl"/>
          <dgm:resizeHandles val="exact"/>
        </dgm:presLayoutVars>
      </dgm:prSet>
      <dgm:spPr/>
    </dgm:pt>
    <dgm:pt modelId="{EDFF2559-1EB7-47BF-8595-3E6E3BA7A6D5}" type="pres">
      <dgm:prSet presAssocID="{07F40CA5-0F7B-4B58-9EE2-652107322CA4}" presName="parentText" presStyleLbl="node1" presStyleIdx="0" presStyleCnt="4" custLinFactY="-38048" custLinFactNeighborY="-100000">
        <dgm:presLayoutVars>
          <dgm:chMax val="0"/>
          <dgm:bulletEnabled val="1"/>
        </dgm:presLayoutVars>
      </dgm:prSet>
      <dgm:spPr/>
    </dgm:pt>
    <dgm:pt modelId="{6F90C9C4-E1D5-4425-B7FE-E0DFCD3CFE25}" type="pres">
      <dgm:prSet presAssocID="{704C56E9-DBE7-468A-B69C-12E42CCC2E44}" presName="spacer" presStyleCnt="0"/>
      <dgm:spPr/>
    </dgm:pt>
    <dgm:pt modelId="{8354F5C8-A281-4DB4-B888-E2D8E76BA41B}" type="pres">
      <dgm:prSet presAssocID="{1483933F-25B5-46BA-B25F-901DB9A8A1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8B9CA7-55D0-4946-BDDA-A5EAED39D269}" type="pres">
      <dgm:prSet presAssocID="{70C1A843-5641-4B50-80EB-F9549B4BE791}" presName="spacer" presStyleCnt="0"/>
      <dgm:spPr/>
    </dgm:pt>
    <dgm:pt modelId="{0EE092F6-86E4-4D3B-B2FE-97BAAC06C684}" type="pres">
      <dgm:prSet presAssocID="{4D4CD684-CB8B-4EA6-87A7-BB5DA2D0A48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DEBB2-2E10-451A-B058-508EB4666363}" type="pres">
      <dgm:prSet presAssocID="{9CA5B846-3497-4DAB-A5A8-17824D9C3F01}" presName="spacer" presStyleCnt="0"/>
      <dgm:spPr/>
    </dgm:pt>
    <dgm:pt modelId="{B8C6D472-C9E4-437D-96C0-3237951BAFF5}" type="pres">
      <dgm:prSet presAssocID="{BA525585-D6D5-4060-A47F-1CF68CB9F3F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F8386F-1418-4612-94F7-1371FE25ADA9}" type="presOf" srcId="{07F40CA5-0F7B-4B58-9EE2-652107322CA4}" destId="{EDFF2559-1EB7-47BF-8595-3E6E3BA7A6D5}" srcOrd="0" destOrd="0" presId="urn:microsoft.com/office/officeart/2005/8/layout/vList2"/>
    <dgm:cxn modelId="{56F335E0-1A44-4C14-883A-B320DC583B3A}" srcId="{E3233F5D-8423-45E3-8100-6E965649721B}" destId="{07F40CA5-0F7B-4B58-9EE2-652107322CA4}" srcOrd="0" destOrd="0" parTransId="{45C65504-3B3B-42EA-8745-333073D0A2F1}" sibTransId="{704C56E9-DBE7-468A-B69C-12E42CCC2E44}"/>
    <dgm:cxn modelId="{3B57C774-3DA1-4C80-AB7B-8DA3B198929F}" type="presOf" srcId="{E3233F5D-8423-45E3-8100-6E965649721B}" destId="{45093375-61B0-4653-8C10-CDE4D302F1FD}" srcOrd="0" destOrd="0" presId="urn:microsoft.com/office/officeart/2005/8/layout/vList2"/>
    <dgm:cxn modelId="{BFB9266D-E4D8-4FDF-87D4-CC9603EBB258}" type="presOf" srcId="{4D4CD684-CB8B-4EA6-87A7-BB5DA2D0A48A}" destId="{0EE092F6-86E4-4D3B-B2FE-97BAAC06C684}" srcOrd="0" destOrd="0" presId="urn:microsoft.com/office/officeart/2005/8/layout/vList2"/>
    <dgm:cxn modelId="{6C485E79-C3F0-4C39-A2E4-9ABD3713F23C}" srcId="{E3233F5D-8423-45E3-8100-6E965649721B}" destId="{1483933F-25B5-46BA-B25F-901DB9A8A192}" srcOrd="1" destOrd="0" parTransId="{A33C9195-8B1D-4E3B-86BA-AC9E4262F60A}" sibTransId="{70C1A843-5641-4B50-80EB-F9549B4BE791}"/>
    <dgm:cxn modelId="{BB516DA1-B38E-48C3-BDAB-683911B8EFB7}" type="presOf" srcId="{BA525585-D6D5-4060-A47F-1CF68CB9F3F8}" destId="{B8C6D472-C9E4-437D-96C0-3237951BAFF5}" srcOrd="0" destOrd="0" presId="urn:microsoft.com/office/officeart/2005/8/layout/vList2"/>
    <dgm:cxn modelId="{86A47559-3897-4901-9389-5231C9ECEB44}" srcId="{E3233F5D-8423-45E3-8100-6E965649721B}" destId="{4D4CD684-CB8B-4EA6-87A7-BB5DA2D0A48A}" srcOrd="2" destOrd="0" parTransId="{9A56DEA0-6172-4C1D-9119-FC34E7FB96C0}" sibTransId="{9CA5B846-3497-4DAB-A5A8-17824D9C3F01}"/>
    <dgm:cxn modelId="{A7B3256C-1A81-41A7-9A15-D6E197DA1B39}" srcId="{E3233F5D-8423-45E3-8100-6E965649721B}" destId="{BA525585-D6D5-4060-A47F-1CF68CB9F3F8}" srcOrd="3" destOrd="0" parTransId="{70599D99-FD5B-428C-8BAD-91B04A9CA9B2}" sibTransId="{44EB0DAA-F0B2-49D8-978F-7A8CBD6452EE}"/>
    <dgm:cxn modelId="{9CAD1054-09A4-4A83-BD87-E9B80E36A474}" type="presOf" srcId="{1483933F-25B5-46BA-B25F-901DB9A8A192}" destId="{8354F5C8-A281-4DB4-B888-E2D8E76BA41B}" srcOrd="0" destOrd="0" presId="urn:microsoft.com/office/officeart/2005/8/layout/vList2"/>
    <dgm:cxn modelId="{F72FE409-B1DE-4DBC-A6E7-C1DC7D6EA652}" type="presParOf" srcId="{45093375-61B0-4653-8C10-CDE4D302F1FD}" destId="{EDFF2559-1EB7-47BF-8595-3E6E3BA7A6D5}" srcOrd="0" destOrd="0" presId="urn:microsoft.com/office/officeart/2005/8/layout/vList2"/>
    <dgm:cxn modelId="{6CE7BBD5-3BF7-4C3C-A219-562105BC5D82}" type="presParOf" srcId="{45093375-61B0-4653-8C10-CDE4D302F1FD}" destId="{6F90C9C4-E1D5-4425-B7FE-E0DFCD3CFE25}" srcOrd="1" destOrd="0" presId="urn:microsoft.com/office/officeart/2005/8/layout/vList2"/>
    <dgm:cxn modelId="{96EB06EB-1365-47B4-A893-4B962A91AF82}" type="presParOf" srcId="{45093375-61B0-4653-8C10-CDE4D302F1FD}" destId="{8354F5C8-A281-4DB4-B888-E2D8E76BA41B}" srcOrd="2" destOrd="0" presId="urn:microsoft.com/office/officeart/2005/8/layout/vList2"/>
    <dgm:cxn modelId="{DB42E47D-0271-4B13-B8CB-D8DCA0A24697}" type="presParOf" srcId="{45093375-61B0-4653-8C10-CDE4D302F1FD}" destId="{0C8B9CA7-55D0-4946-BDDA-A5EAED39D269}" srcOrd="3" destOrd="0" presId="urn:microsoft.com/office/officeart/2005/8/layout/vList2"/>
    <dgm:cxn modelId="{F0F7B9B4-1409-4014-AA1A-A94399906071}" type="presParOf" srcId="{45093375-61B0-4653-8C10-CDE4D302F1FD}" destId="{0EE092F6-86E4-4D3B-B2FE-97BAAC06C684}" srcOrd="4" destOrd="0" presId="urn:microsoft.com/office/officeart/2005/8/layout/vList2"/>
    <dgm:cxn modelId="{7A98EEC8-A28E-4507-B27C-4B0B1EFFCD93}" type="presParOf" srcId="{45093375-61B0-4653-8C10-CDE4D302F1FD}" destId="{891DEBB2-2E10-451A-B058-508EB4666363}" srcOrd="5" destOrd="0" presId="urn:microsoft.com/office/officeart/2005/8/layout/vList2"/>
    <dgm:cxn modelId="{74E755BC-CD91-4F13-80BC-163DBA84FF6B}" type="presParOf" srcId="{45093375-61B0-4653-8C10-CDE4D302F1FD}" destId="{B8C6D472-C9E4-437D-96C0-3237951BAFF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23610-853A-4CE1-99FD-BD4071BD9CE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B850313-1051-421C-B3D1-C8628ED38B7B}">
      <dgm:prSet/>
      <dgm:spPr/>
      <dgm:t>
        <a:bodyPr/>
        <a:lstStyle/>
        <a:p>
          <a:pPr rtl="0"/>
          <a:r>
            <a:rPr lang="hr-HR" smtClean="0"/>
            <a:t>Velika medalja Filozofskog fakulteta” (1991.), </a:t>
          </a:r>
          <a:endParaRPr lang="hr-HR"/>
        </a:p>
      </dgm:t>
    </dgm:pt>
    <dgm:pt modelId="{C7B2951E-881E-49F7-8CD6-A68004FE2062}" type="parTrans" cxnId="{07AE280D-5466-433B-BF8B-57AEDCC6E78C}">
      <dgm:prSet/>
      <dgm:spPr/>
      <dgm:t>
        <a:bodyPr/>
        <a:lstStyle/>
        <a:p>
          <a:endParaRPr lang="en-US"/>
        </a:p>
      </dgm:t>
    </dgm:pt>
    <dgm:pt modelId="{5C17F099-770B-4EDE-9DF4-A605C07B31C2}" type="sibTrans" cxnId="{07AE280D-5466-433B-BF8B-57AEDCC6E78C}">
      <dgm:prSet/>
      <dgm:spPr/>
      <dgm:t>
        <a:bodyPr/>
        <a:lstStyle/>
        <a:p>
          <a:endParaRPr lang="en-US"/>
        </a:p>
      </dgm:t>
    </dgm:pt>
    <dgm:pt modelId="{F79B953B-4035-43CD-AD37-27D43B165846}">
      <dgm:prSet/>
      <dgm:spPr/>
      <dgm:t>
        <a:bodyPr/>
        <a:lstStyle/>
        <a:p>
          <a:pPr rtl="0"/>
          <a:r>
            <a:rPr lang="hr-HR" smtClean="0"/>
            <a:t>„Godišnja državna nagrada za znanost” (2000.) i „Državna nagrada za znanost za životno djelo” (2014.)</a:t>
          </a:r>
          <a:endParaRPr lang="hr-HR"/>
        </a:p>
      </dgm:t>
    </dgm:pt>
    <dgm:pt modelId="{8C88BF9A-8D35-4FD6-928F-D32878005DA2}" type="parTrans" cxnId="{1AD3E494-9A0E-4681-95AA-5B5433F892F2}">
      <dgm:prSet/>
      <dgm:spPr/>
      <dgm:t>
        <a:bodyPr/>
        <a:lstStyle/>
        <a:p>
          <a:endParaRPr lang="en-US"/>
        </a:p>
      </dgm:t>
    </dgm:pt>
    <dgm:pt modelId="{0636B726-6B56-484A-92C7-5C1FFE507745}" type="sibTrans" cxnId="{1AD3E494-9A0E-4681-95AA-5B5433F892F2}">
      <dgm:prSet/>
      <dgm:spPr/>
      <dgm:t>
        <a:bodyPr/>
        <a:lstStyle/>
        <a:p>
          <a:endParaRPr lang="en-US"/>
        </a:p>
      </dgm:t>
    </dgm:pt>
    <dgm:pt modelId="{4206C651-F6D2-45A1-93A6-D438581CBA53}">
      <dgm:prSet/>
      <dgm:spPr/>
      <dgm:t>
        <a:bodyPr/>
        <a:lstStyle/>
        <a:p>
          <a:pPr rtl="0"/>
          <a:r>
            <a:rPr lang="hr-HR" smtClean="0"/>
            <a:t>Stipendist Zaklade Alexander von Humboldt.,</a:t>
          </a:r>
          <a:endParaRPr lang="hr-HR"/>
        </a:p>
      </dgm:t>
    </dgm:pt>
    <dgm:pt modelId="{D927CE52-BB79-4321-B42D-AE9D8DDF1D5E}" type="parTrans" cxnId="{9F113BFA-6624-4622-8E9B-FCD74EE9D94D}">
      <dgm:prSet/>
      <dgm:spPr/>
      <dgm:t>
        <a:bodyPr/>
        <a:lstStyle/>
        <a:p>
          <a:endParaRPr lang="en-US"/>
        </a:p>
      </dgm:t>
    </dgm:pt>
    <dgm:pt modelId="{56C7DBAD-4527-4860-B505-C287F5C25CEB}" type="sibTrans" cxnId="{9F113BFA-6624-4622-8E9B-FCD74EE9D94D}">
      <dgm:prSet/>
      <dgm:spPr/>
      <dgm:t>
        <a:bodyPr/>
        <a:lstStyle/>
        <a:p>
          <a:endParaRPr lang="en-US"/>
        </a:p>
      </dgm:t>
    </dgm:pt>
    <dgm:pt modelId="{202206AA-6C9E-428D-A50F-AE02422B8967}">
      <dgm:prSet/>
      <dgm:spPr/>
      <dgm:t>
        <a:bodyPr/>
        <a:lstStyle/>
        <a:p>
          <a:pPr rtl="0"/>
          <a:r>
            <a:rPr lang="hr-HR" dirty="0" smtClean="0"/>
            <a:t>2010. godine izabran za redovitog člana Hrvatske akademije znanosti i umjetnosti</a:t>
          </a:r>
          <a:endParaRPr lang="hr-HR" dirty="0"/>
        </a:p>
      </dgm:t>
    </dgm:pt>
    <dgm:pt modelId="{823F87B2-F3F0-4A69-A8AF-0FD9A844C4E1}" type="parTrans" cxnId="{473A9EF1-4B26-41A9-8418-0FB087BAC903}">
      <dgm:prSet/>
      <dgm:spPr/>
      <dgm:t>
        <a:bodyPr/>
        <a:lstStyle/>
        <a:p>
          <a:endParaRPr lang="en-US"/>
        </a:p>
      </dgm:t>
    </dgm:pt>
    <dgm:pt modelId="{FFEFC169-4753-4B29-975B-E1262B55319E}" type="sibTrans" cxnId="{473A9EF1-4B26-41A9-8418-0FB087BAC903}">
      <dgm:prSet/>
      <dgm:spPr/>
      <dgm:t>
        <a:bodyPr/>
        <a:lstStyle/>
        <a:p>
          <a:endParaRPr lang="en-US"/>
        </a:p>
      </dgm:t>
    </dgm:pt>
    <dgm:pt modelId="{27010BC7-E824-4B85-9662-3BC22A082858}" type="pres">
      <dgm:prSet presAssocID="{3AA23610-853A-4CE1-99FD-BD4071BD9CEF}" presName="linear" presStyleCnt="0">
        <dgm:presLayoutVars>
          <dgm:animLvl val="lvl"/>
          <dgm:resizeHandles val="exact"/>
        </dgm:presLayoutVars>
      </dgm:prSet>
      <dgm:spPr/>
    </dgm:pt>
    <dgm:pt modelId="{A7487A3C-57CB-4AB2-A15B-A62050D3BFD0}" type="pres">
      <dgm:prSet presAssocID="{AB850313-1051-421C-B3D1-C8628ED38B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9A8760-F3CE-4956-B017-B6BACD53FDD0}" type="pres">
      <dgm:prSet presAssocID="{5C17F099-770B-4EDE-9DF4-A605C07B31C2}" presName="spacer" presStyleCnt="0"/>
      <dgm:spPr/>
    </dgm:pt>
    <dgm:pt modelId="{25FE1292-1F0E-40F3-8175-FA50B6EDA06A}" type="pres">
      <dgm:prSet presAssocID="{F79B953B-4035-43CD-AD37-27D43B1658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3ECC42-148D-43C2-B053-8783341E67BA}" type="pres">
      <dgm:prSet presAssocID="{0636B726-6B56-484A-92C7-5C1FFE507745}" presName="spacer" presStyleCnt="0"/>
      <dgm:spPr/>
    </dgm:pt>
    <dgm:pt modelId="{3764BB6F-9440-4EC2-885F-D578481774F2}" type="pres">
      <dgm:prSet presAssocID="{4206C651-F6D2-45A1-93A6-D438581CBA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9EBD964-8245-4928-95A7-64C446735D7F}" type="pres">
      <dgm:prSet presAssocID="{56C7DBAD-4527-4860-B505-C287F5C25CEB}" presName="spacer" presStyleCnt="0"/>
      <dgm:spPr/>
    </dgm:pt>
    <dgm:pt modelId="{82CEE724-05E6-4A04-B447-E5873D6D7133}" type="pres">
      <dgm:prSet presAssocID="{202206AA-6C9E-428D-A50F-AE02422B896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3A9EF1-4B26-41A9-8418-0FB087BAC903}" srcId="{3AA23610-853A-4CE1-99FD-BD4071BD9CEF}" destId="{202206AA-6C9E-428D-A50F-AE02422B8967}" srcOrd="3" destOrd="0" parTransId="{823F87B2-F3F0-4A69-A8AF-0FD9A844C4E1}" sibTransId="{FFEFC169-4753-4B29-975B-E1262B55319E}"/>
    <dgm:cxn modelId="{F2CA5A14-5ADF-4592-B2D5-BA1415477811}" type="presOf" srcId="{AB850313-1051-421C-B3D1-C8628ED38B7B}" destId="{A7487A3C-57CB-4AB2-A15B-A62050D3BFD0}" srcOrd="0" destOrd="0" presId="urn:microsoft.com/office/officeart/2005/8/layout/vList2"/>
    <dgm:cxn modelId="{07AE280D-5466-433B-BF8B-57AEDCC6E78C}" srcId="{3AA23610-853A-4CE1-99FD-BD4071BD9CEF}" destId="{AB850313-1051-421C-B3D1-C8628ED38B7B}" srcOrd="0" destOrd="0" parTransId="{C7B2951E-881E-49F7-8CD6-A68004FE2062}" sibTransId="{5C17F099-770B-4EDE-9DF4-A605C07B31C2}"/>
    <dgm:cxn modelId="{1AD3E494-9A0E-4681-95AA-5B5433F892F2}" srcId="{3AA23610-853A-4CE1-99FD-BD4071BD9CEF}" destId="{F79B953B-4035-43CD-AD37-27D43B165846}" srcOrd="1" destOrd="0" parTransId="{8C88BF9A-8D35-4FD6-928F-D32878005DA2}" sibTransId="{0636B726-6B56-484A-92C7-5C1FFE507745}"/>
    <dgm:cxn modelId="{C73181F3-5AB3-4093-9E62-27A981D4D3E5}" type="presOf" srcId="{3AA23610-853A-4CE1-99FD-BD4071BD9CEF}" destId="{27010BC7-E824-4B85-9662-3BC22A082858}" srcOrd="0" destOrd="0" presId="urn:microsoft.com/office/officeart/2005/8/layout/vList2"/>
    <dgm:cxn modelId="{9F113BFA-6624-4622-8E9B-FCD74EE9D94D}" srcId="{3AA23610-853A-4CE1-99FD-BD4071BD9CEF}" destId="{4206C651-F6D2-45A1-93A6-D438581CBA53}" srcOrd="2" destOrd="0" parTransId="{D927CE52-BB79-4321-B42D-AE9D8DDF1D5E}" sibTransId="{56C7DBAD-4527-4860-B505-C287F5C25CEB}"/>
    <dgm:cxn modelId="{7FF409F8-AC05-47EF-A96A-D6D7363FA100}" type="presOf" srcId="{4206C651-F6D2-45A1-93A6-D438581CBA53}" destId="{3764BB6F-9440-4EC2-885F-D578481774F2}" srcOrd="0" destOrd="0" presId="urn:microsoft.com/office/officeart/2005/8/layout/vList2"/>
    <dgm:cxn modelId="{D0FC7F79-2EA9-4595-86F6-B425A1005723}" type="presOf" srcId="{F79B953B-4035-43CD-AD37-27D43B165846}" destId="{25FE1292-1F0E-40F3-8175-FA50B6EDA06A}" srcOrd="0" destOrd="0" presId="urn:microsoft.com/office/officeart/2005/8/layout/vList2"/>
    <dgm:cxn modelId="{EA05F770-D5B6-46A9-9249-0179BD68DE74}" type="presOf" srcId="{202206AA-6C9E-428D-A50F-AE02422B8967}" destId="{82CEE724-05E6-4A04-B447-E5873D6D7133}" srcOrd="0" destOrd="0" presId="urn:microsoft.com/office/officeart/2005/8/layout/vList2"/>
    <dgm:cxn modelId="{821EEE1D-4A78-47F5-8985-40398CBFB11E}" type="presParOf" srcId="{27010BC7-E824-4B85-9662-3BC22A082858}" destId="{A7487A3C-57CB-4AB2-A15B-A62050D3BFD0}" srcOrd="0" destOrd="0" presId="urn:microsoft.com/office/officeart/2005/8/layout/vList2"/>
    <dgm:cxn modelId="{ABBE3642-0237-4D71-89FF-A70C99725904}" type="presParOf" srcId="{27010BC7-E824-4B85-9662-3BC22A082858}" destId="{A09A8760-F3CE-4956-B017-B6BACD53FDD0}" srcOrd="1" destOrd="0" presId="urn:microsoft.com/office/officeart/2005/8/layout/vList2"/>
    <dgm:cxn modelId="{7E63BC24-EF9A-4129-BF4A-CFF5E72625E0}" type="presParOf" srcId="{27010BC7-E824-4B85-9662-3BC22A082858}" destId="{25FE1292-1F0E-40F3-8175-FA50B6EDA06A}" srcOrd="2" destOrd="0" presId="urn:microsoft.com/office/officeart/2005/8/layout/vList2"/>
    <dgm:cxn modelId="{0741AC7E-9BC4-4501-A3F9-147F4FB6ED55}" type="presParOf" srcId="{27010BC7-E824-4B85-9662-3BC22A082858}" destId="{5C3ECC42-148D-43C2-B053-8783341E67BA}" srcOrd="3" destOrd="0" presId="urn:microsoft.com/office/officeart/2005/8/layout/vList2"/>
    <dgm:cxn modelId="{64FDCF5B-0BCD-48F3-A29B-6FC18CC6AE17}" type="presParOf" srcId="{27010BC7-E824-4B85-9662-3BC22A082858}" destId="{3764BB6F-9440-4EC2-885F-D578481774F2}" srcOrd="4" destOrd="0" presId="urn:microsoft.com/office/officeart/2005/8/layout/vList2"/>
    <dgm:cxn modelId="{DB23A524-E92B-4FA0-AAAD-41B17580B3BF}" type="presParOf" srcId="{27010BC7-E824-4B85-9662-3BC22A082858}" destId="{E9EBD964-8245-4928-95A7-64C446735D7F}" srcOrd="5" destOrd="0" presId="urn:microsoft.com/office/officeart/2005/8/layout/vList2"/>
    <dgm:cxn modelId="{6CC1A8D2-9CB3-4FE5-B927-33955257B406}" type="presParOf" srcId="{27010BC7-E824-4B85-9662-3BC22A082858}" destId="{82CEE724-05E6-4A04-B447-E5873D6D713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E39418-BEFF-449A-BA65-3FFF930BD78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8864A7-6034-4155-8A51-4C1A95651AB0}">
      <dgm:prSet custT="1"/>
      <dgm:spPr/>
      <dgm:t>
        <a:bodyPr/>
        <a:lstStyle/>
        <a:p>
          <a:pPr rtl="0"/>
          <a:r>
            <a:rPr lang="pl-PL" sz="2000" dirty="0" smtClean="0"/>
            <a:t>Utemeljio disciplinu socijalne ekologije u Hrvatskoj</a:t>
          </a:r>
          <a:endParaRPr lang="hr-HR" sz="2000" dirty="0"/>
        </a:p>
      </dgm:t>
    </dgm:pt>
    <dgm:pt modelId="{13E2F082-49FE-4CC9-AFD7-C9B44D295351}" type="parTrans" cxnId="{AF7110F0-0E5B-4E8D-A8FF-FE22D69D4042}">
      <dgm:prSet/>
      <dgm:spPr/>
      <dgm:t>
        <a:bodyPr/>
        <a:lstStyle/>
        <a:p>
          <a:endParaRPr lang="en-US"/>
        </a:p>
      </dgm:t>
    </dgm:pt>
    <dgm:pt modelId="{7AB5C75B-761D-44CA-80CC-2F9F07079095}" type="sibTrans" cxnId="{AF7110F0-0E5B-4E8D-A8FF-FE22D69D4042}">
      <dgm:prSet/>
      <dgm:spPr/>
      <dgm:t>
        <a:bodyPr/>
        <a:lstStyle/>
        <a:p>
          <a:endParaRPr lang="en-US"/>
        </a:p>
      </dgm:t>
    </dgm:pt>
    <dgm:pt modelId="{AF79F05A-03F9-4538-BCA5-8444C89C589E}">
      <dgm:prSet custT="1"/>
      <dgm:spPr/>
      <dgm:t>
        <a:bodyPr/>
        <a:lstStyle/>
        <a:p>
          <a:pPr rtl="0"/>
          <a:r>
            <a:rPr lang="hr-HR" sz="1600" dirty="0" smtClean="0"/>
            <a:t>Njegova knjiga Socijalna ekologija – uz knjigu Rudija Supeka Ova jedina zemlja i knjigu Nikole Viskovića Stablo i čovjek: prilog kulturnoj biologiji – pionirsko djelo hrvatske ekološke misli</a:t>
          </a:r>
          <a:endParaRPr lang="hr-HR" sz="1600" dirty="0"/>
        </a:p>
      </dgm:t>
    </dgm:pt>
    <dgm:pt modelId="{DAEEE888-6DFA-42C2-BBA1-998D280C39BD}" type="parTrans" cxnId="{A9740B98-73C7-49CF-B005-CA3A6D32AE72}">
      <dgm:prSet/>
      <dgm:spPr/>
      <dgm:t>
        <a:bodyPr/>
        <a:lstStyle/>
        <a:p>
          <a:endParaRPr lang="en-US"/>
        </a:p>
      </dgm:t>
    </dgm:pt>
    <dgm:pt modelId="{159B335C-6BEE-4DAE-9D4C-2B4DA9F0316C}" type="sibTrans" cxnId="{A9740B98-73C7-49CF-B005-CA3A6D32AE72}">
      <dgm:prSet/>
      <dgm:spPr/>
      <dgm:t>
        <a:bodyPr/>
        <a:lstStyle/>
        <a:p>
          <a:endParaRPr lang="en-US"/>
        </a:p>
      </dgm:t>
    </dgm:pt>
    <dgm:pt modelId="{F2D4222A-294C-4DD4-B012-10A59970568E}">
      <dgm:prSet custT="1"/>
      <dgm:spPr/>
      <dgm:t>
        <a:bodyPr/>
        <a:lstStyle/>
        <a:p>
          <a:pPr rtl="0"/>
          <a:r>
            <a:rPr lang="pl-PL" sz="2000" dirty="0" smtClean="0"/>
            <a:t>Pokrenuo je i uređivao časopis Socijalna ekologija (1992.–2012.)</a:t>
          </a:r>
          <a:endParaRPr lang="hr-HR" sz="2000" dirty="0"/>
        </a:p>
      </dgm:t>
    </dgm:pt>
    <dgm:pt modelId="{9DFC9826-C40B-439B-A3D9-E990C968AA32}" type="parTrans" cxnId="{9B35F336-0C32-46AB-910B-8271387590AF}">
      <dgm:prSet/>
      <dgm:spPr/>
      <dgm:t>
        <a:bodyPr/>
        <a:lstStyle/>
        <a:p>
          <a:endParaRPr lang="en-US"/>
        </a:p>
      </dgm:t>
    </dgm:pt>
    <dgm:pt modelId="{A6A8FB73-EC98-4A62-820D-5A9519A9DA88}" type="sibTrans" cxnId="{9B35F336-0C32-46AB-910B-8271387590AF}">
      <dgm:prSet/>
      <dgm:spPr/>
      <dgm:t>
        <a:bodyPr/>
        <a:lstStyle/>
        <a:p>
          <a:endParaRPr lang="en-US"/>
        </a:p>
      </dgm:t>
    </dgm:pt>
    <dgm:pt modelId="{57443E91-5F16-4040-8039-376D2EA2C207}">
      <dgm:prSet custT="1"/>
      <dgm:spPr/>
      <dgm:t>
        <a:bodyPr/>
        <a:lstStyle/>
        <a:p>
          <a:pPr rtl="0"/>
          <a:r>
            <a:rPr lang="hr-HR" sz="2000" dirty="0" smtClean="0"/>
            <a:t>Organizacija Sociološke ljetne škole u Crikvenici</a:t>
          </a:r>
          <a:endParaRPr lang="hr-HR" sz="2000" dirty="0"/>
        </a:p>
      </dgm:t>
    </dgm:pt>
    <dgm:pt modelId="{144B95D0-503D-4E82-BB54-BCF249B88D1E}" type="parTrans" cxnId="{81742B22-32CA-4B7F-9923-7D7F3B68982A}">
      <dgm:prSet/>
      <dgm:spPr/>
      <dgm:t>
        <a:bodyPr/>
        <a:lstStyle/>
        <a:p>
          <a:endParaRPr lang="en-US"/>
        </a:p>
      </dgm:t>
    </dgm:pt>
    <dgm:pt modelId="{7F28870B-8E85-42C4-8470-94F5A7A1F510}" type="sibTrans" cxnId="{81742B22-32CA-4B7F-9923-7D7F3B68982A}">
      <dgm:prSet/>
      <dgm:spPr/>
      <dgm:t>
        <a:bodyPr/>
        <a:lstStyle/>
        <a:p>
          <a:endParaRPr lang="en-US"/>
        </a:p>
      </dgm:t>
    </dgm:pt>
    <dgm:pt modelId="{9622FF01-802F-4A30-A37D-117EE8E99E65}">
      <dgm:prSet custT="1"/>
      <dgm:spPr/>
      <dgm:t>
        <a:bodyPr/>
        <a:lstStyle/>
        <a:p>
          <a:pPr rtl="0"/>
          <a:r>
            <a:rPr lang="hr-HR" sz="2000" dirty="0" smtClean="0"/>
            <a:t>Institucionalna izgradnja hrvatske sociologije</a:t>
          </a:r>
          <a:r>
            <a:rPr lang="hr-HR" sz="1600" dirty="0" smtClean="0"/>
            <a:t> </a:t>
          </a:r>
          <a:endParaRPr lang="hr-HR" sz="1600" dirty="0"/>
        </a:p>
      </dgm:t>
    </dgm:pt>
    <dgm:pt modelId="{30504DCC-A3C4-4D5C-A63D-4F884BF99658}" type="parTrans" cxnId="{6808877B-C293-4AD7-9EE3-47F9997961D9}">
      <dgm:prSet/>
      <dgm:spPr/>
      <dgm:t>
        <a:bodyPr/>
        <a:lstStyle/>
        <a:p>
          <a:endParaRPr lang="en-US"/>
        </a:p>
      </dgm:t>
    </dgm:pt>
    <dgm:pt modelId="{DE858C03-016D-4C24-A822-2B18AB204D97}" type="sibTrans" cxnId="{6808877B-C293-4AD7-9EE3-47F9997961D9}">
      <dgm:prSet/>
      <dgm:spPr/>
      <dgm:t>
        <a:bodyPr/>
        <a:lstStyle/>
        <a:p>
          <a:endParaRPr lang="en-US"/>
        </a:p>
      </dgm:t>
    </dgm:pt>
    <dgm:pt modelId="{BDD4A543-B62D-4726-B69C-0E6F3919F3FA}">
      <dgm:prSet custT="1"/>
      <dgm:spPr/>
      <dgm:t>
        <a:bodyPr/>
        <a:lstStyle/>
        <a:p>
          <a:pPr rtl="0"/>
          <a:r>
            <a:rPr lang="hr-HR" sz="2000" dirty="0" smtClean="0"/>
            <a:t>Uspostavljanje mosta sociologije i bioetike</a:t>
          </a:r>
          <a:endParaRPr lang="hr-HR" sz="2000" dirty="0"/>
        </a:p>
      </dgm:t>
    </dgm:pt>
    <dgm:pt modelId="{7BFD88D8-F65A-48C2-B944-9E51AC9DDE3E}" type="parTrans" cxnId="{DDEE0F43-B732-4647-B426-CE48C258EDE0}">
      <dgm:prSet/>
      <dgm:spPr/>
      <dgm:t>
        <a:bodyPr/>
        <a:lstStyle/>
        <a:p>
          <a:endParaRPr lang="en-US"/>
        </a:p>
      </dgm:t>
    </dgm:pt>
    <dgm:pt modelId="{7BFABC35-13E7-4B25-A5C4-B78851A99112}" type="sibTrans" cxnId="{DDEE0F43-B732-4647-B426-CE48C258EDE0}">
      <dgm:prSet/>
      <dgm:spPr/>
      <dgm:t>
        <a:bodyPr/>
        <a:lstStyle/>
        <a:p>
          <a:endParaRPr lang="en-US"/>
        </a:p>
      </dgm:t>
    </dgm:pt>
    <dgm:pt modelId="{A94352AE-AC4D-4483-96EF-58345559B235}" type="pres">
      <dgm:prSet presAssocID="{23E39418-BEFF-449A-BA65-3FFF930BD78F}" presName="linear" presStyleCnt="0">
        <dgm:presLayoutVars>
          <dgm:animLvl val="lvl"/>
          <dgm:resizeHandles val="exact"/>
        </dgm:presLayoutVars>
      </dgm:prSet>
      <dgm:spPr/>
    </dgm:pt>
    <dgm:pt modelId="{A7EE93F1-8730-4323-AC43-37E667426558}" type="pres">
      <dgm:prSet presAssocID="{548864A7-6034-4155-8A51-4C1A95651AB0}" presName="parentText" presStyleLbl="node1" presStyleIdx="0" presStyleCnt="6" custLinFactY="-29972" custLinFactNeighborY="-100000">
        <dgm:presLayoutVars>
          <dgm:chMax val="0"/>
          <dgm:bulletEnabled val="1"/>
        </dgm:presLayoutVars>
      </dgm:prSet>
      <dgm:spPr/>
    </dgm:pt>
    <dgm:pt modelId="{E8A1358B-DF14-4BF7-BA09-EB4199EF4F4D}" type="pres">
      <dgm:prSet presAssocID="{7AB5C75B-761D-44CA-80CC-2F9F07079095}" presName="spacer" presStyleCnt="0"/>
      <dgm:spPr/>
    </dgm:pt>
    <dgm:pt modelId="{2C5B7D7A-92AE-4DCF-8AAD-C0D82BCA4DE3}" type="pres">
      <dgm:prSet presAssocID="{AF79F05A-03F9-4538-BCA5-8444C89C589E}" presName="parentText" presStyleLbl="node1" presStyleIdx="1" presStyleCnt="6" custLinFactY="-64" custLinFactNeighborX="-5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633E1-1DEB-40A4-8889-6268B7EDF628}" type="pres">
      <dgm:prSet presAssocID="{159B335C-6BEE-4DAE-9D4C-2B4DA9F0316C}" presName="spacer" presStyleCnt="0"/>
      <dgm:spPr/>
    </dgm:pt>
    <dgm:pt modelId="{C7FAE019-839D-4C13-8CD8-A724871F10B4}" type="pres">
      <dgm:prSet presAssocID="{F2D4222A-294C-4DD4-B012-10A59970568E}" presName="parentText" presStyleLbl="node1" presStyleIdx="2" presStyleCnt="6" custLinFactNeighborY="54751">
        <dgm:presLayoutVars>
          <dgm:chMax val="0"/>
          <dgm:bulletEnabled val="1"/>
        </dgm:presLayoutVars>
      </dgm:prSet>
      <dgm:spPr/>
    </dgm:pt>
    <dgm:pt modelId="{2A4F4B3D-B663-4801-A332-2F7FD3C91D07}" type="pres">
      <dgm:prSet presAssocID="{A6A8FB73-EC98-4A62-820D-5A9519A9DA88}" presName="spacer" presStyleCnt="0"/>
      <dgm:spPr/>
    </dgm:pt>
    <dgm:pt modelId="{2C6FAF05-06C2-44A2-9613-BE31D2F3A225}" type="pres">
      <dgm:prSet presAssocID="{57443E91-5F16-4040-8039-376D2EA2C207}" presName="parentText" presStyleLbl="node1" presStyleIdx="3" presStyleCnt="6" custLinFactY="98465" custLinFactNeighborX="-1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F9D8B-91CD-448C-880A-9B5EEBC8B88B}" type="pres">
      <dgm:prSet presAssocID="{7F28870B-8E85-42C4-8470-94F5A7A1F510}" presName="spacer" presStyleCnt="0"/>
      <dgm:spPr/>
    </dgm:pt>
    <dgm:pt modelId="{A8FF5A7E-E878-42D7-99BA-A160DF35C991}" type="pres">
      <dgm:prSet presAssocID="{BDD4A543-B62D-4726-B69C-0E6F3919F3FA}" presName="parentText" presStyleLbl="node1" presStyleIdx="4" presStyleCnt="6" custLinFactY="-94942" custLinFactNeighborX="5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27EAB-4E39-4F17-8DB6-C620E0CD4946}" type="pres">
      <dgm:prSet presAssocID="{7BFABC35-13E7-4B25-A5C4-B78851A99112}" presName="spacer" presStyleCnt="0"/>
      <dgm:spPr/>
    </dgm:pt>
    <dgm:pt modelId="{5F60DA48-3AF3-4A54-A3E3-4B3DD372EF78}" type="pres">
      <dgm:prSet presAssocID="{9622FF01-802F-4A30-A37D-117EE8E99E65}" presName="parentText" presStyleLbl="node1" presStyleIdx="5" presStyleCnt="6" custLinFactNeighborY="-596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5F336-0C32-46AB-910B-8271387590AF}" srcId="{23E39418-BEFF-449A-BA65-3FFF930BD78F}" destId="{F2D4222A-294C-4DD4-B012-10A59970568E}" srcOrd="2" destOrd="0" parTransId="{9DFC9826-C40B-439B-A3D9-E990C968AA32}" sibTransId="{A6A8FB73-EC98-4A62-820D-5A9519A9DA88}"/>
    <dgm:cxn modelId="{02F7AAEC-647B-4CAC-BAD4-AF85D8FF3139}" type="presOf" srcId="{AF79F05A-03F9-4538-BCA5-8444C89C589E}" destId="{2C5B7D7A-92AE-4DCF-8AAD-C0D82BCA4DE3}" srcOrd="0" destOrd="0" presId="urn:microsoft.com/office/officeart/2005/8/layout/vList2"/>
    <dgm:cxn modelId="{4FF9D5F4-482A-4410-BF28-59063281BE0F}" type="presOf" srcId="{F2D4222A-294C-4DD4-B012-10A59970568E}" destId="{C7FAE019-839D-4C13-8CD8-A724871F10B4}" srcOrd="0" destOrd="0" presId="urn:microsoft.com/office/officeart/2005/8/layout/vList2"/>
    <dgm:cxn modelId="{E8A7C686-5BEC-44C1-89F2-6BED10383C95}" type="presOf" srcId="{548864A7-6034-4155-8A51-4C1A95651AB0}" destId="{A7EE93F1-8730-4323-AC43-37E667426558}" srcOrd="0" destOrd="0" presId="urn:microsoft.com/office/officeart/2005/8/layout/vList2"/>
    <dgm:cxn modelId="{1F6B2B07-7052-4457-A44A-0242B2E865A9}" type="presOf" srcId="{57443E91-5F16-4040-8039-376D2EA2C207}" destId="{2C6FAF05-06C2-44A2-9613-BE31D2F3A225}" srcOrd="0" destOrd="0" presId="urn:microsoft.com/office/officeart/2005/8/layout/vList2"/>
    <dgm:cxn modelId="{A04E12F5-65A5-4E0E-9328-151C9D4CCF2F}" type="presOf" srcId="{BDD4A543-B62D-4726-B69C-0E6F3919F3FA}" destId="{A8FF5A7E-E878-42D7-99BA-A160DF35C991}" srcOrd="0" destOrd="0" presId="urn:microsoft.com/office/officeart/2005/8/layout/vList2"/>
    <dgm:cxn modelId="{A9740B98-73C7-49CF-B005-CA3A6D32AE72}" srcId="{23E39418-BEFF-449A-BA65-3FFF930BD78F}" destId="{AF79F05A-03F9-4538-BCA5-8444C89C589E}" srcOrd="1" destOrd="0" parTransId="{DAEEE888-6DFA-42C2-BBA1-998D280C39BD}" sibTransId="{159B335C-6BEE-4DAE-9D4C-2B4DA9F0316C}"/>
    <dgm:cxn modelId="{81742B22-32CA-4B7F-9923-7D7F3B68982A}" srcId="{23E39418-BEFF-449A-BA65-3FFF930BD78F}" destId="{57443E91-5F16-4040-8039-376D2EA2C207}" srcOrd="3" destOrd="0" parTransId="{144B95D0-503D-4E82-BB54-BCF249B88D1E}" sibTransId="{7F28870B-8E85-42C4-8470-94F5A7A1F510}"/>
    <dgm:cxn modelId="{AF7110F0-0E5B-4E8D-A8FF-FE22D69D4042}" srcId="{23E39418-BEFF-449A-BA65-3FFF930BD78F}" destId="{548864A7-6034-4155-8A51-4C1A95651AB0}" srcOrd="0" destOrd="0" parTransId="{13E2F082-49FE-4CC9-AFD7-C9B44D295351}" sibTransId="{7AB5C75B-761D-44CA-80CC-2F9F07079095}"/>
    <dgm:cxn modelId="{FF937A62-300F-4EB8-8477-C73BB6087BA0}" type="presOf" srcId="{23E39418-BEFF-449A-BA65-3FFF930BD78F}" destId="{A94352AE-AC4D-4483-96EF-58345559B235}" srcOrd="0" destOrd="0" presId="urn:microsoft.com/office/officeart/2005/8/layout/vList2"/>
    <dgm:cxn modelId="{5CC1402C-1E9D-4A22-94CC-B43E9064FF2B}" type="presOf" srcId="{9622FF01-802F-4A30-A37D-117EE8E99E65}" destId="{5F60DA48-3AF3-4A54-A3E3-4B3DD372EF78}" srcOrd="0" destOrd="0" presId="urn:microsoft.com/office/officeart/2005/8/layout/vList2"/>
    <dgm:cxn modelId="{DDEE0F43-B732-4647-B426-CE48C258EDE0}" srcId="{23E39418-BEFF-449A-BA65-3FFF930BD78F}" destId="{BDD4A543-B62D-4726-B69C-0E6F3919F3FA}" srcOrd="4" destOrd="0" parTransId="{7BFD88D8-F65A-48C2-B944-9E51AC9DDE3E}" sibTransId="{7BFABC35-13E7-4B25-A5C4-B78851A99112}"/>
    <dgm:cxn modelId="{6808877B-C293-4AD7-9EE3-47F9997961D9}" srcId="{23E39418-BEFF-449A-BA65-3FFF930BD78F}" destId="{9622FF01-802F-4A30-A37D-117EE8E99E65}" srcOrd="5" destOrd="0" parTransId="{30504DCC-A3C4-4D5C-A63D-4F884BF99658}" sibTransId="{DE858C03-016D-4C24-A822-2B18AB204D97}"/>
    <dgm:cxn modelId="{9749B4D3-EC70-4C97-A450-304A2A93B933}" type="presParOf" srcId="{A94352AE-AC4D-4483-96EF-58345559B235}" destId="{A7EE93F1-8730-4323-AC43-37E667426558}" srcOrd="0" destOrd="0" presId="urn:microsoft.com/office/officeart/2005/8/layout/vList2"/>
    <dgm:cxn modelId="{509DBF13-A372-49B2-870B-AC5885BD472D}" type="presParOf" srcId="{A94352AE-AC4D-4483-96EF-58345559B235}" destId="{E8A1358B-DF14-4BF7-BA09-EB4199EF4F4D}" srcOrd="1" destOrd="0" presId="urn:microsoft.com/office/officeart/2005/8/layout/vList2"/>
    <dgm:cxn modelId="{AF09A3E5-C783-4E76-A8C0-EE4D86A5E4AB}" type="presParOf" srcId="{A94352AE-AC4D-4483-96EF-58345559B235}" destId="{2C5B7D7A-92AE-4DCF-8AAD-C0D82BCA4DE3}" srcOrd="2" destOrd="0" presId="urn:microsoft.com/office/officeart/2005/8/layout/vList2"/>
    <dgm:cxn modelId="{35F179D1-70F0-45EE-B230-69A8751CAD71}" type="presParOf" srcId="{A94352AE-AC4D-4483-96EF-58345559B235}" destId="{BA0633E1-1DEB-40A4-8889-6268B7EDF628}" srcOrd="3" destOrd="0" presId="urn:microsoft.com/office/officeart/2005/8/layout/vList2"/>
    <dgm:cxn modelId="{BDC710CA-EA83-461A-872C-FD2E6137C93E}" type="presParOf" srcId="{A94352AE-AC4D-4483-96EF-58345559B235}" destId="{C7FAE019-839D-4C13-8CD8-A724871F10B4}" srcOrd="4" destOrd="0" presId="urn:microsoft.com/office/officeart/2005/8/layout/vList2"/>
    <dgm:cxn modelId="{7559FE9B-40FB-43DF-B7AF-E859F82362F2}" type="presParOf" srcId="{A94352AE-AC4D-4483-96EF-58345559B235}" destId="{2A4F4B3D-B663-4801-A332-2F7FD3C91D07}" srcOrd="5" destOrd="0" presId="urn:microsoft.com/office/officeart/2005/8/layout/vList2"/>
    <dgm:cxn modelId="{8594B46F-96E1-4406-BE36-BFAFE207C4D9}" type="presParOf" srcId="{A94352AE-AC4D-4483-96EF-58345559B235}" destId="{2C6FAF05-06C2-44A2-9613-BE31D2F3A225}" srcOrd="6" destOrd="0" presId="urn:microsoft.com/office/officeart/2005/8/layout/vList2"/>
    <dgm:cxn modelId="{1DEBF944-4939-4001-AB0B-4FF49EC68233}" type="presParOf" srcId="{A94352AE-AC4D-4483-96EF-58345559B235}" destId="{A03F9D8B-91CD-448C-880A-9B5EEBC8B88B}" srcOrd="7" destOrd="0" presId="urn:microsoft.com/office/officeart/2005/8/layout/vList2"/>
    <dgm:cxn modelId="{525A900F-DF33-4059-B973-F414A949C797}" type="presParOf" srcId="{A94352AE-AC4D-4483-96EF-58345559B235}" destId="{A8FF5A7E-E878-42D7-99BA-A160DF35C991}" srcOrd="8" destOrd="0" presId="urn:microsoft.com/office/officeart/2005/8/layout/vList2"/>
    <dgm:cxn modelId="{6A914284-F6E9-4ACA-8054-F6A57993748B}" type="presParOf" srcId="{A94352AE-AC4D-4483-96EF-58345559B235}" destId="{51527EAB-4E39-4F17-8DB6-C620E0CD4946}" srcOrd="9" destOrd="0" presId="urn:microsoft.com/office/officeart/2005/8/layout/vList2"/>
    <dgm:cxn modelId="{7E75FDFC-76E8-4B80-AF57-AF179FD590EA}" type="presParOf" srcId="{A94352AE-AC4D-4483-96EF-58345559B235}" destId="{5F60DA48-3AF3-4A54-A3E3-4B3DD372EF7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9FD8F1-B296-48A1-818D-7DE2B69AEC35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54FB751-8F5E-4FF3-A579-6E55A71E4491}">
      <dgm:prSet custT="1"/>
      <dgm:spPr/>
      <dgm:t>
        <a:bodyPr/>
        <a:lstStyle/>
        <a:p>
          <a:pPr rtl="0"/>
          <a:r>
            <a:rPr lang="hr-HR" sz="1800" dirty="0" smtClean="0"/>
            <a:t>Tri obilježja kulturnog identiteta koji utječu na dinamiku i promjene socio-kulturnog identiteta hrvatskog društva. </a:t>
          </a:r>
          <a:endParaRPr lang="hr-HR" sz="1800" dirty="0"/>
        </a:p>
      </dgm:t>
    </dgm:pt>
    <dgm:pt modelId="{5E7ED3F3-DDFD-4935-80CF-DEA9B26EF54B}" type="parTrans" cxnId="{B2A53499-3F8A-4ED8-A427-8A8D6FEAEDDE}">
      <dgm:prSet/>
      <dgm:spPr/>
      <dgm:t>
        <a:bodyPr/>
        <a:lstStyle/>
        <a:p>
          <a:endParaRPr lang="en-US"/>
        </a:p>
      </dgm:t>
    </dgm:pt>
    <dgm:pt modelId="{AA0C2460-3F71-4BFF-A49F-67CAD6344231}" type="sibTrans" cxnId="{B2A53499-3F8A-4ED8-A427-8A8D6FEAEDDE}">
      <dgm:prSet/>
      <dgm:spPr/>
      <dgm:t>
        <a:bodyPr/>
        <a:lstStyle/>
        <a:p>
          <a:endParaRPr lang="en-US"/>
        </a:p>
      </dgm:t>
    </dgm:pt>
    <dgm:pt modelId="{66F6D84D-3CBB-433C-BA90-C051E4BA4A8A}">
      <dgm:prSet custT="1"/>
      <dgm:spPr/>
      <dgm:t>
        <a:bodyPr/>
        <a:lstStyle/>
        <a:p>
          <a:pPr rtl="0"/>
          <a:r>
            <a:rPr lang="hr-HR" sz="1800" smtClean="0"/>
            <a:t>tradicionalna (tradicija, obitelj, nacija, religija, domovina), </a:t>
          </a:r>
          <a:endParaRPr lang="hr-HR" sz="1800"/>
        </a:p>
      </dgm:t>
    </dgm:pt>
    <dgm:pt modelId="{1B8A6546-33CF-4F03-8637-05E640DBE8A0}" type="parTrans" cxnId="{0E1A3AC0-7F39-4E79-A3A7-0CCCBE5DBDBD}">
      <dgm:prSet/>
      <dgm:spPr/>
      <dgm:t>
        <a:bodyPr/>
        <a:lstStyle/>
        <a:p>
          <a:endParaRPr lang="en-US"/>
        </a:p>
      </dgm:t>
    </dgm:pt>
    <dgm:pt modelId="{4BFB2BA3-0DD9-43C4-8FFB-690F75627A78}" type="sibTrans" cxnId="{0E1A3AC0-7F39-4E79-A3A7-0CCCBE5DBDBD}">
      <dgm:prSet/>
      <dgm:spPr/>
      <dgm:t>
        <a:bodyPr/>
        <a:lstStyle/>
        <a:p>
          <a:endParaRPr lang="en-US"/>
        </a:p>
      </dgm:t>
    </dgm:pt>
    <dgm:pt modelId="{8DB2F81F-5366-4FA9-9A9E-64A19D6BD688}">
      <dgm:prSet custT="1"/>
      <dgm:spPr/>
      <dgm:t>
        <a:bodyPr/>
        <a:lstStyle/>
        <a:p>
          <a:pPr rtl="0"/>
          <a:r>
            <a:rPr lang="hr-HR" sz="1800" dirty="0" smtClean="0"/>
            <a:t>moderna (inovacije, ekonomija, interesi, tržište) </a:t>
          </a:r>
          <a:endParaRPr lang="hr-HR" sz="1800" dirty="0"/>
        </a:p>
      </dgm:t>
    </dgm:pt>
    <dgm:pt modelId="{F0229349-4EF3-4BB6-8460-572A1DCF61E8}" type="parTrans" cxnId="{0CC1F21A-72D0-4F31-945D-570919038B7C}">
      <dgm:prSet/>
      <dgm:spPr/>
      <dgm:t>
        <a:bodyPr/>
        <a:lstStyle/>
        <a:p>
          <a:endParaRPr lang="en-US"/>
        </a:p>
      </dgm:t>
    </dgm:pt>
    <dgm:pt modelId="{44382127-4266-4293-A08B-D734DC777B58}" type="sibTrans" cxnId="{0CC1F21A-72D0-4F31-945D-570919038B7C}">
      <dgm:prSet/>
      <dgm:spPr/>
      <dgm:t>
        <a:bodyPr/>
        <a:lstStyle/>
        <a:p>
          <a:endParaRPr lang="en-US"/>
        </a:p>
      </dgm:t>
    </dgm:pt>
    <dgm:pt modelId="{F0499428-65B7-4E78-A2BE-F906640DAFE4}">
      <dgm:prSet custT="1"/>
      <dgm:spPr/>
      <dgm:t>
        <a:bodyPr/>
        <a:lstStyle/>
        <a:p>
          <a:pPr rtl="0"/>
          <a:r>
            <a:rPr lang="hr-HR" sz="1800" smtClean="0"/>
            <a:t>postmoderna (civilno društvo, novi socijalni pokreti, multikulturalnost).“</a:t>
          </a:r>
          <a:endParaRPr lang="hr-HR" sz="1800"/>
        </a:p>
      </dgm:t>
    </dgm:pt>
    <dgm:pt modelId="{FE0E987A-4874-4A68-BC6A-2E892E36BC2A}" type="parTrans" cxnId="{043D5476-6D06-4C5A-B5B2-3BF45EC629FB}">
      <dgm:prSet/>
      <dgm:spPr/>
      <dgm:t>
        <a:bodyPr/>
        <a:lstStyle/>
        <a:p>
          <a:endParaRPr lang="en-US"/>
        </a:p>
      </dgm:t>
    </dgm:pt>
    <dgm:pt modelId="{F000BF1B-211F-4DD5-A871-0C21F6493EB2}" type="sibTrans" cxnId="{043D5476-6D06-4C5A-B5B2-3BF45EC629FB}">
      <dgm:prSet/>
      <dgm:spPr/>
      <dgm:t>
        <a:bodyPr/>
        <a:lstStyle/>
        <a:p>
          <a:endParaRPr lang="en-US"/>
        </a:p>
      </dgm:t>
    </dgm:pt>
    <dgm:pt modelId="{E995EBFE-2008-4D6F-8371-6C1DF4A328F0}" type="pres">
      <dgm:prSet presAssocID="{549FD8F1-B296-48A1-818D-7DE2B69AEC3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BB0CF14-8607-4A63-A7B9-AAFA74D1D11F}" type="pres">
      <dgm:prSet presAssocID="{F54FB751-8F5E-4FF3-A579-6E55A71E4491}" presName="horFlow" presStyleCnt="0"/>
      <dgm:spPr/>
    </dgm:pt>
    <dgm:pt modelId="{2E008DAF-C692-476B-ADD7-2BBB0F78BBDA}" type="pres">
      <dgm:prSet presAssocID="{F54FB751-8F5E-4FF3-A579-6E55A71E4491}" presName="bigChev" presStyleLbl="node1" presStyleIdx="0" presStyleCnt="1" custLinFactNeighborX="-1499" custLinFactNeighborY="1514"/>
      <dgm:spPr/>
    </dgm:pt>
    <dgm:pt modelId="{47AA2343-3608-4F1C-B21F-0AE22E10E051}" type="pres">
      <dgm:prSet presAssocID="{1B8A6546-33CF-4F03-8637-05E640DBE8A0}" presName="parTrans" presStyleCnt="0"/>
      <dgm:spPr/>
    </dgm:pt>
    <dgm:pt modelId="{5FA2E155-A1DC-46B9-8C7B-27C7ECC1CB7F}" type="pres">
      <dgm:prSet presAssocID="{66F6D84D-3CBB-433C-BA90-C051E4BA4A8A}" presName="node" presStyleLbl="alignAccFollowNode1" presStyleIdx="0" presStyleCnt="3">
        <dgm:presLayoutVars>
          <dgm:bulletEnabled val="1"/>
        </dgm:presLayoutVars>
      </dgm:prSet>
      <dgm:spPr/>
    </dgm:pt>
    <dgm:pt modelId="{54504D33-5AEF-4A3E-8349-FCAFA3C71FC3}" type="pres">
      <dgm:prSet presAssocID="{4BFB2BA3-0DD9-43C4-8FFB-690F75627A78}" presName="sibTrans" presStyleCnt="0"/>
      <dgm:spPr/>
    </dgm:pt>
    <dgm:pt modelId="{23176475-B772-462C-8554-4A848C8BEDE7}" type="pres">
      <dgm:prSet presAssocID="{8DB2F81F-5366-4FA9-9A9E-64A19D6BD688}" presName="node" presStyleLbl="alignAccFollowNode1" presStyleIdx="1" presStyleCnt="3">
        <dgm:presLayoutVars>
          <dgm:bulletEnabled val="1"/>
        </dgm:presLayoutVars>
      </dgm:prSet>
      <dgm:spPr/>
    </dgm:pt>
    <dgm:pt modelId="{03034A81-C19E-44C5-9D28-F9BABAB464BA}" type="pres">
      <dgm:prSet presAssocID="{44382127-4266-4293-A08B-D734DC777B58}" presName="sibTrans" presStyleCnt="0"/>
      <dgm:spPr/>
    </dgm:pt>
    <dgm:pt modelId="{51ED1018-0236-4537-A4E4-4B78CB83149E}" type="pres">
      <dgm:prSet presAssocID="{F0499428-65B7-4E78-A2BE-F906640DAFE4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791F2BB6-90AF-4A3E-80C8-88838169A2F8}" type="presOf" srcId="{F54FB751-8F5E-4FF3-A579-6E55A71E4491}" destId="{2E008DAF-C692-476B-ADD7-2BBB0F78BBDA}" srcOrd="0" destOrd="0" presId="urn:microsoft.com/office/officeart/2005/8/layout/lProcess3"/>
    <dgm:cxn modelId="{6074EFB1-7ED3-4E65-9086-267B5A7F2B1C}" type="presOf" srcId="{66F6D84D-3CBB-433C-BA90-C051E4BA4A8A}" destId="{5FA2E155-A1DC-46B9-8C7B-27C7ECC1CB7F}" srcOrd="0" destOrd="0" presId="urn:microsoft.com/office/officeart/2005/8/layout/lProcess3"/>
    <dgm:cxn modelId="{486A9FF7-CF42-418F-BACE-88A8D5E81443}" type="presOf" srcId="{549FD8F1-B296-48A1-818D-7DE2B69AEC35}" destId="{E995EBFE-2008-4D6F-8371-6C1DF4A328F0}" srcOrd="0" destOrd="0" presId="urn:microsoft.com/office/officeart/2005/8/layout/lProcess3"/>
    <dgm:cxn modelId="{B2A53499-3F8A-4ED8-A427-8A8D6FEAEDDE}" srcId="{549FD8F1-B296-48A1-818D-7DE2B69AEC35}" destId="{F54FB751-8F5E-4FF3-A579-6E55A71E4491}" srcOrd="0" destOrd="0" parTransId="{5E7ED3F3-DDFD-4935-80CF-DEA9B26EF54B}" sibTransId="{AA0C2460-3F71-4BFF-A49F-67CAD6344231}"/>
    <dgm:cxn modelId="{D7A27908-1721-4137-89A3-5361F5D58FA0}" type="presOf" srcId="{F0499428-65B7-4E78-A2BE-F906640DAFE4}" destId="{51ED1018-0236-4537-A4E4-4B78CB83149E}" srcOrd="0" destOrd="0" presId="urn:microsoft.com/office/officeart/2005/8/layout/lProcess3"/>
    <dgm:cxn modelId="{0E1A3AC0-7F39-4E79-A3A7-0CCCBE5DBDBD}" srcId="{F54FB751-8F5E-4FF3-A579-6E55A71E4491}" destId="{66F6D84D-3CBB-433C-BA90-C051E4BA4A8A}" srcOrd="0" destOrd="0" parTransId="{1B8A6546-33CF-4F03-8637-05E640DBE8A0}" sibTransId="{4BFB2BA3-0DD9-43C4-8FFB-690F75627A78}"/>
    <dgm:cxn modelId="{0CC1F21A-72D0-4F31-945D-570919038B7C}" srcId="{F54FB751-8F5E-4FF3-A579-6E55A71E4491}" destId="{8DB2F81F-5366-4FA9-9A9E-64A19D6BD688}" srcOrd="1" destOrd="0" parTransId="{F0229349-4EF3-4BB6-8460-572A1DCF61E8}" sibTransId="{44382127-4266-4293-A08B-D734DC777B58}"/>
    <dgm:cxn modelId="{043D5476-6D06-4C5A-B5B2-3BF45EC629FB}" srcId="{F54FB751-8F5E-4FF3-A579-6E55A71E4491}" destId="{F0499428-65B7-4E78-A2BE-F906640DAFE4}" srcOrd="2" destOrd="0" parTransId="{FE0E987A-4874-4A68-BC6A-2E892E36BC2A}" sibTransId="{F000BF1B-211F-4DD5-A871-0C21F6493EB2}"/>
    <dgm:cxn modelId="{34886216-0D20-4BB3-AE67-BC0D5E13C378}" type="presOf" srcId="{8DB2F81F-5366-4FA9-9A9E-64A19D6BD688}" destId="{23176475-B772-462C-8554-4A848C8BEDE7}" srcOrd="0" destOrd="0" presId="urn:microsoft.com/office/officeart/2005/8/layout/lProcess3"/>
    <dgm:cxn modelId="{A6D1CCD4-068E-4997-AD71-76B61B6AF4F1}" type="presParOf" srcId="{E995EBFE-2008-4D6F-8371-6C1DF4A328F0}" destId="{5BB0CF14-8607-4A63-A7B9-AAFA74D1D11F}" srcOrd="0" destOrd="0" presId="urn:microsoft.com/office/officeart/2005/8/layout/lProcess3"/>
    <dgm:cxn modelId="{46A59E80-1522-452C-B1F2-29897F8B3B7F}" type="presParOf" srcId="{5BB0CF14-8607-4A63-A7B9-AAFA74D1D11F}" destId="{2E008DAF-C692-476B-ADD7-2BBB0F78BBDA}" srcOrd="0" destOrd="0" presId="urn:microsoft.com/office/officeart/2005/8/layout/lProcess3"/>
    <dgm:cxn modelId="{2442A6A7-E232-42EC-B305-A3BF25B37B07}" type="presParOf" srcId="{5BB0CF14-8607-4A63-A7B9-AAFA74D1D11F}" destId="{47AA2343-3608-4F1C-B21F-0AE22E10E051}" srcOrd="1" destOrd="0" presId="urn:microsoft.com/office/officeart/2005/8/layout/lProcess3"/>
    <dgm:cxn modelId="{FB5A97E5-F79F-4AA5-A520-D44E047F7C50}" type="presParOf" srcId="{5BB0CF14-8607-4A63-A7B9-AAFA74D1D11F}" destId="{5FA2E155-A1DC-46B9-8C7B-27C7ECC1CB7F}" srcOrd="2" destOrd="0" presId="urn:microsoft.com/office/officeart/2005/8/layout/lProcess3"/>
    <dgm:cxn modelId="{6FCBD802-BE5B-463F-A2C4-6ACA418A5BA2}" type="presParOf" srcId="{5BB0CF14-8607-4A63-A7B9-AAFA74D1D11F}" destId="{54504D33-5AEF-4A3E-8349-FCAFA3C71FC3}" srcOrd="3" destOrd="0" presId="urn:microsoft.com/office/officeart/2005/8/layout/lProcess3"/>
    <dgm:cxn modelId="{242692B5-30C5-4A22-9E9F-F5A9345B4CDB}" type="presParOf" srcId="{5BB0CF14-8607-4A63-A7B9-AAFA74D1D11F}" destId="{23176475-B772-462C-8554-4A848C8BEDE7}" srcOrd="4" destOrd="0" presId="urn:microsoft.com/office/officeart/2005/8/layout/lProcess3"/>
    <dgm:cxn modelId="{25E9DF9E-227F-4881-9F24-4E3C9EC5FDDF}" type="presParOf" srcId="{5BB0CF14-8607-4A63-A7B9-AAFA74D1D11F}" destId="{03034A81-C19E-44C5-9D28-F9BABAB464BA}" srcOrd="5" destOrd="0" presId="urn:microsoft.com/office/officeart/2005/8/layout/lProcess3"/>
    <dgm:cxn modelId="{5E948EC1-4091-4EF0-BA92-49F54E3F352A}" type="presParOf" srcId="{5BB0CF14-8607-4A63-A7B9-AAFA74D1D11F}" destId="{51ED1018-0236-4537-A4E4-4B78CB83149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4EB088-94B9-4FED-A31D-3253A3F895A8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1E10288-9EAC-44DF-9C00-E344C62E9C54}">
      <dgm:prSet/>
      <dgm:spPr/>
      <dgm:t>
        <a:bodyPr/>
        <a:lstStyle/>
        <a:p>
          <a:pPr rtl="0"/>
          <a:r>
            <a:rPr lang="hr-HR" dirty="0" smtClean="0"/>
            <a:t>Cifrić (2008: 794) prepoznaje da se danas u istom svjetskom loncu „kuhaju" problemi zaštite okoliša, nove formule razvoja, pitanja identiteta (nacionalni, kulturni, religijski) i konačno rata koji zajedno tvore svjetski kovitlac interesa i moći kojom određuju temeljne "šlagvorte" za tipove međunarodnih konstelacija.</a:t>
          </a:r>
          <a:endParaRPr lang="hr-HR" dirty="0"/>
        </a:p>
      </dgm:t>
    </dgm:pt>
    <dgm:pt modelId="{B4FCC6DD-F822-4D53-8DA0-EC8F24B80674}" type="parTrans" cxnId="{778B2147-E32A-4218-BA77-78066F0FFE6E}">
      <dgm:prSet/>
      <dgm:spPr/>
      <dgm:t>
        <a:bodyPr/>
        <a:lstStyle/>
        <a:p>
          <a:endParaRPr lang="en-US"/>
        </a:p>
      </dgm:t>
    </dgm:pt>
    <dgm:pt modelId="{7240D0AE-73D7-46D6-8211-B688AA25FCD5}" type="sibTrans" cxnId="{778B2147-E32A-4218-BA77-78066F0FFE6E}">
      <dgm:prSet/>
      <dgm:spPr/>
      <dgm:t>
        <a:bodyPr/>
        <a:lstStyle/>
        <a:p>
          <a:endParaRPr lang="en-US"/>
        </a:p>
      </dgm:t>
    </dgm:pt>
    <dgm:pt modelId="{48D00EB2-D160-486D-8795-B2ECE6410A18}" type="pres">
      <dgm:prSet presAssocID="{244EB088-94B9-4FED-A31D-3253A3F895A8}" presName="linear" presStyleCnt="0">
        <dgm:presLayoutVars>
          <dgm:animLvl val="lvl"/>
          <dgm:resizeHandles val="exact"/>
        </dgm:presLayoutVars>
      </dgm:prSet>
      <dgm:spPr/>
    </dgm:pt>
    <dgm:pt modelId="{28D03287-7969-48EB-B6E1-A398B55DAD7E}" type="pres">
      <dgm:prSet presAssocID="{21E10288-9EAC-44DF-9C00-E344C62E9C54}" presName="parentText" presStyleLbl="node1" presStyleIdx="0" presStyleCnt="1" custLinFactNeighborX="-5270" custLinFactNeighborY="-517">
        <dgm:presLayoutVars>
          <dgm:chMax val="0"/>
          <dgm:bulletEnabled val="1"/>
        </dgm:presLayoutVars>
      </dgm:prSet>
      <dgm:spPr/>
    </dgm:pt>
  </dgm:ptLst>
  <dgm:cxnLst>
    <dgm:cxn modelId="{3D01B444-ADA4-4481-8654-960BC05F558F}" type="presOf" srcId="{21E10288-9EAC-44DF-9C00-E344C62E9C54}" destId="{28D03287-7969-48EB-B6E1-A398B55DAD7E}" srcOrd="0" destOrd="0" presId="urn:microsoft.com/office/officeart/2005/8/layout/vList2"/>
    <dgm:cxn modelId="{778B2147-E32A-4218-BA77-78066F0FFE6E}" srcId="{244EB088-94B9-4FED-A31D-3253A3F895A8}" destId="{21E10288-9EAC-44DF-9C00-E344C62E9C54}" srcOrd="0" destOrd="0" parTransId="{B4FCC6DD-F822-4D53-8DA0-EC8F24B80674}" sibTransId="{7240D0AE-73D7-46D6-8211-B688AA25FCD5}"/>
    <dgm:cxn modelId="{82CAC913-303E-449C-B322-F007FD749916}" type="presOf" srcId="{244EB088-94B9-4FED-A31D-3253A3F895A8}" destId="{48D00EB2-D160-486D-8795-B2ECE6410A18}" srcOrd="0" destOrd="0" presId="urn:microsoft.com/office/officeart/2005/8/layout/vList2"/>
    <dgm:cxn modelId="{F298BCAA-0FD9-4DC8-A617-3E3EAA3983E9}" type="presParOf" srcId="{48D00EB2-D160-486D-8795-B2ECE6410A18}" destId="{28D03287-7969-48EB-B6E1-A398B55DAD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237D5D-59CF-42F4-98E3-5FC87B7C3C2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809D31-C25B-4D37-AC4A-4F3845E60258}">
      <dgm:prSet/>
      <dgm:spPr/>
      <dgm:t>
        <a:bodyPr/>
        <a:lstStyle/>
        <a:p>
          <a:pPr rtl="0"/>
          <a:r>
            <a:rPr lang="hr-HR" dirty="0" smtClean="0"/>
            <a:t>Sociološki način mišljenja, oslobođen uske disciplinarnosti kategorijalnog aparata pozitivističke znanosti ili njenog redukcionizma na jednostranost teorijskih pristupa u globalnim socijalnim koncepcijama, otvara perspektive holizmu.  </a:t>
          </a:r>
          <a:endParaRPr lang="hr-HR" dirty="0"/>
        </a:p>
      </dgm:t>
    </dgm:pt>
    <dgm:pt modelId="{25623F7A-431A-41CA-9D34-6FAF7853D02F}" type="parTrans" cxnId="{1AD5B135-3108-4487-983B-5E9C7EBEE337}">
      <dgm:prSet/>
      <dgm:spPr/>
      <dgm:t>
        <a:bodyPr/>
        <a:lstStyle/>
        <a:p>
          <a:endParaRPr lang="en-US"/>
        </a:p>
      </dgm:t>
    </dgm:pt>
    <dgm:pt modelId="{0D820AEA-FE35-4538-8034-040989D9E4C7}" type="sibTrans" cxnId="{1AD5B135-3108-4487-983B-5E9C7EBEE337}">
      <dgm:prSet/>
      <dgm:spPr/>
      <dgm:t>
        <a:bodyPr/>
        <a:lstStyle/>
        <a:p>
          <a:endParaRPr lang="en-US"/>
        </a:p>
      </dgm:t>
    </dgm:pt>
    <dgm:pt modelId="{0B8DED97-06D1-4ED5-A14B-6BE1C033C56E}">
      <dgm:prSet/>
      <dgm:spPr/>
      <dgm:t>
        <a:bodyPr/>
        <a:lstStyle/>
        <a:p>
          <a:pPr rtl="0"/>
          <a:r>
            <a:rPr lang="hr-HR" dirty="0" smtClean="0"/>
            <a:t>Socijalna ekologija ne barata samo s društvenim činjenicama kao društvenim, nego s društvenim činjenicama nastalim u drugačijem poimanju čovjeka i prirode, tj. u integrativnim kategorijama koje nadilaze prirodoznanstvene ali i socijalnoznanstvene odvojenosti u tumačenju odnosa čovjeka i prirode, čovjeka i kulture i kulture i prirode.“ (Cifrić, 1989: 126)</a:t>
          </a:r>
          <a:endParaRPr lang="hr-HR" dirty="0"/>
        </a:p>
      </dgm:t>
    </dgm:pt>
    <dgm:pt modelId="{BE0262A4-D351-43EC-BB2C-DBA6D646C9EB}" type="parTrans" cxnId="{40A5B23E-8174-478E-B93E-4C1CA489F99C}">
      <dgm:prSet/>
      <dgm:spPr/>
      <dgm:t>
        <a:bodyPr/>
        <a:lstStyle/>
        <a:p>
          <a:endParaRPr lang="en-US"/>
        </a:p>
      </dgm:t>
    </dgm:pt>
    <dgm:pt modelId="{C5AC609A-26EC-48A5-8380-A05BB2DD7CF5}" type="sibTrans" cxnId="{40A5B23E-8174-478E-B93E-4C1CA489F99C}">
      <dgm:prSet/>
      <dgm:spPr/>
      <dgm:t>
        <a:bodyPr/>
        <a:lstStyle/>
        <a:p>
          <a:endParaRPr lang="en-US"/>
        </a:p>
      </dgm:t>
    </dgm:pt>
    <dgm:pt modelId="{2DDE4884-FA2E-436F-AB73-7E5A9317E0F1}">
      <dgm:prSet/>
      <dgm:spPr/>
      <dgm:t>
        <a:bodyPr/>
        <a:lstStyle/>
        <a:p>
          <a:pPr rtl="0"/>
          <a:r>
            <a:rPr lang="hr-HR" dirty="0" smtClean="0"/>
            <a:t>„Sociolog će lako prepoznati raspoloženje stanovništva, društvenih grupa, odnose institucija i razvojne politike itd. i, oblikujući svoje mišljenje,isto tako vrlo jednostavno prenijeti poruku narodu.“ (Cifrić, 1989: 127).</a:t>
          </a:r>
          <a:endParaRPr lang="hr-HR" dirty="0"/>
        </a:p>
      </dgm:t>
    </dgm:pt>
    <dgm:pt modelId="{BA9C68B0-A119-4CD2-A4D1-F37594FEF403}" type="parTrans" cxnId="{50324CFA-F8AD-4E48-AD8A-907F5081A844}">
      <dgm:prSet/>
      <dgm:spPr/>
      <dgm:t>
        <a:bodyPr/>
        <a:lstStyle/>
        <a:p>
          <a:endParaRPr lang="en-US"/>
        </a:p>
      </dgm:t>
    </dgm:pt>
    <dgm:pt modelId="{4544934B-86A4-4386-A4E8-CAB14F2879DA}" type="sibTrans" cxnId="{50324CFA-F8AD-4E48-AD8A-907F5081A844}">
      <dgm:prSet/>
      <dgm:spPr/>
      <dgm:t>
        <a:bodyPr/>
        <a:lstStyle/>
        <a:p>
          <a:endParaRPr lang="en-US"/>
        </a:p>
      </dgm:t>
    </dgm:pt>
    <dgm:pt modelId="{64B40E3B-5643-4529-A24C-00DB84E075EB}" type="pres">
      <dgm:prSet presAssocID="{67237D5D-59CF-42F4-98E3-5FC87B7C3C26}" presName="linear" presStyleCnt="0">
        <dgm:presLayoutVars>
          <dgm:animLvl val="lvl"/>
          <dgm:resizeHandles val="exact"/>
        </dgm:presLayoutVars>
      </dgm:prSet>
      <dgm:spPr/>
    </dgm:pt>
    <dgm:pt modelId="{9F63CB73-DEEF-476A-BD5B-BDD9183B8514}" type="pres">
      <dgm:prSet presAssocID="{D6809D31-C25B-4D37-AC4A-4F3845E60258}" presName="parentText" presStyleLbl="node1" presStyleIdx="0" presStyleCnt="3" custLinFactY="-1839" custLinFactNeighborX="-1479" custLinFactNeighborY="-100000">
        <dgm:presLayoutVars>
          <dgm:chMax val="0"/>
          <dgm:bulletEnabled val="1"/>
        </dgm:presLayoutVars>
      </dgm:prSet>
      <dgm:spPr/>
    </dgm:pt>
    <dgm:pt modelId="{8CE8E955-6F1C-441B-972E-62C5F0307F36}" type="pres">
      <dgm:prSet presAssocID="{0D820AEA-FE35-4538-8034-040989D9E4C7}" presName="spacer" presStyleCnt="0"/>
      <dgm:spPr/>
    </dgm:pt>
    <dgm:pt modelId="{EA085B6D-F0A4-466E-B1A8-8147BA0EF9FB}" type="pres">
      <dgm:prSet presAssocID="{0B8DED97-06D1-4ED5-A14B-6BE1C033C56E}" presName="parentText" presStyleLbl="node1" presStyleIdx="1" presStyleCnt="3" custLinFactNeighborX="-739" custLinFactNeighborY="33467">
        <dgm:presLayoutVars>
          <dgm:chMax val="0"/>
          <dgm:bulletEnabled val="1"/>
        </dgm:presLayoutVars>
      </dgm:prSet>
      <dgm:spPr/>
    </dgm:pt>
    <dgm:pt modelId="{36F4E0B4-AB0B-4407-A086-E7128A65410A}" type="pres">
      <dgm:prSet presAssocID="{C5AC609A-26EC-48A5-8380-A05BB2DD7CF5}" presName="spacer" presStyleCnt="0"/>
      <dgm:spPr/>
    </dgm:pt>
    <dgm:pt modelId="{5189E8B4-7220-447D-ADBF-4544D9BC7DCB}" type="pres">
      <dgm:prSet presAssocID="{2DDE4884-FA2E-436F-AB73-7E5A9317E0F1}" presName="parentText" presStyleLbl="node1" presStyleIdx="2" presStyleCnt="3" custLinFactY="7867" custLinFactNeighborX="-38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F48C43-A51A-4B66-A507-7874BC942C28}" type="presOf" srcId="{67237D5D-59CF-42F4-98E3-5FC87B7C3C26}" destId="{64B40E3B-5643-4529-A24C-00DB84E075EB}" srcOrd="0" destOrd="0" presId="urn:microsoft.com/office/officeart/2005/8/layout/vList2"/>
    <dgm:cxn modelId="{1AD5B135-3108-4487-983B-5E9C7EBEE337}" srcId="{67237D5D-59CF-42F4-98E3-5FC87B7C3C26}" destId="{D6809D31-C25B-4D37-AC4A-4F3845E60258}" srcOrd="0" destOrd="0" parTransId="{25623F7A-431A-41CA-9D34-6FAF7853D02F}" sibTransId="{0D820AEA-FE35-4538-8034-040989D9E4C7}"/>
    <dgm:cxn modelId="{33724BBB-9B2A-464A-9CF7-75123EA87E17}" type="presOf" srcId="{2DDE4884-FA2E-436F-AB73-7E5A9317E0F1}" destId="{5189E8B4-7220-447D-ADBF-4544D9BC7DCB}" srcOrd="0" destOrd="0" presId="urn:microsoft.com/office/officeart/2005/8/layout/vList2"/>
    <dgm:cxn modelId="{FE5FDAC0-183E-461E-AEF5-5E81E1B471BF}" type="presOf" srcId="{0B8DED97-06D1-4ED5-A14B-6BE1C033C56E}" destId="{EA085B6D-F0A4-466E-B1A8-8147BA0EF9FB}" srcOrd="0" destOrd="0" presId="urn:microsoft.com/office/officeart/2005/8/layout/vList2"/>
    <dgm:cxn modelId="{84C3A4D5-6E72-4906-B17B-083D97BF1AD3}" type="presOf" srcId="{D6809D31-C25B-4D37-AC4A-4F3845E60258}" destId="{9F63CB73-DEEF-476A-BD5B-BDD9183B8514}" srcOrd="0" destOrd="0" presId="urn:microsoft.com/office/officeart/2005/8/layout/vList2"/>
    <dgm:cxn modelId="{40A5B23E-8174-478E-B93E-4C1CA489F99C}" srcId="{67237D5D-59CF-42F4-98E3-5FC87B7C3C26}" destId="{0B8DED97-06D1-4ED5-A14B-6BE1C033C56E}" srcOrd="1" destOrd="0" parTransId="{BE0262A4-D351-43EC-BB2C-DBA6D646C9EB}" sibTransId="{C5AC609A-26EC-48A5-8380-A05BB2DD7CF5}"/>
    <dgm:cxn modelId="{50324CFA-F8AD-4E48-AD8A-907F5081A844}" srcId="{67237D5D-59CF-42F4-98E3-5FC87B7C3C26}" destId="{2DDE4884-FA2E-436F-AB73-7E5A9317E0F1}" srcOrd="2" destOrd="0" parTransId="{BA9C68B0-A119-4CD2-A4D1-F37594FEF403}" sibTransId="{4544934B-86A4-4386-A4E8-CAB14F2879DA}"/>
    <dgm:cxn modelId="{0B56BCFC-2008-4664-8752-46BD85D09E44}" type="presParOf" srcId="{64B40E3B-5643-4529-A24C-00DB84E075EB}" destId="{9F63CB73-DEEF-476A-BD5B-BDD9183B8514}" srcOrd="0" destOrd="0" presId="urn:microsoft.com/office/officeart/2005/8/layout/vList2"/>
    <dgm:cxn modelId="{14E2790B-3159-476E-A81C-55582B5600A3}" type="presParOf" srcId="{64B40E3B-5643-4529-A24C-00DB84E075EB}" destId="{8CE8E955-6F1C-441B-972E-62C5F0307F36}" srcOrd="1" destOrd="0" presId="urn:microsoft.com/office/officeart/2005/8/layout/vList2"/>
    <dgm:cxn modelId="{D1F19C5F-7A5C-41F5-8FB5-C3FFB539F41E}" type="presParOf" srcId="{64B40E3B-5643-4529-A24C-00DB84E075EB}" destId="{EA085B6D-F0A4-466E-B1A8-8147BA0EF9FB}" srcOrd="2" destOrd="0" presId="urn:microsoft.com/office/officeart/2005/8/layout/vList2"/>
    <dgm:cxn modelId="{6EBAF1A9-AC6B-4AAC-8598-633CABF800D5}" type="presParOf" srcId="{64B40E3B-5643-4529-A24C-00DB84E075EB}" destId="{36F4E0B4-AB0B-4407-A086-E7128A65410A}" srcOrd="3" destOrd="0" presId="urn:microsoft.com/office/officeart/2005/8/layout/vList2"/>
    <dgm:cxn modelId="{86A3CA7D-1962-4360-AE1B-49A60AD47D84}" type="presParOf" srcId="{64B40E3B-5643-4529-A24C-00DB84E075EB}" destId="{5189E8B4-7220-447D-ADBF-4544D9BC7D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B4700D-322E-4B53-A8B4-B299F9B644B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4CDCF3-4363-458D-A05D-A93F8FB3429C}">
      <dgm:prSet/>
      <dgm:spPr/>
      <dgm:t>
        <a:bodyPr/>
        <a:lstStyle/>
        <a:p>
          <a:pPr rtl="0"/>
          <a:r>
            <a:rPr lang="hr-HR" dirty="0" smtClean="0"/>
            <a:t>Percepcija zagađivanja i ugrožavanja prirode i okoline u očima mladih (Cifrić i Čulig 1987), </a:t>
          </a:r>
        </a:p>
        <a:p>
          <a:pPr rtl="0"/>
          <a:r>
            <a:rPr lang="hr-HR" dirty="0" smtClean="0"/>
            <a:t>Procjena stanja i očekivanja u odnosu na razvoj i okoliš u Hrvatskoj (Cifrić, 1995; 1998) </a:t>
          </a:r>
        </a:p>
        <a:p>
          <a:pPr rtl="0"/>
          <a:r>
            <a:rPr lang="hr-HR" dirty="0" smtClean="0"/>
            <a:t>Percepcijom ekoloških problema kao zabrinjavajućih (Cifrić, 2005),</a:t>
          </a:r>
        </a:p>
        <a:p>
          <a:pPr rtl="0"/>
          <a:r>
            <a:rPr lang="hr-HR" dirty="0" smtClean="0"/>
            <a:t>Zabrinutost građana ekološkim problemima (Cifrić, 2008)</a:t>
          </a:r>
          <a:endParaRPr lang="hr-HR" dirty="0"/>
        </a:p>
      </dgm:t>
    </dgm:pt>
    <dgm:pt modelId="{D01F01C6-D99A-4542-B681-B4630ACB124A}" type="parTrans" cxnId="{C0EA61FF-BDBF-44C5-8CAA-1C3529660E1E}">
      <dgm:prSet/>
      <dgm:spPr/>
      <dgm:t>
        <a:bodyPr/>
        <a:lstStyle/>
        <a:p>
          <a:endParaRPr lang="en-US"/>
        </a:p>
      </dgm:t>
    </dgm:pt>
    <dgm:pt modelId="{D7A288FB-B5B7-4C9E-A37E-E31BBC1121E1}" type="sibTrans" cxnId="{C0EA61FF-BDBF-44C5-8CAA-1C3529660E1E}">
      <dgm:prSet/>
      <dgm:spPr/>
      <dgm:t>
        <a:bodyPr/>
        <a:lstStyle/>
        <a:p>
          <a:endParaRPr lang="en-US"/>
        </a:p>
      </dgm:t>
    </dgm:pt>
    <dgm:pt modelId="{30356147-7051-4AEB-A7D6-4F634108288C}" type="pres">
      <dgm:prSet presAssocID="{38B4700D-322E-4B53-A8B4-B299F9B644BE}" presName="linear" presStyleCnt="0">
        <dgm:presLayoutVars>
          <dgm:animLvl val="lvl"/>
          <dgm:resizeHandles val="exact"/>
        </dgm:presLayoutVars>
      </dgm:prSet>
      <dgm:spPr/>
    </dgm:pt>
    <dgm:pt modelId="{896A1E5A-751E-4A00-8EC9-B5F4210F3B4A}" type="pres">
      <dgm:prSet presAssocID="{654CDCF3-4363-458D-A05D-A93F8FB3429C}" presName="parentText" presStyleLbl="node1" presStyleIdx="0" presStyleCnt="1" custLinFactNeighborX="-24958" custLinFactNeighborY="-135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EA61FF-BDBF-44C5-8CAA-1C3529660E1E}" srcId="{38B4700D-322E-4B53-A8B4-B299F9B644BE}" destId="{654CDCF3-4363-458D-A05D-A93F8FB3429C}" srcOrd="0" destOrd="0" parTransId="{D01F01C6-D99A-4542-B681-B4630ACB124A}" sibTransId="{D7A288FB-B5B7-4C9E-A37E-E31BBC1121E1}"/>
    <dgm:cxn modelId="{F3B5789B-529D-4A7B-A9A7-E1F5FFE5ADD8}" type="presOf" srcId="{38B4700D-322E-4B53-A8B4-B299F9B644BE}" destId="{30356147-7051-4AEB-A7D6-4F634108288C}" srcOrd="0" destOrd="0" presId="urn:microsoft.com/office/officeart/2005/8/layout/vList2"/>
    <dgm:cxn modelId="{7CFDCB5E-D8F7-4020-8E9E-3BB159A6F2C1}" type="presOf" srcId="{654CDCF3-4363-458D-A05D-A93F8FB3429C}" destId="{896A1E5A-751E-4A00-8EC9-B5F4210F3B4A}" srcOrd="0" destOrd="0" presId="urn:microsoft.com/office/officeart/2005/8/layout/vList2"/>
    <dgm:cxn modelId="{4AF94C72-CD74-4C66-B34D-1AC2F69B349E}" type="presParOf" srcId="{30356147-7051-4AEB-A7D6-4F634108288C}" destId="{896A1E5A-751E-4A00-8EC9-B5F4210F3B4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B84572-61D7-4D45-A4AC-D67DC4B98BA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3BA33AE-05BF-4261-B85C-99CAF0A3227F}">
      <dgm:prSet custT="1"/>
      <dgm:spPr/>
      <dgm:t>
        <a:bodyPr/>
        <a:lstStyle/>
        <a:p>
          <a:pPr rtl="0"/>
          <a:r>
            <a:rPr lang="hr-HR" sz="1600" dirty="0" smtClean="0"/>
            <a:t>Nedorečenost, nepreciznost, proturječnosti, itd. same defnicije koncepta održivog razvoja, kao što ističu njegovi kritičari, proizlazi iz pojmovne strukture te sintagme. </a:t>
          </a:r>
          <a:endParaRPr lang="hr-HR" sz="1600" dirty="0"/>
        </a:p>
      </dgm:t>
    </dgm:pt>
    <dgm:pt modelId="{A6EF2A66-5B5F-499F-866B-FB49CCFF14B0}" type="parTrans" cxnId="{DDF74D8C-1E21-4739-B9A2-ED94A73B4006}">
      <dgm:prSet/>
      <dgm:spPr/>
      <dgm:t>
        <a:bodyPr/>
        <a:lstStyle/>
        <a:p>
          <a:endParaRPr lang="en-US"/>
        </a:p>
      </dgm:t>
    </dgm:pt>
    <dgm:pt modelId="{CDB95298-7FC1-4EE6-BC40-0F7B81552708}" type="sibTrans" cxnId="{DDF74D8C-1E21-4739-B9A2-ED94A73B4006}">
      <dgm:prSet/>
      <dgm:spPr/>
      <dgm:t>
        <a:bodyPr/>
        <a:lstStyle/>
        <a:p>
          <a:endParaRPr lang="en-US"/>
        </a:p>
      </dgm:t>
    </dgm:pt>
    <dgm:pt modelId="{C918F6C0-3D71-4264-A76E-1C9526FC1364}">
      <dgm:prSet custT="1"/>
      <dgm:spPr/>
      <dgm:t>
        <a:bodyPr/>
        <a:lstStyle/>
        <a:p>
          <a:pPr rtl="0"/>
          <a:r>
            <a:rPr lang="hr-HR" sz="1600" dirty="0" smtClean="0"/>
            <a:t>To znači da je potrebno promijeniti nešto u socijalnoj sferi – politiku, vrijednosti, tehnologije itd. dakle općenito u kulturnom području kako bi se održala prirodna sfera i balans između njih dviju. </a:t>
          </a:r>
          <a:endParaRPr lang="hr-HR" sz="1600" dirty="0"/>
        </a:p>
      </dgm:t>
    </dgm:pt>
    <dgm:pt modelId="{A6B1B633-7CFA-4C3A-84EF-5917ACB7801E}" type="parTrans" cxnId="{D42D8FBD-F04A-4927-807D-C6331D774314}">
      <dgm:prSet/>
      <dgm:spPr/>
      <dgm:t>
        <a:bodyPr/>
        <a:lstStyle/>
        <a:p>
          <a:endParaRPr lang="en-US"/>
        </a:p>
      </dgm:t>
    </dgm:pt>
    <dgm:pt modelId="{06AA0724-06AF-4600-B947-0AF405711778}" type="sibTrans" cxnId="{D42D8FBD-F04A-4927-807D-C6331D774314}">
      <dgm:prSet/>
      <dgm:spPr/>
      <dgm:t>
        <a:bodyPr/>
        <a:lstStyle/>
        <a:p>
          <a:endParaRPr lang="en-US"/>
        </a:p>
      </dgm:t>
    </dgm:pt>
    <dgm:pt modelId="{ECC98345-5434-442A-95FC-8653FBE794B9}">
      <dgm:prSet custT="1"/>
      <dgm:spPr/>
      <dgm:t>
        <a:bodyPr/>
        <a:lstStyle/>
        <a:p>
          <a:pPr rtl="0"/>
          <a:r>
            <a:rPr lang="hr-HR" sz="1600" dirty="0" smtClean="0"/>
            <a:t>Na česta upozorenja o stanju okoliša da „više ovako ne ide” koncept održivog razvoja kaže „da se može dalje i kako </a:t>
          </a:r>
          <a:r>
            <a:rPr lang="hr-HR" sz="1600" i="1" dirty="0" smtClean="0"/>
            <a:t>treba </a:t>
          </a:r>
          <a:r>
            <a:rPr lang="hr-HR" sz="1600" dirty="0" smtClean="0"/>
            <a:t>ići dalje”</a:t>
          </a:r>
          <a:endParaRPr lang="hr-HR" sz="1600" dirty="0"/>
        </a:p>
      </dgm:t>
    </dgm:pt>
    <dgm:pt modelId="{1126A80D-6387-4560-B8C4-FC25897D31A5}" type="parTrans" cxnId="{680609C8-9685-4FDF-979B-92599AB44353}">
      <dgm:prSet/>
      <dgm:spPr/>
      <dgm:t>
        <a:bodyPr/>
        <a:lstStyle/>
        <a:p>
          <a:endParaRPr lang="en-US"/>
        </a:p>
      </dgm:t>
    </dgm:pt>
    <dgm:pt modelId="{2A3DDAD2-DE66-4693-B6D8-ABC9EE21F39A}" type="sibTrans" cxnId="{680609C8-9685-4FDF-979B-92599AB44353}">
      <dgm:prSet/>
      <dgm:spPr/>
      <dgm:t>
        <a:bodyPr/>
        <a:lstStyle/>
        <a:p>
          <a:endParaRPr lang="en-US"/>
        </a:p>
      </dgm:t>
    </dgm:pt>
    <dgm:pt modelId="{EA58133A-D291-4CF9-B959-2C27BD77C2FA}">
      <dgm:prSet custT="1"/>
      <dgm:spPr/>
      <dgm:t>
        <a:bodyPr/>
        <a:lstStyle/>
        <a:p>
          <a:pPr rtl="0"/>
          <a:r>
            <a:rPr lang="hr-HR" sz="1600" dirty="0" smtClean="0"/>
            <a:t>Već sama činjenica da biblioteka koju je pokrenuo i uređivao nosi naziv Razvoj i okoliš jasno govori</a:t>
          </a:r>
          <a:br>
            <a:rPr lang="hr-HR" sz="1600" dirty="0" smtClean="0"/>
          </a:br>
          <a:r>
            <a:rPr lang="hr-HR" sz="1600" dirty="0" smtClean="0"/>
            <a:t>o ideji da problemi razvoja i okoliša moraju ići zajedno, da se problemi razvoja moraju sagledavati iz ekološke perspektive, a da se pitanja okoliša moraju promatrati iz razvojne perspektive.</a:t>
          </a:r>
          <a:endParaRPr lang="hr-HR" sz="1600" dirty="0"/>
        </a:p>
      </dgm:t>
    </dgm:pt>
    <dgm:pt modelId="{5853F9F3-0B8E-4C0C-9E96-4799E9683D55}" type="parTrans" cxnId="{A2509BF4-1572-41E0-AAA8-FAAA5E5C1A7E}">
      <dgm:prSet/>
      <dgm:spPr/>
      <dgm:t>
        <a:bodyPr/>
        <a:lstStyle/>
        <a:p>
          <a:endParaRPr lang="en-US"/>
        </a:p>
      </dgm:t>
    </dgm:pt>
    <dgm:pt modelId="{A855B501-D0FF-4D02-A682-CB5FF3DBE9AA}" type="sibTrans" cxnId="{A2509BF4-1572-41E0-AAA8-FAAA5E5C1A7E}">
      <dgm:prSet/>
      <dgm:spPr/>
      <dgm:t>
        <a:bodyPr/>
        <a:lstStyle/>
        <a:p>
          <a:endParaRPr lang="en-US"/>
        </a:p>
      </dgm:t>
    </dgm:pt>
    <dgm:pt modelId="{6CB798E7-3966-42D8-AF42-4BDD383605DF}">
      <dgm:prSet custT="1"/>
      <dgm:spPr/>
      <dgm:t>
        <a:bodyPr/>
        <a:lstStyle/>
        <a:p>
          <a:pPr rtl="0"/>
          <a:endParaRPr lang="hr-HR" sz="1600" dirty="0" smtClean="0"/>
        </a:p>
        <a:p>
          <a:pPr rtl="0"/>
          <a:endParaRPr lang="hr-HR" sz="1600" dirty="0" smtClean="0"/>
        </a:p>
        <a:p>
          <a:pPr rtl="0"/>
          <a:r>
            <a:rPr lang="hr-HR" sz="1600" dirty="0" smtClean="0"/>
            <a:t>„pod razvojem, za razliku od rasta podrazumijevamo kvalitativne promjene nekog fenomena ili društva koje su poželjne </a:t>
          </a:r>
        </a:p>
        <a:p>
          <a:pPr rtl="0"/>
          <a:r>
            <a:rPr lang="hr-HR" sz="1600" dirty="0" smtClean="0"/>
            <a:t>i u skladu s našim očekivanjima. To je stvaranje potencijala za nastanak većeg i boljeg stanja.“ (Cifrić, 2013: 23)</a:t>
          </a:r>
          <a:br>
            <a:rPr lang="hr-HR" sz="1600" dirty="0" smtClean="0"/>
          </a:br>
          <a:r>
            <a:rPr lang="hr-HR" sz="1600" dirty="0" smtClean="0"/>
            <a:t/>
          </a:r>
          <a:br>
            <a:rPr lang="hr-HR" sz="1600" dirty="0" smtClean="0"/>
          </a:br>
          <a:r>
            <a:rPr lang="hr-HR" sz="1600" dirty="0" smtClean="0"/>
            <a:t/>
          </a:r>
          <a:br>
            <a:rPr lang="hr-HR" sz="1600" dirty="0" smtClean="0"/>
          </a:br>
          <a:endParaRPr lang="hr-HR" sz="1600" dirty="0"/>
        </a:p>
      </dgm:t>
    </dgm:pt>
    <dgm:pt modelId="{26597A9A-72B5-490E-ACE4-98534B22D4E0}" type="parTrans" cxnId="{EC79A0F7-18DC-472A-80C1-E276645CADB5}">
      <dgm:prSet/>
      <dgm:spPr/>
      <dgm:t>
        <a:bodyPr/>
        <a:lstStyle/>
        <a:p>
          <a:endParaRPr lang="en-US"/>
        </a:p>
      </dgm:t>
    </dgm:pt>
    <dgm:pt modelId="{6D0E14F0-0E25-4C88-8C5D-693E1095EE80}" type="sibTrans" cxnId="{EC79A0F7-18DC-472A-80C1-E276645CADB5}">
      <dgm:prSet/>
      <dgm:spPr/>
      <dgm:t>
        <a:bodyPr/>
        <a:lstStyle/>
        <a:p>
          <a:endParaRPr lang="en-US"/>
        </a:p>
      </dgm:t>
    </dgm:pt>
    <dgm:pt modelId="{AD1097D5-B9EF-4B60-9A25-D5B6C24D9567}" type="pres">
      <dgm:prSet presAssocID="{CCB84572-61D7-4D45-A4AC-D67DC4B98BA4}" presName="linear" presStyleCnt="0">
        <dgm:presLayoutVars>
          <dgm:animLvl val="lvl"/>
          <dgm:resizeHandles val="exact"/>
        </dgm:presLayoutVars>
      </dgm:prSet>
      <dgm:spPr/>
    </dgm:pt>
    <dgm:pt modelId="{53949B24-A2AC-428B-B066-7E311BF86167}" type="pres">
      <dgm:prSet presAssocID="{73BA33AE-05BF-4261-B85C-99CAF0A3227F}" presName="parentText" presStyleLbl="node1" presStyleIdx="0" presStyleCnt="5" custLinFactNeighborX="784">
        <dgm:presLayoutVars>
          <dgm:chMax val="0"/>
          <dgm:bulletEnabled val="1"/>
        </dgm:presLayoutVars>
      </dgm:prSet>
      <dgm:spPr/>
    </dgm:pt>
    <dgm:pt modelId="{1B7E4CE8-65C7-4B43-8E16-C14707313D4A}" type="pres">
      <dgm:prSet presAssocID="{CDB95298-7FC1-4EE6-BC40-0F7B81552708}" presName="spacer" presStyleCnt="0"/>
      <dgm:spPr/>
    </dgm:pt>
    <dgm:pt modelId="{8DDFD7A7-32FD-4144-A972-8AC1D4D09186}" type="pres">
      <dgm:prSet presAssocID="{C918F6C0-3D71-4264-A76E-1C9526FC136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207F46-7A22-40B7-8F02-F11BDBDC1FDA}" type="pres">
      <dgm:prSet presAssocID="{06AA0724-06AF-4600-B947-0AF405711778}" presName="spacer" presStyleCnt="0"/>
      <dgm:spPr/>
    </dgm:pt>
    <dgm:pt modelId="{3BF2F9BB-0993-4070-8C41-CC53A6ED5AD1}" type="pres">
      <dgm:prSet presAssocID="{ECC98345-5434-442A-95FC-8653FBE794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ED5A8-B617-4421-BE98-EB3E8AFDCD86}" type="pres">
      <dgm:prSet presAssocID="{2A3DDAD2-DE66-4693-B6D8-ABC9EE21F39A}" presName="spacer" presStyleCnt="0"/>
      <dgm:spPr/>
    </dgm:pt>
    <dgm:pt modelId="{D70A4B96-0C63-4678-BE61-0CF063AEDC54}" type="pres">
      <dgm:prSet presAssocID="{EA58133A-D291-4CF9-B959-2C27BD77C2F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6D2FE97-100A-4537-9172-09EA3E128E48}" type="pres">
      <dgm:prSet presAssocID="{A855B501-D0FF-4D02-A682-CB5FF3DBE9AA}" presName="spacer" presStyleCnt="0"/>
      <dgm:spPr/>
    </dgm:pt>
    <dgm:pt modelId="{26EB7F2C-A98F-40B1-8C93-B193A4A70DAE}" type="pres">
      <dgm:prSet presAssocID="{6CB798E7-3966-42D8-AF42-4BDD383605DF}" presName="parentText" presStyleLbl="node1" presStyleIdx="4" presStyleCnt="5" custLinFactY="18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9A0F7-18DC-472A-80C1-E276645CADB5}" srcId="{CCB84572-61D7-4D45-A4AC-D67DC4B98BA4}" destId="{6CB798E7-3966-42D8-AF42-4BDD383605DF}" srcOrd="4" destOrd="0" parTransId="{26597A9A-72B5-490E-ACE4-98534B22D4E0}" sibTransId="{6D0E14F0-0E25-4C88-8C5D-693E1095EE80}"/>
    <dgm:cxn modelId="{4F54AF9D-07E0-4A4F-9FEA-702DADC09945}" type="presOf" srcId="{ECC98345-5434-442A-95FC-8653FBE794B9}" destId="{3BF2F9BB-0993-4070-8C41-CC53A6ED5AD1}" srcOrd="0" destOrd="0" presId="urn:microsoft.com/office/officeart/2005/8/layout/vList2"/>
    <dgm:cxn modelId="{054F3225-F95E-4821-A8F7-F130C0C6552A}" type="presOf" srcId="{EA58133A-D291-4CF9-B959-2C27BD77C2FA}" destId="{D70A4B96-0C63-4678-BE61-0CF063AEDC54}" srcOrd="0" destOrd="0" presId="urn:microsoft.com/office/officeart/2005/8/layout/vList2"/>
    <dgm:cxn modelId="{680609C8-9685-4FDF-979B-92599AB44353}" srcId="{CCB84572-61D7-4D45-A4AC-D67DC4B98BA4}" destId="{ECC98345-5434-442A-95FC-8653FBE794B9}" srcOrd="2" destOrd="0" parTransId="{1126A80D-6387-4560-B8C4-FC25897D31A5}" sibTransId="{2A3DDAD2-DE66-4693-B6D8-ABC9EE21F39A}"/>
    <dgm:cxn modelId="{B476C88F-A0BD-418A-8D8E-3A036C717E4A}" type="presOf" srcId="{C918F6C0-3D71-4264-A76E-1C9526FC1364}" destId="{8DDFD7A7-32FD-4144-A972-8AC1D4D09186}" srcOrd="0" destOrd="0" presId="urn:microsoft.com/office/officeart/2005/8/layout/vList2"/>
    <dgm:cxn modelId="{A2509BF4-1572-41E0-AAA8-FAAA5E5C1A7E}" srcId="{CCB84572-61D7-4D45-A4AC-D67DC4B98BA4}" destId="{EA58133A-D291-4CF9-B959-2C27BD77C2FA}" srcOrd="3" destOrd="0" parTransId="{5853F9F3-0B8E-4C0C-9E96-4799E9683D55}" sibTransId="{A855B501-D0FF-4D02-A682-CB5FF3DBE9AA}"/>
    <dgm:cxn modelId="{3403B91D-C890-4C40-AFBF-E2D4C1F64CEE}" type="presOf" srcId="{6CB798E7-3966-42D8-AF42-4BDD383605DF}" destId="{26EB7F2C-A98F-40B1-8C93-B193A4A70DAE}" srcOrd="0" destOrd="0" presId="urn:microsoft.com/office/officeart/2005/8/layout/vList2"/>
    <dgm:cxn modelId="{AECAC838-FED8-4F5F-95E5-21F23AD08E67}" type="presOf" srcId="{CCB84572-61D7-4D45-A4AC-D67DC4B98BA4}" destId="{AD1097D5-B9EF-4B60-9A25-D5B6C24D9567}" srcOrd="0" destOrd="0" presId="urn:microsoft.com/office/officeart/2005/8/layout/vList2"/>
    <dgm:cxn modelId="{CC739822-1BEF-4C77-9EDF-8E0B1022E37F}" type="presOf" srcId="{73BA33AE-05BF-4261-B85C-99CAF0A3227F}" destId="{53949B24-A2AC-428B-B066-7E311BF86167}" srcOrd="0" destOrd="0" presId="urn:microsoft.com/office/officeart/2005/8/layout/vList2"/>
    <dgm:cxn modelId="{D42D8FBD-F04A-4927-807D-C6331D774314}" srcId="{CCB84572-61D7-4D45-A4AC-D67DC4B98BA4}" destId="{C918F6C0-3D71-4264-A76E-1C9526FC1364}" srcOrd="1" destOrd="0" parTransId="{A6B1B633-7CFA-4C3A-84EF-5917ACB7801E}" sibTransId="{06AA0724-06AF-4600-B947-0AF405711778}"/>
    <dgm:cxn modelId="{DDF74D8C-1E21-4739-B9A2-ED94A73B4006}" srcId="{CCB84572-61D7-4D45-A4AC-D67DC4B98BA4}" destId="{73BA33AE-05BF-4261-B85C-99CAF0A3227F}" srcOrd="0" destOrd="0" parTransId="{A6EF2A66-5B5F-499F-866B-FB49CCFF14B0}" sibTransId="{CDB95298-7FC1-4EE6-BC40-0F7B81552708}"/>
    <dgm:cxn modelId="{20811EBB-F980-40B0-B42D-787E698A1731}" type="presParOf" srcId="{AD1097D5-B9EF-4B60-9A25-D5B6C24D9567}" destId="{53949B24-A2AC-428B-B066-7E311BF86167}" srcOrd="0" destOrd="0" presId="urn:microsoft.com/office/officeart/2005/8/layout/vList2"/>
    <dgm:cxn modelId="{79F23DCD-CA01-484C-9D70-B631D0A33871}" type="presParOf" srcId="{AD1097D5-B9EF-4B60-9A25-D5B6C24D9567}" destId="{1B7E4CE8-65C7-4B43-8E16-C14707313D4A}" srcOrd="1" destOrd="0" presId="urn:microsoft.com/office/officeart/2005/8/layout/vList2"/>
    <dgm:cxn modelId="{1C6168C2-6E3C-4185-B890-B6E35627FB89}" type="presParOf" srcId="{AD1097D5-B9EF-4B60-9A25-D5B6C24D9567}" destId="{8DDFD7A7-32FD-4144-A972-8AC1D4D09186}" srcOrd="2" destOrd="0" presId="urn:microsoft.com/office/officeart/2005/8/layout/vList2"/>
    <dgm:cxn modelId="{3606EA94-EA4F-4AE8-B784-DC1ED508C13C}" type="presParOf" srcId="{AD1097D5-B9EF-4B60-9A25-D5B6C24D9567}" destId="{E3207F46-7A22-40B7-8F02-F11BDBDC1FDA}" srcOrd="3" destOrd="0" presId="urn:microsoft.com/office/officeart/2005/8/layout/vList2"/>
    <dgm:cxn modelId="{4A16169D-0ACA-4187-9F68-6168D08B6A95}" type="presParOf" srcId="{AD1097D5-B9EF-4B60-9A25-D5B6C24D9567}" destId="{3BF2F9BB-0993-4070-8C41-CC53A6ED5AD1}" srcOrd="4" destOrd="0" presId="urn:microsoft.com/office/officeart/2005/8/layout/vList2"/>
    <dgm:cxn modelId="{36BCBDB1-5E1A-45C7-B270-DC132ECB60EF}" type="presParOf" srcId="{AD1097D5-B9EF-4B60-9A25-D5B6C24D9567}" destId="{A01ED5A8-B617-4421-BE98-EB3E8AFDCD86}" srcOrd="5" destOrd="0" presId="urn:microsoft.com/office/officeart/2005/8/layout/vList2"/>
    <dgm:cxn modelId="{59D2F2CC-A701-42EA-8576-CD467F74B383}" type="presParOf" srcId="{AD1097D5-B9EF-4B60-9A25-D5B6C24D9567}" destId="{D70A4B96-0C63-4678-BE61-0CF063AEDC54}" srcOrd="6" destOrd="0" presId="urn:microsoft.com/office/officeart/2005/8/layout/vList2"/>
    <dgm:cxn modelId="{347EAEAE-4E06-4C3F-8EE3-C79C397732A0}" type="presParOf" srcId="{AD1097D5-B9EF-4B60-9A25-D5B6C24D9567}" destId="{E6D2FE97-100A-4537-9172-09EA3E128E48}" srcOrd="7" destOrd="0" presId="urn:microsoft.com/office/officeart/2005/8/layout/vList2"/>
    <dgm:cxn modelId="{F0A43B2A-64CE-432A-9051-12F4201E8938}" type="presParOf" srcId="{AD1097D5-B9EF-4B60-9A25-D5B6C24D9567}" destId="{26EB7F2C-A98F-40B1-8C93-B193A4A70DA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7F8ACB3-0B1F-420E-97A3-FA6D5C31576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DB7B5D5-3F30-494F-A5EF-2A6F3F780B54}">
      <dgm:prSet custT="1"/>
      <dgm:spPr/>
      <dgm:t>
        <a:bodyPr/>
        <a:lstStyle/>
        <a:p>
          <a:pPr rtl="0"/>
          <a:r>
            <a:rPr lang="hr-HR" sz="1800" dirty="0" smtClean="0"/>
            <a:t>Ekološka je kriza, iscrpljivanje i onečišćenje okoliša koje je povezano i s otpadom „univerzalni fenomen suvremenog doba koji sve više ekspandira“</a:t>
          </a:r>
          <a:endParaRPr lang="hr-HR" sz="1800" dirty="0"/>
        </a:p>
      </dgm:t>
    </dgm:pt>
    <dgm:pt modelId="{BA289483-FAB3-43ED-833A-00E911A027E0}" type="parTrans" cxnId="{97F039C6-A47F-4818-8643-A94CEF4ABE02}">
      <dgm:prSet/>
      <dgm:spPr/>
      <dgm:t>
        <a:bodyPr/>
        <a:lstStyle/>
        <a:p>
          <a:endParaRPr lang="en-US"/>
        </a:p>
      </dgm:t>
    </dgm:pt>
    <dgm:pt modelId="{BF4398CB-E6AF-4B8E-A5CE-8DE9099F8AD2}" type="sibTrans" cxnId="{97F039C6-A47F-4818-8643-A94CEF4ABE02}">
      <dgm:prSet/>
      <dgm:spPr/>
      <dgm:t>
        <a:bodyPr/>
        <a:lstStyle/>
        <a:p>
          <a:endParaRPr lang="en-US"/>
        </a:p>
      </dgm:t>
    </dgm:pt>
    <dgm:pt modelId="{8F05A494-04E7-4964-8025-1FFB4057A879}">
      <dgm:prSet custT="1"/>
      <dgm:spPr/>
      <dgm:t>
        <a:bodyPr/>
        <a:lstStyle/>
        <a:p>
          <a:pPr rtl="0"/>
          <a:r>
            <a:rPr lang="hr-HR" sz="1800" dirty="0" smtClean="0"/>
            <a:t>Uvjerenje u neograničenost kapaciteta bila je dvojaka: neograničenost prirodnih resursa i neograničenost čovjekovih mogućnosti. Kraj dvadesetog stoljeća srušio je jednu dimenziju te „vjere” – vjeru u neograničenost prirodnih resursa. </a:t>
          </a:r>
          <a:endParaRPr lang="hr-HR" sz="1800" dirty="0"/>
        </a:p>
      </dgm:t>
    </dgm:pt>
    <dgm:pt modelId="{44AD1A71-57DA-4163-953B-942B77A9F0B2}" type="parTrans" cxnId="{5ABB19B9-1E9B-4993-8757-6A789F35A1C1}">
      <dgm:prSet/>
      <dgm:spPr/>
      <dgm:t>
        <a:bodyPr/>
        <a:lstStyle/>
        <a:p>
          <a:endParaRPr lang="en-US"/>
        </a:p>
      </dgm:t>
    </dgm:pt>
    <dgm:pt modelId="{73AEB749-B126-4D3B-A94B-D9F6D7CC18D7}" type="sibTrans" cxnId="{5ABB19B9-1E9B-4993-8757-6A789F35A1C1}">
      <dgm:prSet/>
      <dgm:spPr/>
      <dgm:t>
        <a:bodyPr/>
        <a:lstStyle/>
        <a:p>
          <a:endParaRPr lang="en-US"/>
        </a:p>
      </dgm:t>
    </dgm:pt>
    <dgm:pt modelId="{B0D932BB-8436-48D0-AA68-B60F716EEA79}">
      <dgm:prSet custT="1"/>
      <dgm:spPr/>
      <dgm:t>
        <a:bodyPr/>
        <a:lstStyle/>
        <a:p>
          <a:pPr rtl="0"/>
          <a:endParaRPr lang="hr-HR" sz="1800" dirty="0" smtClean="0"/>
        </a:p>
        <a:p>
          <a:pPr rtl="0"/>
          <a:r>
            <a:rPr lang="hr-HR" sz="1800" dirty="0" smtClean="0"/>
            <a:t>Daniell Bell formulira (možda ne posljednju!) veliku građansku teoriju društva razvijenih industrijskih društava – teoriju „postindustrijskog društva” (Bell, 1975)</a:t>
          </a:r>
          <a:br>
            <a:rPr lang="hr-HR" sz="1800" dirty="0" smtClean="0"/>
          </a:br>
          <a:r>
            <a:rPr lang="hr-HR" sz="1800" dirty="0" smtClean="0"/>
            <a:t/>
          </a:r>
          <a:br>
            <a:rPr lang="hr-HR" sz="1800" dirty="0" smtClean="0"/>
          </a:br>
          <a:endParaRPr lang="hr-HR" sz="1800" dirty="0"/>
        </a:p>
      </dgm:t>
    </dgm:pt>
    <dgm:pt modelId="{4CA295C0-94E2-4721-951D-1B854249B719}" type="parTrans" cxnId="{744A876E-AAD5-465A-9875-E979773B44C0}">
      <dgm:prSet/>
      <dgm:spPr/>
      <dgm:t>
        <a:bodyPr/>
        <a:lstStyle/>
        <a:p>
          <a:endParaRPr lang="en-US"/>
        </a:p>
      </dgm:t>
    </dgm:pt>
    <dgm:pt modelId="{7FD7BB1F-E42C-4077-BF80-458220145118}" type="sibTrans" cxnId="{744A876E-AAD5-465A-9875-E979773B44C0}">
      <dgm:prSet/>
      <dgm:spPr/>
      <dgm:t>
        <a:bodyPr/>
        <a:lstStyle/>
        <a:p>
          <a:endParaRPr lang="en-US"/>
        </a:p>
      </dgm:t>
    </dgm:pt>
    <dgm:pt modelId="{5750FF2A-033C-4046-BD4E-1999DCD6AE9A}" type="pres">
      <dgm:prSet presAssocID="{57F8ACB3-0B1F-420E-97A3-FA6D5C31576C}" presName="linear" presStyleCnt="0">
        <dgm:presLayoutVars>
          <dgm:animLvl val="lvl"/>
          <dgm:resizeHandles val="exact"/>
        </dgm:presLayoutVars>
      </dgm:prSet>
      <dgm:spPr/>
    </dgm:pt>
    <dgm:pt modelId="{C0E4BADF-DDF7-4ED2-8E4A-7B6FCCAF3D6D}" type="pres">
      <dgm:prSet presAssocID="{BDB7B5D5-3F30-494F-A5EF-2A6F3F780B54}" presName="parentText" presStyleLbl="node1" presStyleIdx="0" presStyleCnt="3" custLinFactY="-4228" custLinFactNeighborX="-1444" custLinFactNeighborY="-100000">
        <dgm:presLayoutVars>
          <dgm:chMax val="0"/>
          <dgm:bulletEnabled val="1"/>
        </dgm:presLayoutVars>
      </dgm:prSet>
      <dgm:spPr/>
    </dgm:pt>
    <dgm:pt modelId="{D54212C0-3D18-4794-98E0-0D50C8CD42CD}" type="pres">
      <dgm:prSet presAssocID="{BF4398CB-E6AF-4B8E-A5CE-8DE9099F8AD2}" presName="spacer" presStyleCnt="0"/>
      <dgm:spPr/>
    </dgm:pt>
    <dgm:pt modelId="{01A86E30-8773-4713-928C-D2469F0721EB}" type="pres">
      <dgm:prSet presAssocID="{8F05A494-04E7-4964-8025-1FFB4057A879}" presName="parentText" presStyleLbl="node1" presStyleIdx="1" presStyleCnt="3" custLinFactY="-2080" custLinFactNeighborX="-18610" custLinFactNeighborY="-100000">
        <dgm:presLayoutVars>
          <dgm:chMax val="0"/>
          <dgm:bulletEnabled val="1"/>
        </dgm:presLayoutVars>
      </dgm:prSet>
      <dgm:spPr/>
    </dgm:pt>
    <dgm:pt modelId="{E1F69B59-40BF-474B-A787-87E836164662}" type="pres">
      <dgm:prSet presAssocID="{73AEB749-B126-4D3B-A94B-D9F6D7CC18D7}" presName="spacer" presStyleCnt="0"/>
      <dgm:spPr/>
    </dgm:pt>
    <dgm:pt modelId="{A8DD2D67-AECF-43BB-8BB8-2D5F26A2766F}" type="pres">
      <dgm:prSet presAssocID="{B0D932BB-8436-48D0-AA68-B60F716EEA79}" presName="parentText" presStyleLbl="node1" presStyleIdx="2" presStyleCnt="3" custLinFactY="-2080" custLinFactNeighborX="-18610" custLinFactNeighborY="-100000">
        <dgm:presLayoutVars>
          <dgm:chMax val="0"/>
          <dgm:bulletEnabled val="1"/>
        </dgm:presLayoutVars>
      </dgm:prSet>
      <dgm:spPr/>
    </dgm:pt>
  </dgm:ptLst>
  <dgm:cxnLst>
    <dgm:cxn modelId="{97F039C6-A47F-4818-8643-A94CEF4ABE02}" srcId="{57F8ACB3-0B1F-420E-97A3-FA6D5C31576C}" destId="{BDB7B5D5-3F30-494F-A5EF-2A6F3F780B54}" srcOrd="0" destOrd="0" parTransId="{BA289483-FAB3-43ED-833A-00E911A027E0}" sibTransId="{BF4398CB-E6AF-4B8E-A5CE-8DE9099F8AD2}"/>
    <dgm:cxn modelId="{C34EC610-1BAD-421B-8098-EFDFDF9CC139}" type="presOf" srcId="{57F8ACB3-0B1F-420E-97A3-FA6D5C31576C}" destId="{5750FF2A-033C-4046-BD4E-1999DCD6AE9A}" srcOrd="0" destOrd="0" presId="urn:microsoft.com/office/officeart/2005/8/layout/vList2"/>
    <dgm:cxn modelId="{121ED6C5-39E9-4B60-B315-4DBD5BAB2E19}" type="presOf" srcId="{BDB7B5D5-3F30-494F-A5EF-2A6F3F780B54}" destId="{C0E4BADF-DDF7-4ED2-8E4A-7B6FCCAF3D6D}" srcOrd="0" destOrd="0" presId="urn:microsoft.com/office/officeart/2005/8/layout/vList2"/>
    <dgm:cxn modelId="{283BD940-192A-4A70-9888-B7AD9FBC5308}" type="presOf" srcId="{B0D932BB-8436-48D0-AA68-B60F716EEA79}" destId="{A8DD2D67-AECF-43BB-8BB8-2D5F26A2766F}" srcOrd="0" destOrd="0" presId="urn:microsoft.com/office/officeart/2005/8/layout/vList2"/>
    <dgm:cxn modelId="{744A876E-AAD5-465A-9875-E979773B44C0}" srcId="{57F8ACB3-0B1F-420E-97A3-FA6D5C31576C}" destId="{B0D932BB-8436-48D0-AA68-B60F716EEA79}" srcOrd="2" destOrd="0" parTransId="{4CA295C0-94E2-4721-951D-1B854249B719}" sibTransId="{7FD7BB1F-E42C-4077-BF80-458220145118}"/>
    <dgm:cxn modelId="{5ABB19B9-1E9B-4993-8757-6A789F35A1C1}" srcId="{57F8ACB3-0B1F-420E-97A3-FA6D5C31576C}" destId="{8F05A494-04E7-4964-8025-1FFB4057A879}" srcOrd="1" destOrd="0" parTransId="{44AD1A71-57DA-4163-953B-942B77A9F0B2}" sibTransId="{73AEB749-B126-4D3B-A94B-D9F6D7CC18D7}"/>
    <dgm:cxn modelId="{C9C9D2A9-0A2B-42D8-9CBF-D0F1357773C9}" type="presOf" srcId="{8F05A494-04E7-4964-8025-1FFB4057A879}" destId="{01A86E30-8773-4713-928C-D2469F0721EB}" srcOrd="0" destOrd="0" presId="urn:microsoft.com/office/officeart/2005/8/layout/vList2"/>
    <dgm:cxn modelId="{40E9A2DF-F38B-433B-A32B-87983CF5972C}" type="presParOf" srcId="{5750FF2A-033C-4046-BD4E-1999DCD6AE9A}" destId="{C0E4BADF-DDF7-4ED2-8E4A-7B6FCCAF3D6D}" srcOrd="0" destOrd="0" presId="urn:microsoft.com/office/officeart/2005/8/layout/vList2"/>
    <dgm:cxn modelId="{0FC23589-E3E3-4BDE-BC9C-B851623C9608}" type="presParOf" srcId="{5750FF2A-033C-4046-BD4E-1999DCD6AE9A}" destId="{D54212C0-3D18-4794-98E0-0D50C8CD42CD}" srcOrd="1" destOrd="0" presId="urn:microsoft.com/office/officeart/2005/8/layout/vList2"/>
    <dgm:cxn modelId="{493A751E-2409-42B7-A701-AA82107E94F5}" type="presParOf" srcId="{5750FF2A-033C-4046-BD4E-1999DCD6AE9A}" destId="{01A86E30-8773-4713-928C-D2469F0721EB}" srcOrd="2" destOrd="0" presId="urn:microsoft.com/office/officeart/2005/8/layout/vList2"/>
    <dgm:cxn modelId="{308D93ED-2AE9-48AC-A2A9-6BB064BC974B}" type="presParOf" srcId="{5750FF2A-033C-4046-BD4E-1999DCD6AE9A}" destId="{E1F69B59-40BF-474B-A787-87E836164662}" srcOrd="3" destOrd="0" presId="urn:microsoft.com/office/officeart/2005/8/layout/vList2"/>
    <dgm:cxn modelId="{D6A38C3C-0F98-4285-90F3-AA8D94FCFC3D}" type="presParOf" srcId="{5750FF2A-033C-4046-BD4E-1999DCD6AE9A}" destId="{A8DD2D67-AECF-43BB-8BB8-2D5F26A276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F2559-1EB7-47BF-8595-3E6E3BA7A6D5}">
      <dsp:nvSpPr>
        <dsp:cNvPr id="0" name=""/>
        <dsp:cNvSpPr/>
      </dsp:nvSpPr>
      <dsp:spPr>
        <a:xfrm>
          <a:off x="0" y="0"/>
          <a:ext cx="7729728" cy="7665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Rođen u Petrijevcima kod Valpova 1946 (svome selu posvetio je i posljednju knjigu ‘Selo u sjećanju’)</a:t>
          </a:r>
          <a:endParaRPr lang="hr-HR" sz="1800" kern="1200" dirty="0"/>
        </a:p>
      </dsp:txBody>
      <dsp:txXfrm>
        <a:off x="37420" y="37420"/>
        <a:ext cx="7654888" cy="691719"/>
      </dsp:txXfrm>
    </dsp:sp>
    <dsp:sp modelId="{8354F5C8-A281-4DB4-B888-E2D8E76BA41B}">
      <dsp:nvSpPr>
        <dsp:cNvPr id="0" name=""/>
        <dsp:cNvSpPr/>
      </dsp:nvSpPr>
      <dsp:spPr>
        <a:xfrm>
          <a:off x="0" y="778616"/>
          <a:ext cx="7729728" cy="766559"/>
        </a:xfrm>
        <a:prstGeom prst="roundRect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diplomirao je sociologiju i filozofiju 1969. godine, a 1973. magistrirao te</a:t>
          </a:r>
          <a:br>
            <a:rPr lang="hr-HR" sz="1800" kern="1200" smtClean="0"/>
          </a:br>
          <a:r>
            <a:rPr lang="hr-HR" sz="1800" kern="1200" smtClean="0"/>
            <a:t>1980. doktorirao sociologiju.</a:t>
          </a:r>
          <a:endParaRPr lang="hr-HR" sz="1800" kern="1200"/>
        </a:p>
      </dsp:txBody>
      <dsp:txXfrm>
        <a:off x="37420" y="816036"/>
        <a:ext cx="7654888" cy="691719"/>
      </dsp:txXfrm>
    </dsp:sp>
    <dsp:sp modelId="{0EE092F6-86E4-4D3B-B2FE-97BAAC06C684}">
      <dsp:nvSpPr>
        <dsp:cNvPr id="0" name=""/>
        <dsp:cNvSpPr/>
      </dsp:nvSpPr>
      <dsp:spPr>
        <a:xfrm>
          <a:off x="0" y="1556806"/>
          <a:ext cx="7729728" cy="766559"/>
        </a:xfrm>
        <a:prstGeom prst="roundRect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na Odsjeku za sociologiju Filozofskog fakulteta u Zagrebu izabran je za asistenta 1970., za docenta 1981., za profesora u trajnom zvanju 1997. te za profesora emeritusa 2017. godine</a:t>
          </a:r>
          <a:endParaRPr lang="hr-HR" sz="1800" kern="1200" dirty="0"/>
        </a:p>
      </dsp:txBody>
      <dsp:txXfrm>
        <a:off x="37420" y="1594226"/>
        <a:ext cx="7654888" cy="691719"/>
      </dsp:txXfrm>
    </dsp:sp>
    <dsp:sp modelId="{B8C6D472-C9E4-437D-96C0-3237951BAFF5}">
      <dsp:nvSpPr>
        <dsp:cNvPr id="0" name=""/>
        <dsp:cNvSpPr/>
      </dsp:nvSpPr>
      <dsp:spPr>
        <a:xfrm>
          <a:off x="0" y="2334995"/>
          <a:ext cx="7729728" cy="766559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Preko 100 radova i 15 knjiga</a:t>
          </a:r>
          <a:endParaRPr lang="hr-HR" sz="1800" kern="1200" dirty="0"/>
        </a:p>
      </dsp:txBody>
      <dsp:txXfrm>
        <a:off x="37420" y="2372415"/>
        <a:ext cx="7654888" cy="691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87A3C-57CB-4AB2-A15B-A62050D3BFD0}">
      <dsp:nvSpPr>
        <dsp:cNvPr id="0" name=""/>
        <dsp:cNvSpPr/>
      </dsp:nvSpPr>
      <dsp:spPr>
        <a:xfrm>
          <a:off x="0" y="23961"/>
          <a:ext cx="6232640" cy="722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Velika medalja Filozofskog fakulteta” (1991.), </a:t>
          </a:r>
          <a:endParaRPr lang="hr-HR" sz="1900" kern="1200"/>
        </a:p>
      </dsp:txBody>
      <dsp:txXfrm>
        <a:off x="35268" y="59229"/>
        <a:ext cx="6162104" cy="651938"/>
      </dsp:txXfrm>
    </dsp:sp>
    <dsp:sp modelId="{25FE1292-1F0E-40F3-8175-FA50B6EDA06A}">
      <dsp:nvSpPr>
        <dsp:cNvPr id="0" name=""/>
        <dsp:cNvSpPr/>
      </dsp:nvSpPr>
      <dsp:spPr>
        <a:xfrm>
          <a:off x="0" y="801156"/>
          <a:ext cx="6232640" cy="722474"/>
        </a:xfrm>
        <a:prstGeom prst="roundRect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„Godišnja državna nagrada za znanost” (2000.) i „Državna nagrada za znanost za životno djelo” (2014.)</a:t>
          </a:r>
          <a:endParaRPr lang="hr-HR" sz="1900" kern="1200"/>
        </a:p>
      </dsp:txBody>
      <dsp:txXfrm>
        <a:off x="35268" y="836424"/>
        <a:ext cx="6162104" cy="651938"/>
      </dsp:txXfrm>
    </dsp:sp>
    <dsp:sp modelId="{3764BB6F-9440-4EC2-885F-D578481774F2}">
      <dsp:nvSpPr>
        <dsp:cNvPr id="0" name=""/>
        <dsp:cNvSpPr/>
      </dsp:nvSpPr>
      <dsp:spPr>
        <a:xfrm>
          <a:off x="0" y="1578351"/>
          <a:ext cx="6232640" cy="722474"/>
        </a:xfrm>
        <a:prstGeom prst="roundRect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smtClean="0"/>
            <a:t>Stipendist Zaklade Alexander von Humboldt.,</a:t>
          </a:r>
          <a:endParaRPr lang="hr-HR" sz="1900" kern="1200"/>
        </a:p>
      </dsp:txBody>
      <dsp:txXfrm>
        <a:off x="35268" y="1613619"/>
        <a:ext cx="6162104" cy="651938"/>
      </dsp:txXfrm>
    </dsp:sp>
    <dsp:sp modelId="{82CEE724-05E6-4A04-B447-E5873D6D7133}">
      <dsp:nvSpPr>
        <dsp:cNvPr id="0" name=""/>
        <dsp:cNvSpPr/>
      </dsp:nvSpPr>
      <dsp:spPr>
        <a:xfrm>
          <a:off x="0" y="2355546"/>
          <a:ext cx="6232640" cy="722474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2010. godine izabran za redovitog člana Hrvatske akademije znanosti i umjetnosti</a:t>
          </a:r>
          <a:endParaRPr lang="hr-HR" sz="1900" kern="1200" dirty="0"/>
        </a:p>
      </dsp:txBody>
      <dsp:txXfrm>
        <a:off x="35268" y="2390814"/>
        <a:ext cx="6162104" cy="651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E93F1-8730-4323-AC43-37E667426558}">
      <dsp:nvSpPr>
        <dsp:cNvPr id="0" name=""/>
        <dsp:cNvSpPr/>
      </dsp:nvSpPr>
      <dsp:spPr>
        <a:xfrm>
          <a:off x="0" y="0"/>
          <a:ext cx="7572199" cy="6510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Utemeljio disciplinu socijalne ekologije u Hrvatskoj</a:t>
          </a:r>
          <a:endParaRPr lang="hr-HR" sz="2000" kern="1200" dirty="0"/>
        </a:p>
      </dsp:txBody>
      <dsp:txXfrm>
        <a:off x="31782" y="31782"/>
        <a:ext cx="7508635" cy="587491"/>
      </dsp:txXfrm>
    </dsp:sp>
    <dsp:sp modelId="{2C5B7D7A-92AE-4DCF-8AAD-C0D82BCA4DE3}">
      <dsp:nvSpPr>
        <dsp:cNvPr id="0" name=""/>
        <dsp:cNvSpPr/>
      </dsp:nvSpPr>
      <dsp:spPr>
        <a:xfrm>
          <a:off x="0" y="650842"/>
          <a:ext cx="7572199" cy="651055"/>
        </a:xfrm>
        <a:prstGeom prst="roundRect">
          <a:avLst/>
        </a:prstGeom>
        <a:solidFill>
          <a:schemeClr val="accent4">
            <a:hueOff val="-397505"/>
            <a:satOff val="721"/>
            <a:lumOff val="-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Njegova knjiga Socijalna ekologija – uz knjigu Rudija Supeka Ova jedina zemlja i knjigu Nikole Viskovića Stablo i čovjek: prilog kulturnoj biologiji – pionirsko djelo hrvatske ekološke misli</a:t>
          </a:r>
          <a:endParaRPr lang="hr-HR" sz="1600" kern="1200" dirty="0"/>
        </a:p>
      </dsp:txBody>
      <dsp:txXfrm>
        <a:off x="31782" y="682624"/>
        <a:ext cx="7508635" cy="587491"/>
      </dsp:txXfrm>
    </dsp:sp>
    <dsp:sp modelId="{C7FAE019-839D-4C13-8CD8-A724871F10B4}">
      <dsp:nvSpPr>
        <dsp:cNvPr id="0" name=""/>
        <dsp:cNvSpPr/>
      </dsp:nvSpPr>
      <dsp:spPr>
        <a:xfrm>
          <a:off x="0" y="1338604"/>
          <a:ext cx="7572199" cy="651055"/>
        </a:xfrm>
        <a:prstGeom prst="roundRect">
          <a:avLst/>
        </a:prstGeom>
        <a:solidFill>
          <a:schemeClr val="accent4">
            <a:hueOff val="-795011"/>
            <a:satOff val="1443"/>
            <a:lumOff val="-5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Pokrenuo je i uređivao časopis Socijalna ekologija (1992.–2012.)</a:t>
          </a:r>
          <a:endParaRPr lang="hr-HR" sz="2000" kern="1200" dirty="0"/>
        </a:p>
      </dsp:txBody>
      <dsp:txXfrm>
        <a:off x="31782" y="1370386"/>
        <a:ext cx="7508635" cy="587491"/>
      </dsp:txXfrm>
    </dsp:sp>
    <dsp:sp modelId="{2C6FAF05-06C2-44A2-9613-BE31D2F3A225}">
      <dsp:nvSpPr>
        <dsp:cNvPr id="0" name=""/>
        <dsp:cNvSpPr/>
      </dsp:nvSpPr>
      <dsp:spPr>
        <a:xfrm>
          <a:off x="0" y="2651412"/>
          <a:ext cx="7572199" cy="651055"/>
        </a:xfrm>
        <a:prstGeom prst="roundRect">
          <a:avLst/>
        </a:prstGeom>
        <a:solidFill>
          <a:schemeClr val="accent4">
            <a:hueOff val="-1192516"/>
            <a:satOff val="2164"/>
            <a:lumOff val="-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Organizacija Sociološke ljetne škole u Crikvenici</a:t>
          </a:r>
          <a:endParaRPr lang="hr-HR" sz="2000" kern="1200" dirty="0"/>
        </a:p>
      </dsp:txBody>
      <dsp:txXfrm>
        <a:off x="31782" y="2683194"/>
        <a:ext cx="7508635" cy="587491"/>
      </dsp:txXfrm>
    </dsp:sp>
    <dsp:sp modelId="{A8FF5A7E-E878-42D7-99BA-A160DF35C991}">
      <dsp:nvSpPr>
        <dsp:cNvPr id="0" name=""/>
        <dsp:cNvSpPr/>
      </dsp:nvSpPr>
      <dsp:spPr>
        <a:xfrm>
          <a:off x="0" y="2029036"/>
          <a:ext cx="7572199" cy="651055"/>
        </a:xfrm>
        <a:prstGeom prst="roundRect">
          <a:avLst/>
        </a:prstGeom>
        <a:solidFill>
          <a:schemeClr val="accent4">
            <a:hueOff val="-1590021"/>
            <a:satOff val="2886"/>
            <a:lumOff val="-10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Uspostavljanje mosta sociologije i bioetike</a:t>
          </a:r>
          <a:endParaRPr lang="hr-HR" sz="2000" kern="1200" dirty="0"/>
        </a:p>
      </dsp:txBody>
      <dsp:txXfrm>
        <a:off x="31782" y="2060818"/>
        <a:ext cx="7508635" cy="587491"/>
      </dsp:txXfrm>
    </dsp:sp>
    <dsp:sp modelId="{5F60DA48-3AF3-4A54-A3E3-4B3DD372EF78}">
      <dsp:nvSpPr>
        <dsp:cNvPr id="0" name=""/>
        <dsp:cNvSpPr/>
      </dsp:nvSpPr>
      <dsp:spPr>
        <a:xfrm>
          <a:off x="0" y="3318212"/>
          <a:ext cx="7572199" cy="651055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Institucionalna izgradnja hrvatske sociologije</a:t>
          </a:r>
          <a:r>
            <a:rPr lang="hr-HR" sz="1600" kern="1200" dirty="0" smtClean="0"/>
            <a:t> </a:t>
          </a:r>
          <a:endParaRPr lang="hr-HR" sz="1600" kern="1200" dirty="0"/>
        </a:p>
      </dsp:txBody>
      <dsp:txXfrm>
        <a:off x="31782" y="3349994"/>
        <a:ext cx="7508635" cy="587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08DAF-C692-476B-ADD7-2BBB0F78BBDA}">
      <dsp:nvSpPr>
        <dsp:cNvPr id="0" name=""/>
        <dsp:cNvSpPr/>
      </dsp:nvSpPr>
      <dsp:spPr>
        <a:xfrm>
          <a:off x="1" y="2081664"/>
          <a:ext cx="3682058" cy="14728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Tri obilježja kulturnog identiteta koji utječu na dinamiku i promjene socio-kulturnog identiteta hrvatskog društva. </a:t>
          </a:r>
          <a:endParaRPr lang="hr-HR" sz="1800" kern="1200" dirty="0"/>
        </a:p>
      </dsp:txBody>
      <dsp:txXfrm>
        <a:off x="736413" y="2081664"/>
        <a:ext cx="2209235" cy="1472823"/>
      </dsp:txXfrm>
    </dsp:sp>
    <dsp:sp modelId="{5FA2E155-A1DC-46B9-8C7B-27C7ECC1CB7F}">
      <dsp:nvSpPr>
        <dsp:cNvPr id="0" name=""/>
        <dsp:cNvSpPr/>
      </dsp:nvSpPr>
      <dsp:spPr>
        <a:xfrm>
          <a:off x="3210568" y="2184556"/>
          <a:ext cx="3056108" cy="1222443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tradicionalna (tradicija, obitelj, nacija, religija, domovina), </a:t>
          </a:r>
          <a:endParaRPr lang="hr-HR" sz="1800" kern="1200"/>
        </a:p>
      </dsp:txBody>
      <dsp:txXfrm>
        <a:off x="3821790" y="2184556"/>
        <a:ext cx="1833665" cy="1222443"/>
      </dsp:txXfrm>
    </dsp:sp>
    <dsp:sp modelId="{23176475-B772-462C-8554-4A848C8BEDE7}">
      <dsp:nvSpPr>
        <dsp:cNvPr id="0" name=""/>
        <dsp:cNvSpPr/>
      </dsp:nvSpPr>
      <dsp:spPr>
        <a:xfrm>
          <a:off x="5838821" y="2184556"/>
          <a:ext cx="3056108" cy="1222443"/>
        </a:xfrm>
        <a:prstGeom prst="chevron">
          <a:avLst/>
        </a:prstGeom>
        <a:solidFill>
          <a:schemeClr val="accent4">
            <a:tint val="40000"/>
            <a:alpha val="90000"/>
            <a:hueOff val="-1111781"/>
            <a:satOff val="-917"/>
            <a:lumOff val="-131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111781"/>
              <a:satOff val="-917"/>
              <a:lumOff val="-1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moderna (inovacije, ekonomija, interesi, tržište) </a:t>
          </a:r>
          <a:endParaRPr lang="hr-HR" sz="1800" kern="1200" dirty="0"/>
        </a:p>
      </dsp:txBody>
      <dsp:txXfrm>
        <a:off x="6450043" y="2184556"/>
        <a:ext cx="1833665" cy="1222443"/>
      </dsp:txXfrm>
    </dsp:sp>
    <dsp:sp modelId="{51ED1018-0236-4537-A4E4-4B78CB83149E}">
      <dsp:nvSpPr>
        <dsp:cNvPr id="0" name=""/>
        <dsp:cNvSpPr/>
      </dsp:nvSpPr>
      <dsp:spPr>
        <a:xfrm>
          <a:off x="8467075" y="2184556"/>
          <a:ext cx="3056108" cy="1222443"/>
        </a:xfrm>
        <a:prstGeom prst="chevron">
          <a:avLst/>
        </a:prstGeom>
        <a:solidFill>
          <a:schemeClr val="accent4">
            <a:tint val="40000"/>
            <a:alpha val="90000"/>
            <a:hueOff val="-2223561"/>
            <a:satOff val="-1834"/>
            <a:lumOff val="-26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223561"/>
              <a:satOff val="-1834"/>
              <a:lumOff val="-2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smtClean="0"/>
            <a:t>postmoderna (civilno društvo, novi socijalni pokreti, multikulturalnost).“</a:t>
          </a:r>
          <a:endParaRPr lang="hr-HR" sz="1800" kern="1200"/>
        </a:p>
      </dsp:txBody>
      <dsp:txXfrm>
        <a:off x="9078297" y="2184556"/>
        <a:ext cx="1833665" cy="1222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03287-7969-48EB-B6E1-A398B55DAD7E}">
      <dsp:nvSpPr>
        <dsp:cNvPr id="0" name=""/>
        <dsp:cNvSpPr/>
      </dsp:nvSpPr>
      <dsp:spPr>
        <a:xfrm>
          <a:off x="0" y="32781"/>
          <a:ext cx="6164008" cy="1769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Cifrić (2008: 794) prepoznaje da se danas u istom svjetskom loncu „kuhaju" problemi zaštite okoliša, nove formule razvoja, pitanja identiteta (nacionalni, kulturni, religijski) i konačno rata koji zajedno tvore svjetski kovitlac interesa i moći kojom određuju temeljne "šlagvorte" za tipove međunarodnih konstelacija.</a:t>
          </a:r>
          <a:endParaRPr lang="hr-HR" sz="1800" kern="1200" dirty="0"/>
        </a:p>
      </dsp:txBody>
      <dsp:txXfrm>
        <a:off x="86357" y="119138"/>
        <a:ext cx="5991294" cy="1596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3CB73-DEEF-476A-BD5B-BDD9183B8514}">
      <dsp:nvSpPr>
        <dsp:cNvPr id="0" name=""/>
        <dsp:cNvSpPr/>
      </dsp:nvSpPr>
      <dsp:spPr>
        <a:xfrm>
          <a:off x="0" y="16873"/>
          <a:ext cx="6032809" cy="14632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Sociološki način mišljenja, oslobođen uske disciplinarnosti kategorijalnog aparata pozitivističke znanosti ili njenog redukcionizma na jednostranost teorijskih pristupa u globalnim socijalnim koncepcijama, otvara perspektive holizmu.  </a:t>
          </a:r>
          <a:endParaRPr lang="hr-HR" sz="1500" kern="1200" dirty="0"/>
        </a:p>
      </dsp:txBody>
      <dsp:txXfrm>
        <a:off x="71429" y="88302"/>
        <a:ext cx="5889951" cy="1320373"/>
      </dsp:txXfrm>
    </dsp:sp>
    <dsp:sp modelId="{EA085B6D-F0A4-466E-B1A8-8147BA0EF9FB}">
      <dsp:nvSpPr>
        <dsp:cNvPr id="0" name=""/>
        <dsp:cNvSpPr/>
      </dsp:nvSpPr>
      <dsp:spPr>
        <a:xfrm>
          <a:off x="0" y="1607871"/>
          <a:ext cx="6032809" cy="1463231"/>
        </a:xfrm>
        <a:prstGeom prst="roundRect">
          <a:avLst/>
        </a:prstGeom>
        <a:solidFill>
          <a:schemeClr val="accent4">
            <a:hueOff val="-993763"/>
            <a:satOff val="1804"/>
            <a:lumOff val="-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Socijalna ekologija ne barata samo s društvenim činjenicama kao društvenim, nego s društvenim činjenicama nastalim u drugačijem poimanju čovjeka i prirode, tj. u integrativnim kategorijama koje nadilaze prirodoznanstvene ali i socijalnoznanstvene odvojenosti u tumačenju odnosa čovjeka i prirode, čovjeka i kulture i kulture i prirode.“ (Cifrić, 1989: 126)</a:t>
          </a:r>
          <a:endParaRPr lang="hr-HR" sz="1500" kern="1200" dirty="0"/>
        </a:p>
      </dsp:txBody>
      <dsp:txXfrm>
        <a:off x="71429" y="1679300"/>
        <a:ext cx="5889951" cy="1320373"/>
      </dsp:txXfrm>
    </dsp:sp>
    <dsp:sp modelId="{5189E8B4-7220-447D-ADBF-4544D9BC7DCB}">
      <dsp:nvSpPr>
        <dsp:cNvPr id="0" name=""/>
        <dsp:cNvSpPr/>
      </dsp:nvSpPr>
      <dsp:spPr>
        <a:xfrm>
          <a:off x="0" y="3186826"/>
          <a:ext cx="6032809" cy="1463231"/>
        </a:xfrm>
        <a:prstGeom prst="roundRect">
          <a:avLst/>
        </a:prstGeom>
        <a:solidFill>
          <a:schemeClr val="accent4">
            <a:hueOff val="-1987526"/>
            <a:satOff val="3607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„Sociolog će lako prepoznati raspoloženje stanovništva, društvenih grupa, odnose institucija i razvojne politike itd. i, oblikujući svoje mišljenje,isto tako vrlo jednostavno prenijeti poruku narodu.“ (Cifrić, 1989: 127).</a:t>
          </a:r>
          <a:endParaRPr lang="hr-HR" sz="1500" kern="1200" dirty="0"/>
        </a:p>
      </dsp:txBody>
      <dsp:txXfrm>
        <a:off x="71429" y="3258255"/>
        <a:ext cx="5889951" cy="1320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A1E5A-751E-4A00-8EC9-B5F4210F3B4A}">
      <dsp:nvSpPr>
        <dsp:cNvPr id="0" name=""/>
        <dsp:cNvSpPr/>
      </dsp:nvSpPr>
      <dsp:spPr>
        <a:xfrm>
          <a:off x="0" y="0"/>
          <a:ext cx="7729728" cy="3088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Percepcija zagađivanja i ugrožavanja prirode i okoline u očima mladih (Cifrić i Čulig 1987),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Procjena stanja i očekivanja u odnosu na razvoj i okoliš u Hrvatskoj (Cifrić, 1995; 1998)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Percepcijom ekoloških problema kao zabrinjavajućih (Cifrić, 2005),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Zabrinutost građana ekološkim problemima (Cifrić, 2008)</a:t>
          </a:r>
          <a:endParaRPr lang="hr-HR" sz="2400" kern="1200" dirty="0"/>
        </a:p>
      </dsp:txBody>
      <dsp:txXfrm>
        <a:off x="150783" y="150783"/>
        <a:ext cx="7428162" cy="27872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49B24-A2AC-428B-B066-7E311BF86167}">
      <dsp:nvSpPr>
        <dsp:cNvPr id="0" name=""/>
        <dsp:cNvSpPr/>
      </dsp:nvSpPr>
      <dsp:spPr>
        <a:xfrm>
          <a:off x="0" y="2393"/>
          <a:ext cx="11082008" cy="7962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Nedorečenost, nepreciznost, proturječnosti, itd. same defnicije koncepta održivog razvoja, kao što ističu njegovi kritičari, proizlazi iz pojmovne strukture te sintagme. </a:t>
          </a:r>
          <a:endParaRPr lang="hr-HR" sz="1600" kern="1200" dirty="0"/>
        </a:p>
      </dsp:txBody>
      <dsp:txXfrm>
        <a:off x="38871" y="41264"/>
        <a:ext cx="11004266" cy="718541"/>
      </dsp:txXfrm>
    </dsp:sp>
    <dsp:sp modelId="{8DDFD7A7-32FD-4144-A972-8AC1D4D09186}">
      <dsp:nvSpPr>
        <dsp:cNvPr id="0" name=""/>
        <dsp:cNvSpPr/>
      </dsp:nvSpPr>
      <dsp:spPr>
        <a:xfrm>
          <a:off x="0" y="804146"/>
          <a:ext cx="11082008" cy="796283"/>
        </a:xfrm>
        <a:prstGeom prst="roundRect">
          <a:avLst/>
        </a:prstGeom>
        <a:solidFill>
          <a:schemeClr val="accent3">
            <a:hueOff val="777139"/>
            <a:satOff val="-11497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To znači da je potrebno promijeniti nešto u socijalnoj sferi – politiku, vrijednosti, tehnologije itd. dakle općenito u kulturnom području kako bi se održala prirodna sfera i balans između njih dviju. </a:t>
          </a:r>
          <a:endParaRPr lang="hr-HR" sz="1600" kern="1200" dirty="0"/>
        </a:p>
      </dsp:txBody>
      <dsp:txXfrm>
        <a:off x="38871" y="843017"/>
        <a:ext cx="11004266" cy="718541"/>
      </dsp:txXfrm>
    </dsp:sp>
    <dsp:sp modelId="{3BF2F9BB-0993-4070-8C41-CC53A6ED5AD1}">
      <dsp:nvSpPr>
        <dsp:cNvPr id="0" name=""/>
        <dsp:cNvSpPr/>
      </dsp:nvSpPr>
      <dsp:spPr>
        <a:xfrm>
          <a:off x="0" y="1605899"/>
          <a:ext cx="11082008" cy="796283"/>
        </a:xfrm>
        <a:prstGeom prst="roundRect">
          <a:avLst/>
        </a:prstGeom>
        <a:solidFill>
          <a:schemeClr val="accent3">
            <a:hueOff val="1554279"/>
            <a:satOff val="-2299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Na česta upozorenja o stanju okoliša da „više ovako ne ide” koncept održivog razvoja kaže „da se može dalje i kako </a:t>
          </a:r>
          <a:r>
            <a:rPr lang="hr-HR" sz="1600" i="1" kern="1200" dirty="0" smtClean="0"/>
            <a:t>treba </a:t>
          </a:r>
          <a:r>
            <a:rPr lang="hr-HR" sz="1600" kern="1200" dirty="0" smtClean="0"/>
            <a:t>ići dalje”</a:t>
          </a:r>
          <a:endParaRPr lang="hr-HR" sz="1600" kern="1200" dirty="0"/>
        </a:p>
      </dsp:txBody>
      <dsp:txXfrm>
        <a:off x="38871" y="1644770"/>
        <a:ext cx="11004266" cy="718541"/>
      </dsp:txXfrm>
    </dsp:sp>
    <dsp:sp modelId="{D70A4B96-0C63-4678-BE61-0CF063AEDC54}">
      <dsp:nvSpPr>
        <dsp:cNvPr id="0" name=""/>
        <dsp:cNvSpPr/>
      </dsp:nvSpPr>
      <dsp:spPr>
        <a:xfrm>
          <a:off x="0" y="2407653"/>
          <a:ext cx="11082008" cy="796283"/>
        </a:xfrm>
        <a:prstGeom prst="roundRect">
          <a:avLst/>
        </a:prstGeom>
        <a:solidFill>
          <a:schemeClr val="accent3">
            <a:hueOff val="2331418"/>
            <a:satOff val="-34491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Već sama činjenica da biblioteka koju je pokrenuo i uređivao nosi naziv Razvoj i okoliš jasno govori</a:t>
          </a:r>
          <a:br>
            <a:rPr lang="hr-HR" sz="1600" kern="1200" dirty="0" smtClean="0"/>
          </a:br>
          <a:r>
            <a:rPr lang="hr-HR" sz="1600" kern="1200" dirty="0" smtClean="0"/>
            <a:t>o ideji da problemi razvoja i okoliša moraju ići zajedno, da se problemi razvoja moraju sagledavati iz ekološke perspektive, a da se pitanja okoliša moraju promatrati iz razvojne perspektive.</a:t>
          </a:r>
          <a:endParaRPr lang="hr-HR" sz="1600" kern="1200" dirty="0"/>
        </a:p>
      </dsp:txBody>
      <dsp:txXfrm>
        <a:off x="38871" y="2446524"/>
        <a:ext cx="11004266" cy="718541"/>
      </dsp:txXfrm>
    </dsp:sp>
    <dsp:sp modelId="{26EB7F2C-A98F-40B1-8C93-B193A4A70DAE}">
      <dsp:nvSpPr>
        <dsp:cNvPr id="0" name=""/>
        <dsp:cNvSpPr/>
      </dsp:nvSpPr>
      <dsp:spPr>
        <a:xfrm>
          <a:off x="0" y="3211799"/>
          <a:ext cx="11082008" cy="796283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„pod razvojem, za razliku od rasta podrazumijevamo kvalitativne promjene nekog fenomena ili društva koje su poželjne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i u skladu s našim očekivanjima. To je stvaranje potencijala za nastanak većeg i boljeg stanja.“ (Cifrić, 2013: 23)</a:t>
          </a:r>
          <a:br>
            <a:rPr lang="hr-HR" sz="1600" kern="1200" dirty="0" smtClean="0"/>
          </a:br>
          <a:r>
            <a:rPr lang="hr-HR" sz="1600" kern="1200" dirty="0" smtClean="0"/>
            <a:t/>
          </a:r>
          <a:br>
            <a:rPr lang="hr-HR" sz="1600" kern="1200" dirty="0" smtClean="0"/>
          </a:br>
          <a:r>
            <a:rPr lang="hr-HR" sz="1600" kern="1200" dirty="0" smtClean="0"/>
            <a:t/>
          </a:r>
          <a:br>
            <a:rPr lang="hr-HR" sz="1600" kern="1200" dirty="0" smtClean="0"/>
          </a:br>
          <a:endParaRPr lang="hr-HR" sz="1600" kern="1200" dirty="0"/>
        </a:p>
      </dsp:txBody>
      <dsp:txXfrm>
        <a:off x="38871" y="3250670"/>
        <a:ext cx="11004266" cy="7185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4BADF-DDF7-4ED2-8E4A-7B6FCCAF3D6D}">
      <dsp:nvSpPr>
        <dsp:cNvPr id="0" name=""/>
        <dsp:cNvSpPr/>
      </dsp:nvSpPr>
      <dsp:spPr>
        <a:xfrm>
          <a:off x="0" y="78621"/>
          <a:ext cx="8351371" cy="10381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Ekološka je kriza, iscrpljivanje i onečišćenje okoliša koje je povezano i s otpadom „univerzalni fenomen suvremenog doba koji sve više ekspandira“</a:t>
          </a:r>
          <a:endParaRPr lang="hr-HR" sz="1800" kern="1200" dirty="0"/>
        </a:p>
      </dsp:txBody>
      <dsp:txXfrm>
        <a:off x="50678" y="129299"/>
        <a:ext cx="8250015" cy="936790"/>
      </dsp:txXfrm>
    </dsp:sp>
    <dsp:sp modelId="{01A86E30-8773-4713-928C-D2469F0721EB}">
      <dsp:nvSpPr>
        <dsp:cNvPr id="0" name=""/>
        <dsp:cNvSpPr/>
      </dsp:nvSpPr>
      <dsp:spPr>
        <a:xfrm>
          <a:off x="0" y="1153467"/>
          <a:ext cx="8351371" cy="1038146"/>
        </a:xfrm>
        <a:prstGeom prst="roundRect">
          <a:avLst/>
        </a:prstGeom>
        <a:solidFill>
          <a:schemeClr val="accent3">
            <a:hueOff val="1554279"/>
            <a:satOff val="-2299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Uvjerenje u neograničenost kapaciteta bila je dvojaka: neograničenost prirodnih resursa i neograničenost čovjekovih mogućnosti. Kraj dvadesetog stoljeća srušio je jednu dimenziju te „vjere” – vjeru u neograničenost prirodnih resursa. </a:t>
          </a:r>
          <a:endParaRPr lang="hr-HR" sz="1800" kern="1200" dirty="0"/>
        </a:p>
      </dsp:txBody>
      <dsp:txXfrm>
        <a:off x="50678" y="1204145"/>
        <a:ext cx="8250015" cy="936790"/>
      </dsp:txXfrm>
    </dsp:sp>
    <dsp:sp modelId="{A8DD2D67-AECF-43BB-8BB8-2D5F26A2766F}">
      <dsp:nvSpPr>
        <dsp:cNvPr id="0" name=""/>
        <dsp:cNvSpPr/>
      </dsp:nvSpPr>
      <dsp:spPr>
        <a:xfrm>
          <a:off x="0" y="2206013"/>
          <a:ext cx="8351371" cy="1038146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Daniell Bell formulira (možda ne posljednju!) veliku građansku teoriju društva razvijenih industrijskih društava – teoriju „postindustrijskog društva” (Bell, 1975)</a:t>
          </a:r>
          <a:br>
            <a:rPr lang="hr-HR" sz="1800" kern="1200" dirty="0" smtClean="0"/>
          </a:br>
          <a:r>
            <a:rPr lang="hr-HR" sz="1800" kern="1200" dirty="0" smtClean="0"/>
            <a:t/>
          </a:r>
          <a:br>
            <a:rPr lang="hr-HR" sz="1800" kern="1200" dirty="0" smtClean="0"/>
          </a:br>
          <a:endParaRPr lang="hr-HR" sz="1800" kern="1200" dirty="0"/>
        </a:p>
      </dsp:txBody>
      <dsp:txXfrm>
        <a:off x="50678" y="2256691"/>
        <a:ext cx="8250015" cy="936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C427-E555-4560-9E34-8A496A4A3645}" type="datetimeFigureOut">
              <a:rPr lang="hr-HR" smtClean="0"/>
              <a:t>14.11.2022.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F832A-EBED-4AE4-B2A7-FE99C5826A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691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5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2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2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19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9521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7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16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052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32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4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14.11.2022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10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009" y="1251500"/>
            <a:ext cx="5514138" cy="1512541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2800" b="1" dirty="0" smtClean="0">
                <a:solidFill>
                  <a:schemeClr val="accent4">
                    <a:lumMod val="75000"/>
                  </a:schemeClr>
                </a:solidFill>
              </a:rPr>
              <a:t>IVAN CIFRIĆ (1946-2018)</a:t>
            </a:r>
            <a:endParaRPr lang="hr-HR" sz="2800" b="1" noProof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2626"/>
            <a:ext cx="12192000" cy="3075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226" y="2951825"/>
            <a:ext cx="739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doc. dr. sc. Ivan Perkov</a:t>
            </a:r>
          </a:p>
          <a:p>
            <a:pPr algn="ctr"/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Fakultet hrvatskih studija Sveučilišta u Zagrebu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008" y="504509"/>
            <a:ext cx="551413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3">
                    <a:lumMod val="75000"/>
                  </a:schemeClr>
                </a:solidFill>
              </a:rPr>
              <a:t>SOCIOLOGIJA HRVATSKOGA DRUŠTVA 5</a:t>
            </a:r>
            <a:endParaRPr lang="hr-H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928" y="386703"/>
            <a:ext cx="4120150" cy="2746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1">
            <a:extLst>
              <a:ext uri="{FF2B5EF4-FFF2-40B4-BE49-F238E27FC236}">
                <a16:creationId xmlns:a16="http://schemas.microsoft.com/office/drawing/2014/main" id="{1A73784A-8D5B-410A-86C5-26C7AF7920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88000" y="688354"/>
            <a:ext cx="6705600" cy="548129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62175" y="2318245"/>
            <a:ext cx="3309402" cy="2980818"/>
            <a:chOff x="-47510" y="768912"/>
            <a:chExt cx="8305835" cy="6245634"/>
          </a:xfrm>
        </p:grpSpPr>
        <p:sp>
          <p:nvSpPr>
            <p:cNvPr id="3" name="AutoShape 3"/>
            <p:cNvSpPr/>
            <p:nvPr/>
          </p:nvSpPr>
          <p:spPr>
            <a:xfrm>
              <a:off x="-47510" y="768912"/>
              <a:ext cx="8305835" cy="624563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hr-HR" sz="2800" dirty="0" smtClean="0">
                  <a:solidFill>
                    <a:schemeClr val="accent4">
                      <a:lumMod val="75000"/>
                    </a:schemeClr>
                  </a:solidFill>
                </a:rPr>
                <a:t>Gdje smo?</a:t>
              </a:r>
            </a:p>
            <a:p>
              <a:pPr algn="ctr"/>
              <a:endParaRPr lang="hr-HR" sz="28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hr-HR" sz="2800" dirty="0" smtClean="0">
                  <a:solidFill>
                    <a:schemeClr val="accent4">
                      <a:lumMod val="75000"/>
                    </a:schemeClr>
                  </a:solidFill>
                </a:rPr>
                <a:t>Kamo idemo?</a:t>
              </a:r>
            </a:p>
            <a:p>
              <a:pPr algn="ctr"/>
              <a:endParaRPr lang="hr-HR" sz="28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hr-HR" sz="2800" dirty="0" smtClean="0">
                  <a:solidFill>
                    <a:schemeClr val="accent4">
                      <a:lumMod val="75000"/>
                    </a:schemeClr>
                  </a:solidFill>
                </a:rPr>
                <a:t>Kako ćemo tamo stići?</a:t>
              </a:r>
              <a:endParaRPr lang="hr-HR" sz="28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>
              <a:off x="1105998" y="6061500"/>
              <a:ext cx="5830218" cy="62943"/>
            </a:xfrm>
            <a:prstGeom prst="rect">
              <a:avLst/>
            </a:prstGeom>
            <a:solidFill>
              <a:srgbClr val="FEF3E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37445" y="3371187"/>
              <a:ext cx="6093840" cy="805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00"/>
                </a:lnSpc>
              </a:pPr>
              <a:endParaRPr lang="en-US" sz="3200" spc="80" dirty="0">
                <a:solidFill>
                  <a:srgbClr val="FEF3EA"/>
                </a:solidFill>
                <a:latin typeface="League Spartan Bold"/>
              </a:endParaRPr>
            </a:p>
          </p:txBody>
        </p:sp>
      </p:grpSp>
      <p:pic>
        <p:nvPicPr>
          <p:cNvPr id="22" name="Picture 21" descr="A picture containing reptile, turtle, swimming&#10;&#10;Description automatically generated">
            <a:extLst>
              <a:ext uri="{FF2B5EF4-FFF2-40B4-BE49-F238E27FC236}">
                <a16:creationId xmlns:a16="http://schemas.microsoft.com/office/drawing/2014/main" id="{AC62CB04-2231-4701-B6DC-35083657A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607820"/>
            <a:ext cx="6197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2096F06A-A6A1-4129-87FD-CC9EC989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>
          <a:xfrm rot="21436438">
            <a:off x="8114604" y="630068"/>
            <a:ext cx="1449193" cy="492122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C9924E04-D82A-4FA7-9F08-FA57A020AB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>
          <a:xfrm>
            <a:off x="7994508" y="5645162"/>
            <a:ext cx="1449193" cy="492122"/>
          </a:xfrm>
          <a:prstGeom prst="rect">
            <a:avLst/>
          </a:prstGeom>
        </p:spPr>
      </p:pic>
      <p:pic>
        <p:nvPicPr>
          <p:cNvPr id="27" name="Picture 26" descr="A picture containing outdoor, sky, ground, beach&#10;&#10;Description automatically generated">
            <a:extLst>
              <a:ext uri="{FF2B5EF4-FFF2-40B4-BE49-F238E27FC236}">
                <a16:creationId xmlns:a16="http://schemas.microsoft.com/office/drawing/2014/main" id="{4FCE3641-4D13-4778-AB00-9E5C63AB4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728">
            <a:off x="5270306" y="1112980"/>
            <a:ext cx="6629677" cy="441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 descr="A turtle swimming in water&#10;&#10;Description automatically generated with low confidence">
            <a:extLst>
              <a:ext uri="{FF2B5EF4-FFF2-40B4-BE49-F238E27FC236}">
                <a16:creationId xmlns:a16="http://schemas.microsoft.com/office/drawing/2014/main" id="{265FA477-D9DA-4D3A-8E24-31B03EF7D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00" y="1248843"/>
            <a:ext cx="4140200" cy="414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 descr="A picture containing outdoor, sky, water, sunset&#10;&#10;Description automatically generated">
            <a:extLst>
              <a:ext uri="{FF2B5EF4-FFF2-40B4-BE49-F238E27FC236}">
                <a16:creationId xmlns:a16="http://schemas.microsoft.com/office/drawing/2014/main" id="{BA4521AC-9253-4E10-88DC-C6EB59F68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1" y="1439909"/>
            <a:ext cx="6018679" cy="398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5990AD0-5BEE-492C-BF96-F77FC0204E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1755763"/>
            <a:ext cx="5905500" cy="354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1A1F646-1096-47B2-8BA7-90754CDDA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4145" y="546040"/>
            <a:ext cx="2239137" cy="15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25" y="985600"/>
            <a:ext cx="7729728" cy="11887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Iz životopisa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0900"/>
              </p:ext>
            </p:extLst>
          </p:nvPr>
        </p:nvGraphicFramePr>
        <p:xfrm>
          <a:off x="418788" y="2681098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9745" y="4265530"/>
            <a:ext cx="1531663" cy="2047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4285" y="2335473"/>
            <a:ext cx="1306361" cy="2090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9745" y="2014885"/>
            <a:ext cx="1448430" cy="2081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4285" y="4586804"/>
            <a:ext cx="1381307" cy="2016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788" y="375852"/>
            <a:ext cx="2697702" cy="1798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Rectangle 9"/>
          <p:cNvSpPr/>
          <p:nvPr/>
        </p:nvSpPr>
        <p:spPr>
          <a:xfrm>
            <a:off x="7073561" y="367990"/>
            <a:ext cx="4839630" cy="147732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Cifrić je gajio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vrlinu komunikativnosti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ne samo u ophođenju sa studentima i kolegama unutar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znanstvene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zajednice nego i u onomu što Kant naziva »javnom upotrebom uma«,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to jest </a:t>
            </a:r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u javnom izricanju sudova, pogleda i prijedloga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538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316" y="1029147"/>
            <a:ext cx="7729728" cy="11887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nagrade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182238"/>
              </p:ext>
            </p:extLst>
          </p:nvPr>
        </p:nvGraphicFramePr>
        <p:xfrm>
          <a:off x="1138316" y="2494050"/>
          <a:ext cx="6232640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5693" y="1462700"/>
            <a:ext cx="3072073" cy="2306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32" y="4045042"/>
            <a:ext cx="3172434" cy="211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46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31" y="990932"/>
            <a:ext cx="7729728" cy="118872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accent4">
                    <a:lumMod val="75000"/>
                  </a:schemeClr>
                </a:solidFill>
              </a:rPr>
              <a:t>Najveći doprinosi</a:t>
            </a:r>
            <a:endParaRPr lang="hr-H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445180"/>
              </p:ext>
            </p:extLst>
          </p:nvPr>
        </p:nvGraphicFramePr>
        <p:xfrm>
          <a:off x="770131" y="2388825"/>
          <a:ext cx="7572199" cy="397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791" y="690505"/>
            <a:ext cx="2053996" cy="2978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9820" y="3976987"/>
            <a:ext cx="3915454" cy="2389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30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Opis hrvatske stvarnosti (2012)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341764"/>
              </p:ext>
            </p:extLst>
          </p:nvPr>
        </p:nvGraphicFramePr>
        <p:xfrm>
          <a:off x="499946" y="608522"/>
          <a:ext cx="11530361" cy="5591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7418" y="4504876"/>
            <a:ext cx="5485264" cy="1773261"/>
            <a:chOff x="-486613" y="18533"/>
            <a:chExt cx="6481191" cy="1053000"/>
          </a:xfrm>
        </p:grpSpPr>
        <p:sp>
          <p:nvSpPr>
            <p:cNvPr id="7" name="Rounded Rectangle 6"/>
            <p:cNvSpPr/>
            <p:nvPr/>
          </p:nvSpPr>
          <p:spPr>
            <a:xfrm>
              <a:off x="-486613" y="18533"/>
              <a:ext cx="6289288" cy="1053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-191904" y="18533"/>
              <a:ext cx="6186482" cy="950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2000" kern="1200" dirty="0" smtClean="0"/>
                <a:t>Suvremena ekološka kriza uzrokovana je civilizacijskim razvojem, konkretno, za nju su odgovorni socijalni faktori, a osobito utjecaj sistema materijalističkih vrijednosti</a:t>
              </a:r>
              <a:r>
                <a:rPr lang="hr-HR" sz="2000" kern="1200" dirty="0" smtClean="0"/>
                <a:t>“ (Hillman)</a:t>
              </a:r>
              <a:endParaRPr lang="hr-HR" sz="2000" kern="1200" dirty="0"/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3800179"/>
              </p:ext>
            </p:extLst>
          </p:nvPr>
        </p:nvGraphicFramePr>
        <p:xfrm>
          <a:off x="5822795" y="4504876"/>
          <a:ext cx="6164008" cy="185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831" y="228712"/>
            <a:ext cx="179204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8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85639" y="39997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15306633"/>
              </p:ext>
            </p:extLst>
          </p:nvPr>
        </p:nvGraphicFramePr>
        <p:xfrm>
          <a:off x="390293" y="1260090"/>
          <a:ext cx="6032809" cy="465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7202" y="3232891"/>
            <a:ext cx="5025831" cy="3021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48292" y="816720"/>
            <a:ext cx="3601845" cy="192347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O socijalnoj ekologiji i ulozi sociologa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1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99" y="1120809"/>
            <a:ext cx="7729728" cy="118872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O ekološkoj zabrinutosti i otpadu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524134"/>
              </p:ext>
            </p:extLst>
          </p:nvPr>
        </p:nvGraphicFramePr>
        <p:xfrm>
          <a:off x="524999" y="2783010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6090" y="3359361"/>
            <a:ext cx="3873423" cy="2177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3219" y="1000927"/>
            <a:ext cx="3200090" cy="196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2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O ekološkoj svijesti i održivom razvoju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0853"/>
              </p:ext>
            </p:extLst>
          </p:nvPr>
        </p:nvGraphicFramePr>
        <p:xfrm>
          <a:off x="637924" y="2336961"/>
          <a:ext cx="11082008" cy="400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31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602591"/>
              </p:ext>
            </p:extLst>
          </p:nvPr>
        </p:nvGraphicFramePr>
        <p:xfrm>
          <a:off x="558452" y="563917"/>
          <a:ext cx="8351371" cy="341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2810" y="3818711"/>
            <a:ext cx="5512870" cy="270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38114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3DE1D69A971A4AABBD220257FAB68A" ma:contentTypeVersion="2" ma:contentTypeDescription="Create a new document." ma:contentTypeScope="" ma:versionID="8a6b0406cd661a23b7f88e294385be1d">
  <xsd:schema xmlns:xsd="http://www.w3.org/2001/XMLSchema" xmlns:xs="http://www.w3.org/2001/XMLSchema" xmlns:p="http://schemas.microsoft.com/office/2006/metadata/properties" xmlns:ns2="d5fd3971-b5ca-4513-81b0-4115ed507baf" targetNamespace="http://schemas.microsoft.com/office/2006/metadata/properties" ma:root="true" ma:fieldsID="fda94f5d3140f022508fcbcff9d8d6ea" ns2:_="">
    <xsd:import namespace="d5fd3971-b5ca-4513-81b0-4115ed507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3971-b5ca-4513-81b0-4115ed507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2289AC-3CA0-42F6-BF7B-160017FEC265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5fd3971-b5ca-4513-81b0-4115ed507ba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F889E8-4E49-42F0-85FC-CD6C1B33A0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137E58-4643-45F4-8142-D23A1E1FA8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d3971-b5ca-4513-81b0-4115ed507b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4541</TotalTime>
  <Words>867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League Spartan Bold</vt:lpstr>
      <vt:lpstr>Parcel</vt:lpstr>
      <vt:lpstr>IVAN CIFRIĆ (1946-2018)</vt:lpstr>
      <vt:lpstr>Iz životopisa</vt:lpstr>
      <vt:lpstr>nagrade</vt:lpstr>
      <vt:lpstr>Najveći doprinosi</vt:lpstr>
      <vt:lpstr>Opis hrvatske stvarnosti (2012)</vt:lpstr>
      <vt:lpstr>O socijalnoj ekologiji i ulozi sociologa</vt:lpstr>
      <vt:lpstr>O ekološkoj zabrinutosti i otpadu</vt:lpstr>
      <vt:lpstr>O ekološkoj svijesti i održivom razvoju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Perkov</dc:creator>
  <cp:lastModifiedBy>Ivan Perkov</cp:lastModifiedBy>
  <cp:revision>198</cp:revision>
  <dcterms:created xsi:type="dcterms:W3CDTF">2021-02-27T15:10:45Z</dcterms:created>
  <dcterms:modified xsi:type="dcterms:W3CDTF">2022-11-14T11:44:42Z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0x0101004A3DE1D69A971A4AABBD220257FAB68A</vt:lpwstr>
  </property>
</Properties>
</file>