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4981" autoAdjust="0"/>
    <p:restoredTop sz="86352" autoAdjust="0"/>
  </p:normalViewPr>
  <p:slideViewPr>
    <p:cSldViewPr snapToGrid="0">
      <p:cViewPr varScale="1">
        <p:scale>
          <a:sx n="66" d="100"/>
          <a:sy n="66" d="100"/>
        </p:scale>
        <p:origin x="72" y="534"/>
      </p:cViewPr>
      <p:guideLst/>
    </p:cSldViewPr>
  </p:slideViewPr>
  <p:outlineViewPr>
    <p:cViewPr>
      <p:scale>
        <a:sx n="33" d="100"/>
        <a:sy n="33" d="100"/>
      </p:scale>
      <p:origin x="0" y="-5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3725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22916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55518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64452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30609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80698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77016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38440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60618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5177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96103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9521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4492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4748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7316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1354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4735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50B68D-CE11-43D9-BF19-09A85B646FD6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4379-67A1-4E15-8588-9520BF5DDA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92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461FE7-05CB-44A2-A7F6-B68506E77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7" cy="3329581"/>
          </a:xfrm>
        </p:spPr>
        <p:txBody>
          <a:bodyPr/>
          <a:lstStyle/>
          <a:p>
            <a:pPr algn="ctr"/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Ivan </a:t>
            </a:r>
            <a:r>
              <a:rPr lang="hr-HR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Polikarp</a:t>
            </a: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Severitan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72E94CD-0BB1-4B25-92F3-77F94B768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1449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800DD9-D38E-4B6A-B6E3-BD2C9A84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039383" cy="1400530"/>
          </a:xfrm>
        </p:spPr>
        <p:txBody>
          <a:bodyPr/>
          <a:lstStyle/>
          <a:p>
            <a:r>
              <a:rPr lang="en-GB" b="1" i="1" dirty="0" err="1">
                <a:latin typeface="Palatino Linotype" panose="02040502050505030304" pitchFamily="18" charset="0"/>
              </a:rPr>
              <a:t>Joannes</a:t>
            </a:r>
            <a:r>
              <a:rPr lang="en-GB" b="1" i="1" dirty="0">
                <a:latin typeface="Palatino Linotype" panose="02040502050505030304" pitchFamily="18" charset="0"/>
              </a:rPr>
              <a:t> </a:t>
            </a:r>
            <a:r>
              <a:rPr lang="hr-HR" b="1" i="1" dirty="0">
                <a:latin typeface="Palatino Linotype" panose="02040502050505030304" pitchFamily="18" charset="0"/>
              </a:rPr>
              <a:t>(</a:t>
            </a:r>
            <a:r>
              <a:rPr lang="en-GB" b="1" i="1" dirty="0" err="1">
                <a:latin typeface="Palatino Linotype" panose="02040502050505030304" pitchFamily="18" charset="0"/>
              </a:rPr>
              <a:t>Barbula</a:t>
            </a:r>
            <a:r>
              <a:rPr lang="hr-HR" b="1" i="1" dirty="0">
                <a:latin typeface="Palatino Linotype" panose="02040502050505030304" pitchFamily="18" charset="0"/>
              </a:rPr>
              <a:t>)</a:t>
            </a:r>
            <a:r>
              <a:rPr lang="en-GB" b="1" i="1" dirty="0"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latin typeface="Palatino Linotype" panose="02040502050505030304" pitchFamily="18" charset="0"/>
              </a:rPr>
              <a:t>Pompilius</a:t>
            </a:r>
            <a:r>
              <a:rPr lang="en-GB" i="1" dirty="0">
                <a:latin typeface="Palatino Linotype" panose="02040502050505030304" pitchFamily="18" charset="0"/>
              </a:rPr>
              <a:t> </a:t>
            </a:r>
            <a:br>
              <a:rPr lang="hr-HR" i="1" dirty="0">
                <a:latin typeface="Palatino Linotype" panose="02040502050505030304" pitchFamily="18" charset="0"/>
              </a:rPr>
            </a:br>
            <a:r>
              <a:rPr lang="en-GB" b="1" i="1" dirty="0" err="1">
                <a:latin typeface="Palatino Linotype" panose="02040502050505030304" pitchFamily="18" charset="0"/>
              </a:rPr>
              <a:t>Ioannes</a:t>
            </a:r>
            <a:r>
              <a:rPr lang="en-GB" b="1" i="1" dirty="0"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latin typeface="Palatino Linotype" panose="02040502050505030304" pitchFamily="18" charset="0"/>
              </a:rPr>
              <a:t>Polycarpus</a:t>
            </a:r>
            <a:r>
              <a:rPr lang="en-GB" b="1" i="1" dirty="0"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latin typeface="Palatino Linotype" panose="02040502050505030304" pitchFamily="18" charset="0"/>
              </a:rPr>
              <a:t>Severitanus</a:t>
            </a:r>
            <a:r>
              <a:rPr lang="en-GB" b="1" i="1" dirty="0"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latin typeface="Palatino Linotype" panose="02040502050505030304" pitchFamily="18" charset="0"/>
              </a:rPr>
              <a:t>Sibenicensis</a:t>
            </a:r>
            <a:br>
              <a:rPr lang="en-GB" i="1" dirty="0">
                <a:latin typeface="Palatino Linotype" panose="02040502050505030304" pitchFamily="18" charset="0"/>
              </a:rPr>
            </a:b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5B5970-C8F0-48E5-BE7E-18246D245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29" y="1853248"/>
            <a:ext cx="11814627" cy="4866866"/>
          </a:xfrm>
        </p:spPr>
        <p:txBody>
          <a:bodyPr>
            <a:noAutofit/>
          </a:bodyPr>
          <a:lstStyle/>
          <a:p>
            <a:r>
              <a:rPr lang="en-GB" dirty="0" err="1">
                <a:latin typeface="Palatino Linotype" panose="02040502050505030304" pitchFamily="18" charset="0"/>
              </a:rPr>
              <a:t>Šibenik</a:t>
            </a:r>
            <a:r>
              <a:rPr lang="en-GB" dirty="0">
                <a:latin typeface="Palatino Linotype" panose="02040502050505030304" pitchFamily="18" charset="0"/>
              </a:rPr>
              <a:t>, 1472</a:t>
            </a:r>
            <a:r>
              <a:rPr lang="hr-HR" dirty="0">
                <a:latin typeface="Palatino Linotype" panose="02040502050505030304" pitchFamily="18" charset="0"/>
              </a:rPr>
              <a:t>.</a:t>
            </a:r>
            <a:r>
              <a:rPr lang="en-GB" dirty="0">
                <a:latin typeface="Palatino Linotype" panose="02040502050505030304" pitchFamily="18" charset="0"/>
              </a:rPr>
              <a:t> – </a:t>
            </a:r>
            <a:r>
              <a:rPr lang="hr-HR" dirty="0">
                <a:latin typeface="Palatino Linotype" panose="02040502050505030304" pitchFamily="18" charset="0"/>
              </a:rPr>
              <a:t>Rim</a:t>
            </a:r>
            <a:r>
              <a:rPr lang="en-GB" dirty="0">
                <a:latin typeface="Palatino Linotype" panose="02040502050505030304" pitchFamily="18" charset="0"/>
              </a:rPr>
              <a:t>?, </a:t>
            </a:r>
            <a:r>
              <a:rPr lang="en-GB" dirty="0" err="1">
                <a:latin typeface="Palatino Linotype" panose="02040502050505030304" pitchFamily="18" charset="0"/>
              </a:rPr>
              <a:t>oko</a:t>
            </a:r>
            <a:r>
              <a:rPr lang="en-GB" dirty="0">
                <a:latin typeface="Palatino Linotype" panose="02040502050505030304" pitchFamily="18" charset="0"/>
              </a:rPr>
              <a:t> 1526</a:t>
            </a:r>
            <a:r>
              <a:rPr lang="hr-HR" dirty="0">
                <a:latin typeface="Palatino Linotype" panose="02040502050505030304" pitchFamily="18" charset="0"/>
              </a:rPr>
              <a:t>/1530.; dominikanac (šib. humanistički krug)</a:t>
            </a:r>
          </a:p>
          <a:p>
            <a:r>
              <a:rPr lang="hr-HR" dirty="0">
                <a:latin typeface="Palatino Linotype" panose="02040502050505030304" pitchFamily="18" charset="0"/>
              </a:rPr>
              <a:t>Studirao u Rimu, Veneciji, Bologni i Ferrari (doktor teologije)</a:t>
            </a:r>
          </a:p>
          <a:p>
            <a:r>
              <a:rPr lang="hr-HR" dirty="0">
                <a:latin typeface="Palatino Linotype" panose="02040502050505030304" pitchFamily="18" charset="0"/>
              </a:rPr>
              <a:t>Radio kao učitelj teologije u Šibeniku do 1510., Napuljskom Kraljevstvu i </a:t>
            </a:r>
            <a:r>
              <a:rPr lang="hr-HR" dirty="0" err="1">
                <a:latin typeface="Palatino Linotype" panose="02040502050505030304" pitchFamily="18" charset="0"/>
              </a:rPr>
              <a:t>Urbinskom</a:t>
            </a:r>
            <a:r>
              <a:rPr lang="hr-HR" dirty="0">
                <a:latin typeface="Palatino Linotype" panose="02040502050505030304" pitchFamily="18" charset="0"/>
              </a:rPr>
              <a:t> vojvodstvu</a:t>
            </a:r>
          </a:p>
          <a:p>
            <a:pPr lvl="1"/>
            <a:r>
              <a:rPr lang="hr-HR" dirty="0">
                <a:latin typeface="Palatino Linotype" panose="02040502050505030304" pitchFamily="18" charset="0"/>
              </a:rPr>
              <a:t>Teolog, filozof, povjesničar, filolog (prijevodi s grčkog, izdanja i komentari), govornik, prirodoznanstvenik…</a:t>
            </a:r>
          </a:p>
          <a:p>
            <a:r>
              <a:rPr lang="hr-HR" i="1" dirty="0">
                <a:latin typeface="Palatino Linotype" panose="02040502050505030304" pitchFamily="18" charset="0"/>
              </a:rPr>
              <a:t>poeta </a:t>
            </a:r>
            <a:r>
              <a:rPr lang="hr-HR" i="1" dirty="0" err="1">
                <a:latin typeface="Palatino Linotype" panose="02040502050505030304" pitchFamily="18" charset="0"/>
              </a:rPr>
              <a:t>laureatus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kod </a:t>
            </a:r>
            <a:r>
              <a:rPr lang="hr-HR" dirty="0" err="1">
                <a:latin typeface="Palatino Linotype" panose="02040502050505030304" pitchFamily="18" charset="0"/>
              </a:rPr>
              <a:t>Pomponija</a:t>
            </a:r>
            <a:r>
              <a:rPr lang="hr-HR" dirty="0">
                <a:latin typeface="Palatino Linotype" panose="02040502050505030304" pitchFamily="18" charset="0"/>
              </a:rPr>
              <a:t> Leta</a:t>
            </a:r>
          </a:p>
          <a:p>
            <a:r>
              <a:rPr lang="hr-HR" dirty="0">
                <a:latin typeface="Palatino Linotype" panose="02040502050505030304" pitchFamily="18" charset="0"/>
              </a:rPr>
              <a:t>Pjesma u čast Buniću</a:t>
            </a:r>
          </a:p>
          <a:p>
            <a:r>
              <a:rPr lang="hr-HR" dirty="0">
                <a:latin typeface="Palatino Linotype" panose="02040502050505030304" pitchFamily="18" charset="0"/>
              </a:rPr>
              <a:t>Komentari uz </a:t>
            </a:r>
            <a:r>
              <a:rPr lang="hr-HR" i="1" dirty="0" err="1">
                <a:latin typeface="Palatino Linotype" panose="02040502050505030304" pitchFamily="18" charset="0"/>
              </a:rPr>
              <a:t>Disticha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i="1" dirty="0" err="1">
                <a:latin typeface="Palatino Linotype" panose="02040502050505030304" pitchFamily="18" charset="0"/>
              </a:rPr>
              <a:t>Catonis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1518. i uz Donatovu gramatiku 1517.</a:t>
            </a:r>
          </a:p>
          <a:p>
            <a:r>
              <a:rPr lang="hr-HR" dirty="0">
                <a:latin typeface="Palatino Linotype" panose="02040502050505030304" pitchFamily="18" charset="0"/>
              </a:rPr>
              <a:t>Panegirički ep </a:t>
            </a:r>
            <a:r>
              <a:rPr lang="hr-HR" dirty="0" err="1">
                <a:latin typeface="Palatino Linotype" panose="02040502050505030304" pitchFamily="18" charset="0"/>
              </a:rPr>
              <a:t>Feretreida</a:t>
            </a:r>
            <a:r>
              <a:rPr lang="hr-HR" dirty="0">
                <a:latin typeface="Palatino Linotype" panose="02040502050505030304" pitchFamily="18" charset="0"/>
              </a:rPr>
              <a:t> </a:t>
            </a:r>
            <a:r>
              <a:rPr lang="hr-HR" i="0" dirty="0">
                <a:latin typeface="Palatino Linotype" panose="02040502050505030304" pitchFamily="18" charset="0"/>
              </a:rPr>
              <a:t>(</a:t>
            </a:r>
            <a:r>
              <a:rPr lang="hr-HR" i="1" dirty="0" err="1">
                <a:latin typeface="Palatino Linotype" panose="02040502050505030304" pitchFamily="18" charset="0"/>
              </a:rPr>
              <a:t>Feretreis</a:t>
            </a:r>
            <a:r>
              <a:rPr lang="hr-HR" i="0" dirty="0">
                <a:latin typeface="Palatino Linotype" panose="02040502050505030304" pitchFamily="18" charset="0"/>
              </a:rPr>
              <a:t>) 1522. o povijesti </a:t>
            </a:r>
            <a:r>
              <a:rPr lang="hr-HR" i="0" dirty="0" err="1">
                <a:latin typeface="Palatino Linotype" panose="02040502050505030304" pitchFamily="18" charset="0"/>
              </a:rPr>
              <a:t>obitelja</a:t>
            </a:r>
            <a:r>
              <a:rPr lang="hr-HR" i="0" dirty="0">
                <a:latin typeface="Palatino Linotype" panose="02040502050505030304" pitchFamily="18" charset="0"/>
              </a:rPr>
              <a:t> vojvoda u </a:t>
            </a:r>
            <a:r>
              <a:rPr lang="hr-HR" i="0" dirty="0" err="1">
                <a:latin typeface="Palatino Linotype" panose="02040502050505030304" pitchFamily="18" charset="0"/>
              </a:rPr>
              <a:t>Urbinu</a:t>
            </a:r>
            <a:endParaRPr lang="hr-HR" i="0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Filozofsko-politička rasprava </a:t>
            </a:r>
            <a:r>
              <a:rPr lang="hr-HR" i="1" dirty="0" err="1">
                <a:latin typeface="Palatino Linotype" panose="02040502050505030304" pitchFamily="18" charset="0"/>
              </a:rPr>
              <a:t>Monoregia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1522. u 4 knjige</a:t>
            </a:r>
          </a:p>
          <a:p>
            <a:r>
              <a:rPr lang="en-GB" i="1" dirty="0">
                <a:latin typeface="Palatino Linotype" panose="02040502050505030304" pitchFamily="18" charset="0"/>
              </a:rPr>
              <a:t>Historia </a:t>
            </a:r>
            <a:r>
              <a:rPr lang="en-GB" i="1" dirty="0" err="1">
                <a:latin typeface="Palatino Linotype" panose="02040502050505030304" pitchFamily="18" charset="0"/>
              </a:rPr>
              <a:t>Dalmatiae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vel</a:t>
            </a:r>
            <a:r>
              <a:rPr lang="en-GB" i="1" dirty="0">
                <a:latin typeface="Palatino Linotype" panose="02040502050505030304" pitchFamily="18" charset="0"/>
              </a:rPr>
              <a:t> de </a:t>
            </a:r>
            <a:r>
              <a:rPr lang="en-GB" i="1" dirty="0" err="1">
                <a:latin typeface="Palatino Linotype" panose="02040502050505030304" pitchFamily="18" charset="0"/>
              </a:rPr>
              <a:t>laudibus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Dalmatiae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(izgubljeni rukopis)</a:t>
            </a:r>
          </a:p>
          <a:p>
            <a:r>
              <a:rPr lang="hr-HR" dirty="0">
                <a:latin typeface="Palatino Linotype" panose="02040502050505030304" pitchFamily="18" charset="0"/>
              </a:rPr>
              <a:t>Povijest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umbrijskog grada </a:t>
            </a:r>
            <a:r>
              <a:rPr lang="hr-HR" dirty="0" err="1">
                <a:latin typeface="Palatino Linotype" panose="02040502050505030304" pitchFamily="18" charset="0"/>
              </a:rPr>
              <a:t>Gubbio</a:t>
            </a:r>
            <a:r>
              <a:rPr lang="hr-HR" dirty="0">
                <a:latin typeface="Palatino Linotype" panose="02040502050505030304" pitchFamily="18" charset="0"/>
              </a:rPr>
              <a:t> i </a:t>
            </a:r>
            <a:r>
              <a:rPr lang="hr-HR" i="1" dirty="0" err="1">
                <a:latin typeface="Palatino Linotype" panose="02040502050505030304" pitchFamily="18" charset="0"/>
              </a:rPr>
              <a:t>Populeis</a:t>
            </a:r>
            <a:r>
              <a:rPr lang="hr-HR" dirty="0">
                <a:latin typeface="Palatino Linotype" panose="02040502050505030304" pitchFamily="18" charset="0"/>
              </a:rPr>
              <a:t>, ep u </a:t>
            </a:r>
            <a:r>
              <a:rPr lang="hr-HR" dirty="0" err="1">
                <a:latin typeface="Palatino Linotype" panose="02040502050505030304" pitchFamily="18" charset="0"/>
              </a:rPr>
              <a:t>Ovidijevu</a:t>
            </a:r>
            <a:r>
              <a:rPr lang="hr-HR" dirty="0">
                <a:latin typeface="Palatino Linotype" panose="02040502050505030304" pitchFamily="18" charset="0"/>
              </a:rPr>
              <a:t> čast (također izgubljeni)</a:t>
            </a:r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4230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0AD64C-8EF3-41DB-BE4E-A099FB18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>
                <a:latin typeface="Palatino Linotype" panose="02040502050505030304" pitchFamily="18" charset="0"/>
              </a:rPr>
              <a:t>Solimais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(</a:t>
            </a:r>
            <a:r>
              <a:rPr lang="hr-HR" dirty="0" err="1">
                <a:latin typeface="Palatino Linotype" panose="02040502050505030304" pitchFamily="18" charset="0"/>
              </a:rPr>
              <a:t>Solimaida</a:t>
            </a:r>
            <a:r>
              <a:rPr lang="hr-HR" dirty="0">
                <a:latin typeface="Palatino Linotype" panose="02040502050505030304" pitchFamily="18" charset="0"/>
              </a:rPr>
              <a:t>)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57A7B5-CC76-467A-96D4-CAB4F6FD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1436914"/>
            <a:ext cx="11030858" cy="5421086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Palatino Linotype" panose="02040502050505030304" pitchFamily="18" charset="0"/>
              </a:rPr>
              <a:t>Izdana 1509.</a:t>
            </a:r>
          </a:p>
          <a:p>
            <a:r>
              <a:rPr lang="hr-HR" sz="2800" dirty="0">
                <a:latin typeface="Palatino Linotype" panose="02040502050505030304" pitchFamily="18" charset="0"/>
              </a:rPr>
              <a:t>Biblijsko-religiozni ep u tri pjevanja, s tri </a:t>
            </a:r>
            <a:r>
              <a:rPr lang="hr-HR" sz="2800" dirty="0" err="1">
                <a:latin typeface="Palatino Linotype" panose="02040502050505030304" pitchFamily="18" charset="0"/>
              </a:rPr>
              <a:t>proemija</a:t>
            </a:r>
            <a:endParaRPr lang="hr-HR" sz="2800" dirty="0">
              <a:latin typeface="Palatino Linotype" panose="02040502050505030304" pitchFamily="18" charset="0"/>
            </a:endParaRPr>
          </a:p>
          <a:p>
            <a:pPr lvl="1"/>
            <a:r>
              <a:rPr lang="en-GB" sz="2400" dirty="0" err="1">
                <a:latin typeface="Palatino Linotype" panose="02040502050505030304" pitchFamily="18" charset="0"/>
              </a:rPr>
              <a:t>prv</a:t>
            </a:r>
            <a:r>
              <a:rPr lang="hr-HR" sz="2400" dirty="0">
                <a:latin typeface="Palatino Linotype" panose="02040502050505030304" pitchFamily="18" charset="0"/>
              </a:rPr>
              <a:t>o</a:t>
            </a:r>
            <a:r>
              <a:rPr lang="en-GB" sz="2400" dirty="0">
                <a:latin typeface="Palatino Linotype" panose="02040502050505030304" pitchFamily="18" charset="0"/>
              </a:rPr>
              <a:t> </a:t>
            </a:r>
            <a:r>
              <a:rPr lang="en-GB" sz="2400" dirty="0" err="1">
                <a:latin typeface="Palatino Linotype" panose="02040502050505030304" pitchFamily="18" charset="0"/>
              </a:rPr>
              <a:t>ima</a:t>
            </a:r>
            <a:r>
              <a:rPr lang="en-GB" sz="2400" dirty="0">
                <a:latin typeface="Palatino Linotype" panose="02040502050505030304" pitchFamily="18" charset="0"/>
              </a:rPr>
              <a:t> 269, drug</a:t>
            </a:r>
            <a:r>
              <a:rPr lang="hr-HR" sz="2400" dirty="0">
                <a:latin typeface="Palatino Linotype" panose="02040502050505030304" pitchFamily="18" charset="0"/>
              </a:rPr>
              <a:t>o</a:t>
            </a:r>
            <a:r>
              <a:rPr lang="en-GB" sz="2400" dirty="0">
                <a:latin typeface="Palatino Linotype" panose="02040502050505030304" pitchFamily="18" charset="0"/>
              </a:rPr>
              <a:t> 460, </a:t>
            </a:r>
            <a:r>
              <a:rPr lang="en-GB" sz="2400" dirty="0" err="1">
                <a:latin typeface="Palatino Linotype" panose="02040502050505030304" pitchFamily="18" charset="0"/>
              </a:rPr>
              <a:t>treć</a:t>
            </a:r>
            <a:r>
              <a:rPr lang="hr-HR" sz="2400" dirty="0">
                <a:latin typeface="Palatino Linotype" panose="02040502050505030304" pitchFamily="18" charset="0"/>
              </a:rPr>
              <a:t>e</a:t>
            </a:r>
            <a:r>
              <a:rPr lang="en-GB" sz="2400" dirty="0">
                <a:latin typeface="Palatino Linotype" panose="02040502050505030304" pitchFamily="18" charset="0"/>
              </a:rPr>
              <a:t> 250 </a:t>
            </a:r>
            <a:r>
              <a:rPr lang="hr-HR" sz="2400" dirty="0">
                <a:latin typeface="Palatino Linotype" panose="02040502050505030304" pitchFamily="18" charset="0"/>
              </a:rPr>
              <a:t>daktilskih </a:t>
            </a:r>
            <a:r>
              <a:rPr lang="en-GB" sz="2400" dirty="0" err="1">
                <a:latin typeface="Palatino Linotype" panose="02040502050505030304" pitchFamily="18" charset="0"/>
              </a:rPr>
              <a:t>heksametara</a:t>
            </a:r>
            <a:endParaRPr lang="hr-HR" sz="2600" dirty="0">
              <a:latin typeface="Palatino Linotype" panose="02040502050505030304" pitchFamily="18" charset="0"/>
            </a:endParaRPr>
          </a:p>
          <a:p>
            <a:r>
              <a:rPr lang="hr-HR" sz="2600" dirty="0">
                <a:latin typeface="Palatino Linotype" panose="02040502050505030304" pitchFamily="18" charset="0"/>
              </a:rPr>
              <a:t>P</a:t>
            </a:r>
            <a:r>
              <a:rPr lang="en-GB" sz="2600" dirty="0" err="1">
                <a:latin typeface="Palatino Linotype" panose="02040502050505030304" pitchFamily="18" charset="0"/>
              </a:rPr>
              <a:t>osvećen</a:t>
            </a:r>
            <a:r>
              <a:rPr lang="hr-HR" sz="2600" dirty="0">
                <a:latin typeface="Palatino Linotype" panose="02040502050505030304" pitchFamily="18" charset="0"/>
              </a:rPr>
              <a:t>a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Guidobaldu</a:t>
            </a:r>
            <a:r>
              <a:rPr lang="en-GB" sz="2600" dirty="0">
                <a:latin typeface="Palatino Linotype" panose="02040502050505030304" pitchFamily="18" charset="0"/>
              </a:rPr>
              <a:t> II. Della </a:t>
            </a:r>
            <a:r>
              <a:rPr lang="en-GB" sz="2600" dirty="0" err="1">
                <a:latin typeface="Palatino Linotype" panose="02040502050505030304" pitchFamily="18" charset="0"/>
              </a:rPr>
              <a:t>Rovere</a:t>
            </a:r>
            <a:r>
              <a:rPr lang="en-GB" sz="2600" dirty="0">
                <a:latin typeface="Palatino Linotype" panose="02040502050505030304" pitchFamily="18" charset="0"/>
              </a:rPr>
              <a:t>, </a:t>
            </a:r>
            <a:r>
              <a:rPr lang="en-GB" sz="2600" dirty="0" err="1">
                <a:latin typeface="Palatino Linotype" panose="02040502050505030304" pitchFamily="18" charset="0"/>
              </a:rPr>
              <a:t>sinu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i</a:t>
            </a:r>
            <a:r>
              <a:rPr lang="hr-HR" sz="2600" dirty="0">
                <a:latin typeface="Palatino Linotype" panose="02040502050505030304" pitchFamily="18" charset="0"/>
              </a:rPr>
              <a:t> n</a:t>
            </a:r>
            <a:r>
              <a:rPr lang="en-GB" sz="2600" dirty="0" err="1">
                <a:latin typeface="Palatino Linotype" panose="02040502050505030304" pitchFamily="18" charset="0"/>
              </a:rPr>
              <a:t>asljedniku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urbinskog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vojvode</a:t>
            </a:r>
            <a:r>
              <a:rPr lang="en-GB" sz="2600" dirty="0">
                <a:latin typeface="Palatino Linotype" panose="02040502050505030304" pitchFamily="18" charset="0"/>
              </a:rPr>
              <a:t> Francesca Marije</a:t>
            </a:r>
            <a:r>
              <a:rPr lang="hr-HR" sz="2600" dirty="0">
                <a:latin typeface="Palatino Linotype" panose="02040502050505030304" pitchFamily="18" charset="0"/>
              </a:rPr>
              <a:t>, s molbom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hr-HR" sz="2600" dirty="0">
                <a:latin typeface="Palatino Linotype" panose="02040502050505030304" pitchFamily="18" charset="0"/>
              </a:rPr>
              <a:t>za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zaštitu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hr-HR" sz="2600" dirty="0">
                <a:latin typeface="Palatino Linotype" panose="02040502050505030304" pitchFamily="18" charset="0"/>
              </a:rPr>
              <a:t>pjesnika, </a:t>
            </a:r>
            <a:r>
              <a:rPr lang="en-GB" sz="2600" dirty="0" err="1">
                <a:latin typeface="Palatino Linotype" panose="02040502050505030304" pitchFamily="18" charset="0"/>
              </a:rPr>
              <a:t>kao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što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su</a:t>
            </a:r>
            <a:r>
              <a:rPr lang="en-GB" sz="2600" dirty="0">
                <a:latin typeface="Palatino Linotype" panose="02040502050505030304" pitchFamily="18" charset="0"/>
              </a:rPr>
              <a:t> to </a:t>
            </a:r>
            <a:r>
              <a:rPr lang="en-GB" sz="2600" dirty="0" err="1">
                <a:latin typeface="Palatino Linotype" panose="02040502050505030304" pitchFamily="18" charset="0"/>
              </a:rPr>
              <a:t>uradili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njegov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otac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i</a:t>
            </a:r>
            <a:r>
              <a:rPr lang="en-GB" sz="2600" dirty="0">
                <a:latin typeface="Palatino Linotype" panose="02040502050505030304" pitchFamily="18" charset="0"/>
              </a:rPr>
              <a:t> </a:t>
            </a:r>
            <a:r>
              <a:rPr lang="en-GB" sz="2600" dirty="0" err="1">
                <a:latin typeface="Palatino Linotype" panose="02040502050505030304" pitchFamily="18" charset="0"/>
              </a:rPr>
              <a:t>djed</a:t>
            </a:r>
            <a:endParaRPr lang="hr-HR" sz="2600" dirty="0">
              <a:latin typeface="Palatino Linotype" panose="02040502050505030304" pitchFamily="18" charset="0"/>
            </a:endParaRPr>
          </a:p>
          <a:p>
            <a:r>
              <a:rPr lang="hr-HR" sz="2600" dirty="0">
                <a:latin typeface="Palatino Linotype" panose="02040502050505030304" pitchFamily="18" charset="0"/>
              </a:rPr>
              <a:t>Završava autobiografskim </a:t>
            </a:r>
            <a:r>
              <a:rPr lang="hr-HR" sz="2600" dirty="0" err="1">
                <a:latin typeface="Palatino Linotype" panose="02040502050505030304" pitchFamily="18" charset="0"/>
              </a:rPr>
              <a:t>eksplicitom</a:t>
            </a:r>
            <a:endParaRPr lang="hr-HR" sz="2600" dirty="0">
              <a:latin typeface="Palatino Linotype" panose="02040502050505030304" pitchFamily="18" charset="0"/>
            </a:endParaRPr>
          </a:p>
          <a:p>
            <a:r>
              <a:rPr lang="hr-HR" sz="2600" dirty="0">
                <a:latin typeface="Palatino Linotype" panose="02040502050505030304" pitchFamily="18" charset="0"/>
              </a:rPr>
              <a:t>O stvaranju, padu i obnovi ljudskog roda (sreća, nesreća, nada)</a:t>
            </a:r>
          </a:p>
          <a:p>
            <a:r>
              <a:rPr lang="hr-HR" sz="2600" dirty="0">
                <a:latin typeface="Palatino Linotype" panose="02040502050505030304" pitchFamily="18" charset="0"/>
              </a:rPr>
              <a:t>Većinom prema Knjizi postanka i 2. poglavlju Matejeva evanđelja; od antike </a:t>
            </a:r>
            <a:r>
              <a:rPr lang="hr-HR" sz="2600" dirty="0" err="1">
                <a:latin typeface="Palatino Linotype" panose="02040502050505030304" pitchFamily="18" charset="0"/>
              </a:rPr>
              <a:t>Vergilije</a:t>
            </a:r>
            <a:r>
              <a:rPr lang="hr-HR" sz="2600" dirty="0">
                <a:latin typeface="Palatino Linotype" panose="02040502050505030304" pitchFamily="18" charset="0"/>
              </a:rPr>
              <a:t> (antički pojmovi 4x češći od </a:t>
            </a:r>
            <a:r>
              <a:rPr lang="hr-HR" sz="2600" dirty="0" err="1">
                <a:latin typeface="Palatino Linotype" panose="02040502050505030304" pitchFamily="18" charset="0"/>
              </a:rPr>
              <a:t>bibliljskih</a:t>
            </a:r>
            <a:r>
              <a:rPr lang="hr-HR" sz="2600" dirty="0">
                <a:latin typeface="Palatino Linotype" panose="02040502050505030304" pitchFamily="18" charset="0"/>
              </a:rPr>
              <a:t>)</a:t>
            </a:r>
            <a:endParaRPr lang="en-GB" sz="2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156858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</TotalTime>
  <Words>250</Words>
  <Application>Microsoft Office PowerPoint</Application>
  <PresentationFormat>Široki zaslon</PresentationFormat>
  <Paragraphs>21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Palatino Linotype</vt:lpstr>
      <vt:lpstr>Wingdings 3</vt:lpstr>
      <vt:lpstr>Ion</vt:lpstr>
      <vt:lpstr>Ivan Polikarp Severitan</vt:lpstr>
      <vt:lpstr>Joannes (Barbula) Pompilius  Ioannes Polycarpus Severitanus Sibenicensis </vt:lpstr>
      <vt:lpstr>Solimais (Solimaida)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Polikarp Severitan</dc:title>
  <dc:creator>Maja Matasović</dc:creator>
  <cp:lastModifiedBy>Maja Matasović</cp:lastModifiedBy>
  <cp:revision>15</cp:revision>
  <dcterms:created xsi:type="dcterms:W3CDTF">2025-01-21T17:21:47Z</dcterms:created>
  <dcterms:modified xsi:type="dcterms:W3CDTF">2025-01-21T19:23:39Z</dcterms:modified>
</cp:coreProperties>
</file>