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0" d="100"/>
          <a:sy n="90" d="100"/>
        </p:scale>
        <p:origin x="1234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89DC5-BC91-4177-846C-955767A6944E}" type="datetimeFigureOut">
              <a:rPr lang="hr-HR" smtClean="0"/>
              <a:pPr/>
              <a:t>5.10.2026.</a:t>
            </a:fld>
            <a:endParaRPr lang="hr-H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D8ACDE-ADAC-4C1C-8010-321D6D794D71}" type="slidenum">
              <a:rPr lang="hr-HR" smtClean="0"/>
              <a:pPr/>
              <a:t>‹#›</a:t>
            </a:fld>
            <a:endParaRPr lang="hr-H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Serijalni izvori</a:t>
            </a:r>
          </a:p>
          <a:p>
            <a:pPr lvl="1"/>
            <a:r>
              <a:rPr lang="hr-HR" sz="2200" dirty="0"/>
              <a:t>Vizitacije - </a:t>
            </a:r>
            <a:r>
              <a:rPr lang="hr-HR" sz="2200" dirty="0" err="1"/>
              <a:t>Visitationes</a:t>
            </a:r>
            <a:r>
              <a:rPr lang="hr-HR" sz="2200" dirty="0"/>
              <a:t> </a:t>
            </a:r>
            <a:r>
              <a:rPr lang="hr-HR" sz="2200" dirty="0" err="1"/>
              <a:t>canonicae</a:t>
            </a:r>
            <a:r>
              <a:rPr lang="hr-HR" sz="2200" dirty="0"/>
              <a:t> - Kanonske vizitacije, (</a:t>
            </a:r>
            <a:r>
              <a:rPr lang="hr-HR" sz="2200" dirty="0" err="1"/>
              <a:t>ur</a:t>
            </a:r>
            <a:r>
              <a:rPr lang="hr-HR" sz="2200" dirty="0"/>
              <a:t>. Stjepan </a:t>
            </a:r>
            <a:r>
              <a:rPr lang="hr-HR" sz="2200" dirty="0" err="1"/>
              <a:t>Sršan</a:t>
            </a:r>
            <a:r>
              <a:rPr lang="hr-HR" sz="2200" dirty="0"/>
              <a:t>), Osijek, Đakovo, 2003</a:t>
            </a:r>
          </a:p>
          <a:p>
            <a:pPr lvl="1"/>
            <a:r>
              <a:rPr lang="hr-HR" sz="2200" dirty="0"/>
              <a:t>Komorski popisi - Stanovništvo i vlastelinstva u Slavoniji 1736. godine i njihova ekonomska podloga (</a:t>
            </a:r>
            <a:r>
              <a:rPr lang="hr-HR" sz="2200" dirty="0" err="1"/>
              <a:t>ur</a:t>
            </a:r>
            <a:r>
              <a:rPr lang="hr-HR" sz="2200" dirty="0"/>
              <a:t>. Ive Mažuran), Osijek, 1993.</a:t>
            </a:r>
            <a:endParaRPr lang="hr-HR" dirty="0"/>
          </a:p>
          <a:p>
            <a:r>
              <a:rPr lang="hr-HR" dirty="0"/>
              <a:t>Ostavština</a:t>
            </a:r>
          </a:p>
          <a:p>
            <a:pPr lvl="1"/>
            <a:r>
              <a:rPr lang="hr-HR" sz="2000" dirty="0"/>
              <a:t>Nikola </a:t>
            </a:r>
            <a:r>
              <a:rPr lang="hr-HR" sz="2000" dirty="0" err="1"/>
              <a:t>Škrlec</a:t>
            </a:r>
            <a:r>
              <a:rPr lang="hr-HR" sz="2000" dirty="0"/>
              <a:t> </a:t>
            </a:r>
            <a:r>
              <a:rPr lang="hr-HR" sz="2000" dirty="0" err="1"/>
              <a:t>Lomnički</a:t>
            </a:r>
            <a:r>
              <a:rPr lang="hr-HR" sz="2000" dirty="0"/>
              <a:t> - </a:t>
            </a:r>
            <a:r>
              <a:rPr lang="hr-HR" sz="2000" dirty="0" err="1"/>
              <a:t>Nikola</a:t>
            </a:r>
            <a:r>
              <a:rPr lang="hr-HR" sz="2000" dirty="0"/>
              <a:t> </a:t>
            </a:r>
            <a:r>
              <a:rPr lang="hr-HR" sz="2000" dirty="0" err="1"/>
              <a:t>Škrlec</a:t>
            </a:r>
            <a:r>
              <a:rPr lang="hr-HR" sz="2000" dirty="0"/>
              <a:t> </a:t>
            </a:r>
            <a:r>
              <a:rPr lang="hr-HR" sz="2000" dirty="0" err="1"/>
              <a:t>Lomnički</a:t>
            </a:r>
            <a:r>
              <a:rPr lang="hr-HR" sz="2000" dirty="0"/>
              <a:t> (1729 - 1799), Zagreb, 1999.-</a:t>
            </a:r>
          </a:p>
          <a:p>
            <a:pPr lvl="1"/>
            <a:r>
              <a:rPr lang="hr-HR" sz="2000" dirty="0"/>
              <a:t>Barun </a:t>
            </a:r>
            <a:r>
              <a:rPr lang="hr-HR" sz="2000" dirty="0" err="1"/>
              <a:t>Trenck</a:t>
            </a:r>
            <a:r>
              <a:rPr lang="hr-HR" sz="2000" dirty="0"/>
              <a:t> – Memoari baruna Franje </a:t>
            </a:r>
            <a:r>
              <a:rPr lang="hr-HR" sz="2000" dirty="0" err="1"/>
              <a:t>Trencka</a:t>
            </a:r>
            <a:r>
              <a:rPr lang="hr-HR" sz="2000" dirty="0"/>
              <a:t>, Slavonski Brod, 2015.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Izvori za povijest institucija</a:t>
            </a:r>
          </a:p>
          <a:p>
            <a:pPr lvl="1"/>
            <a:r>
              <a:rPr lang="hr-HR" sz="2200" dirty="0"/>
              <a:t>Zemaljska uprava za Slavoniju - Rješenja Zemaljske uprave za Slavoniju 1738-1742. (</a:t>
            </a:r>
            <a:r>
              <a:rPr lang="hr-HR" sz="2200" dirty="0" err="1"/>
              <a:t>ur</a:t>
            </a:r>
            <a:r>
              <a:rPr lang="hr-HR" sz="2200" dirty="0"/>
              <a:t>. Ive Mažuran), Osijek, 1970.</a:t>
            </a:r>
          </a:p>
          <a:p>
            <a:pPr lvl="1"/>
            <a:r>
              <a:rPr lang="hr-HR" sz="2200" dirty="0"/>
              <a:t>Katica </a:t>
            </a:r>
            <a:r>
              <a:rPr lang="hr-HR" sz="2200" dirty="0" err="1"/>
              <a:t>Miholović</a:t>
            </a:r>
            <a:r>
              <a:rPr lang="hr-HR" sz="2200" dirty="0"/>
              <a:t>, Statut grada Karlovca 1778, Karlovac, 2000.</a:t>
            </a:r>
          </a:p>
          <a:p>
            <a:r>
              <a:rPr lang="hr-HR" dirty="0"/>
              <a:t>Putopisi</a:t>
            </a:r>
          </a:p>
          <a:p>
            <a:pPr lvl="1"/>
            <a:r>
              <a:rPr lang="hr-HR" sz="2000" dirty="0"/>
              <a:t>Putopis Dalmacija - Alberto Fortis. Put po Dalmaciji, Split, 2004.</a:t>
            </a:r>
          </a:p>
          <a:p>
            <a:pPr lvl="1"/>
            <a:r>
              <a:rPr lang="hr-HR" sz="2000" dirty="0"/>
              <a:t>Putopis Slavonija - Matija </a:t>
            </a:r>
            <a:r>
              <a:rPr lang="hr-HR" sz="2000" dirty="0" err="1"/>
              <a:t>Piller</a:t>
            </a:r>
            <a:r>
              <a:rPr lang="hr-HR" sz="2000" dirty="0"/>
              <a:t> i Ljudevit </a:t>
            </a:r>
            <a:r>
              <a:rPr lang="hr-HR" sz="2000" dirty="0" err="1"/>
              <a:t>Mitterpacher</a:t>
            </a:r>
            <a:r>
              <a:rPr lang="hr-HR" sz="2000" dirty="0"/>
              <a:t>, Putovanje po Požeškoj županiji u Slavoniji 1782. godine, Osijek 1995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Kronike</a:t>
            </a:r>
          </a:p>
          <a:p>
            <a:pPr lvl="1"/>
            <a:r>
              <a:rPr lang="hr-HR" sz="2000" dirty="0"/>
              <a:t>Ljetopis - Makarski ljetopisi 17. i 18. stoljeća, priredio Josip </a:t>
            </a:r>
            <a:r>
              <a:rPr lang="hr-HR" sz="2000" dirty="0" err="1"/>
              <a:t>Soldo</a:t>
            </a:r>
            <a:r>
              <a:rPr lang="hr-HR" sz="2000" dirty="0"/>
              <a:t>, Split 1993.</a:t>
            </a:r>
          </a:p>
          <a:p>
            <a:pPr lvl="1"/>
            <a:r>
              <a:rPr lang="hr-HR" sz="2000" dirty="0"/>
              <a:t>Kronika  - Adam baltazar Krčelić, </a:t>
            </a:r>
            <a:r>
              <a:rPr lang="hr-HR" sz="2000" dirty="0" err="1"/>
              <a:t>Annuae</a:t>
            </a:r>
            <a:r>
              <a:rPr lang="hr-HR" sz="2000" dirty="0"/>
              <a:t> ili Historija 1748.-1767., Zagreb, 1952.</a:t>
            </a:r>
          </a:p>
          <a:p>
            <a:r>
              <a:rPr lang="hr-HR" dirty="0"/>
              <a:t>Pojedini dokumenti</a:t>
            </a:r>
          </a:p>
          <a:p>
            <a:pPr lvl="1"/>
            <a:r>
              <a:rPr lang="hr-HR" sz="2200" dirty="0"/>
              <a:t>Statuta </a:t>
            </a:r>
            <a:r>
              <a:rPr lang="hr-HR" sz="2200" dirty="0" err="1"/>
              <a:t>valachorum</a:t>
            </a:r>
            <a:r>
              <a:rPr lang="hr-HR" sz="2200" dirty="0"/>
              <a:t> - </a:t>
            </a:r>
            <a:r>
              <a:rPr lang="hr-HR" sz="2200" dirty="0" err="1"/>
              <a:t>Statuta</a:t>
            </a:r>
            <a:r>
              <a:rPr lang="hr-HR" sz="2200" dirty="0"/>
              <a:t> </a:t>
            </a:r>
            <a:r>
              <a:rPr lang="hr-HR" sz="2200" dirty="0" err="1"/>
              <a:t>valachorum</a:t>
            </a:r>
            <a:r>
              <a:rPr lang="hr-HR" sz="2200" dirty="0"/>
              <a:t> : prilozi za kritičko izdanje, Zagreb, 1999.</a:t>
            </a:r>
          </a:p>
          <a:p>
            <a:pPr lvl="1"/>
            <a:r>
              <a:rPr lang="hr-HR" sz="2200" dirty="0"/>
              <a:t>Izvještaj o Dalmaciji Antuna </a:t>
            </a:r>
            <a:r>
              <a:rPr lang="hr-HR" sz="2200" dirty="0" err="1"/>
              <a:t>Giustiniana</a:t>
            </a:r>
            <a:r>
              <a:rPr lang="hr-HR" sz="2200" dirty="0"/>
              <a:t> godine 1575. - Vicko </a:t>
            </a:r>
            <a:r>
              <a:rPr lang="hr-HR" sz="2200" dirty="0" err="1"/>
              <a:t>Solitro</a:t>
            </a:r>
            <a:r>
              <a:rPr lang="hr-HR" sz="2200" dirty="0"/>
              <a:t>, Povijesni dokumenti o Istri i Dalmaciji, Split 1989.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Izvješća i pisma</a:t>
            </a:r>
          </a:p>
          <a:p>
            <a:pPr lvl="1"/>
            <a:r>
              <a:rPr lang="hr-HR" sz="2200" dirty="0"/>
              <a:t>Josip Barbarić, Miljenko </a:t>
            </a:r>
            <a:r>
              <a:rPr lang="hr-HR" sz="2200" dirty="0" err="1"/>
              <a:t>Holzleitner</a:t>
            </a:r>
            <a:r>
              <a:rPr lang="hr-HR" sz="2200" dirty="0"/>
              <a:t>, Pisma fra Luke </a:t>
            </a:r>
            <a:r>
              <a:rPr lang="hr-HR" sz="2200" dirty="0" err="1"/>
              <a:t>Ibrišimovića</a:t>
            </a:r>
            <a:r>
              <a:rPr lang="hr-HR" sz="2200" dirty="0"/>
              <a:t> zagrebačkim biskupima (1672.-1697.), Jastrebarsko 2000.</a:t>
            </a:r>
          </a:p>
          <a:p>
            <a:pPr lvl="1"/>
            <a:r>
              <a:rPr lang="hr-HR" sz="2200" dirty="0"/>
              <a:t>Vedran </a:t>
            </a:r>
            <a:r>
              <a:rPr lang="hr-HR" sz="2200" dirty="0" err="1"/>
              <a:t>Gligo</a:t>
            </a:r>
            <a:r>
              <a:rPr lang="hr-HR" sz="2200" dirty="0"/>
              <a:t>, Govori protiv Turaka (</a:t>
            </a:r>
            <a:r>
              <a:rPr lang="hr-HR" sz="2200" dirty="0" err="1"/>
              <a:t>Orationes</a:t>
            </a:r>
            <a:r>
              <a:rPr lang="hr-HR" sz="2200" dirty="0"/>
              <a:t> </a:t>
            </a:r>
            <a:r>
              <a:rPr lang="hr-HR" sz="2200" dirty="0" err="1"/>
              <a:t>contra</a:t>
            </a:r>
            <a:r>
              <a:rPr lang="hr-HR" sz="2200" dirty="0"/>
              <a:t> </a:t>
            </a:r>
            <a:r>
              <a:rPr lang="hr-HR" sz="2200" dirty="0" err="1"/>
              <a:t>Turcas</a:t>
            </a:r>
            <a:r>
              <a:rPr lang="hr-HR" sz="2200" dirty="0"/>
              <a:t>), Split, 1983.</a:t>
            </a:r>
          </a:p>
          <a:p>
            <a:r>
              <a:rPr lang="hr-HR" dirty="0"/>
              <a:t>Bibliografija</a:t>
            </a:r>
          </a:p>
          <a:p>
            <a:pPr lvl="1"/>
            <a:r>
              <a:rPr lang="hr-HR" sz="1800" dirty="0"/>
              <a:t>Juraj </a:t>
            </a:r>
            <a:r>
              <a:rPr lang="hr-HR" sz="1800" dirty="0" err="1"/>
              <a:t>Rattkay</a:t>
            </a:r>
            <a:r>
              <a:rPr lang="hr-HR" sz="1800" dirty="0"/>
              <a:t>, Spomen na kraljeve i banove Kraljevstava Dalmacije, Hrvatske i Slavonije, Zagreb, 2001.</a:t>
            </a:r>
          </a:p>
          <a:p>
            <a:pPr lvl="1"/>
            <a:r>
              <a:rPr lang="hr-HR" sz="1800" dirty="0" err="1"/>
              <a:t>Mavro</a:t>
            </a:r>
            <a:r>
              <a:rPr lang="hr-HR" sz="1800" dirty="0"/>
              <a:t> </a:t>
            </a:r>
            <a:r>
              <a:rPr lang="hr-HR" sz="1800" dirty="0" err="1"/>
              <a:t>Orbini</a:t>
            </a:r>
            <a:r>
              <a:rPr lang="hr-HR" sz="1800" dirty="0"/>
              <a:t>, Kraljevstvo Slavena, Zagreb, 1999.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hr-HR" sz="4600" dirty="0"/>
              <a:t>Povijesna topografija</a:t>
            </a:r>
          </a:p>
          <a:p>
            <a:pPr lvl="1"/>
            <a:r>
              <a:rPr lang="hr-HR" dirty="0"/>
              <a:t>Hrvatska na tajnim zemljovidima 18. i 19. stoljeća, Zagreb, 1999.-</a:t>
            </a:r>
          </a:p>
          <a:p>
            <a:pPr lvl="1"/>
            <a:r>
              <a:rPr lang="hr-HR" dirty="0" err="1"/>
              <a:t>Tvrđavni</a:t>
            </a:r>
            <a:r>
              <a:rPr lang="hr-HR" dirty="0"/>
              <a:t> spisi </a:t>
            </a:r>
            <a:r>
              <a:rPr lang="hr-HR" dirty="0" err="1"/>
              <a:t>Onofrija</a:t>
            </a:r>
            <a:r>
              <a:rPr lang="hr-HR" dirty="0"/>
              <a:t> </a:t>
            </a:r>
            <a:r>
              <a:rPr lang="hr-HR" dirty="0" err="1"/>
              <a:t>Del</a:t>
            </a:r>
            <a:r>
              <a:rPr lang="hr-HR" dirty="0"/>
              <a:t> </a:t>
            </a:r>
            <a:r>
              <a:rPr lang="hr-HR" dirty="0" err="1"/>
              <a:t>Campa</a:t>
            </a:r>
            <a:r>
              <a:rPr lang="hr-HR" dirty="0"/>
              <a:t>. Traktati i </a:t>
            </a:r>
            <a:r>
              <a:rPr lang="hr-HR" dirty="0" err="1"/>
              <a:t>memorabilije</a:t>
            </a:r>
            <a:r>
              <a:rPr lang="hr-HR" dirty="0"/>
              <a:t> jednoga </a:t>
            </a:r>
            <a:r>
              <a:rPr lang="hr-HR" dirty="0" err="1"/>
              <a:t>kondotjera</a:t>
            </a:r>
            <a:r>
              <a:rPr lang="hr-HR" dirty="0"/>
              <a:t> u Dalmaciji u doba </a:t>
            </a:r>
            <a:r>
              <a:rPr lang="hr-HR" dirty="0" err="1"/>
              <a:t>Kandijskoga</a:t>
            </a:r>
            <a:r>
              <a:rPr lang="hr-HR" dirty="0"/>
              <a:t> rata,  Rijeka, 2003.</a:t>
            </a:r>
          </a:p>
          <a:p>
            <a:r>
              <a:rPr lang="hr-HR" sz="4600" dirty="0"/>
              <a:t>Prikazi</a:t>
            </a:r>
          </a:p>
          <a:p>
            <a:pPr lvl="1"/>
            <a:r>
              <a:rPr lang="hr-HR" dirty="0"/>
              <a:t>Pojedinaca  - Engleski životopis Nikole Zrinskog, Zrinski i Europa, Zagreb, 2000.</a:t>
            </a:r>
          </a:p>
          <a:p>
            <a:pPr lvl="1"/>
            <a:r>
              <a:rPr lang="hr-HR" dirty="0"/>
              <a:t>Naroda  - </a:t>
            </a:r>
            <a:r>
              <a:rPr lang="hr-HR" dirty="0" err="1"/>
              <a:t>Balthasar</a:t>
            </a:r>
            <a:r>
              <a:rPr lang="hr-HR" dirty="0"/>
              <a:t> </a:t>
            </a:r>
            <a:r>
              <a:rPr lang="hr-HR" dirty="0" err="1"/>
              <a:t>Hacquet</a:t>
            </a:r>
            <a:r>
              <a:rPr lang="hr-HR" dirty="0"/>
              <a:t>, Oslikavanje i opisivanje jugozapadnih i istočnih </a:t>
            </a:r>
            <a:r>
              <a:rPr lang="hr-HR" dirty="0" err="1"/>
              <a:t>Wenda</a:t>
            </a:r>
            <a:r>
              <a:rPr lang="hr-HR" dirty="0"/>
              <a:t>, Ilira i Slavena: njihove zemljopisne rasprostranjenosti od Jadranskog pa sve do Crnog mora, njihova života i običaja, zanata i obrta, religije </a:t>
            </a:r>
            <a:r>
              <a:rPr lang="hr-HR" dirty="0" err="1"/>
              <a:t>itd</a:t>
            </a:r>
            <a:r>
              <a:rPr lang="hr-HR" dirty="0"/>
              <a:t>., a po povratku sa desetogodišnjeg proputovanja i četrdesetogodišnjeg boravka u tim krajevima, Split, 2008.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Teme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r-HR" dirty="0"/>
              <a:t>Osmanlijski izvori</a:t>
            </a:r>
          </a:p>
          <a:p>
            <a:pPr lvl="1"/>
            <a:r>
              <a:rPr lang="hr-HR" sz="2200" dirty="0"/>
              <a:t>Putopis – </a:t>
            </a:r>
            <a:r>
              <a:rPr lang="hr-HR" sz="2200" dirty="0" err="1"/>
              <a:t>Evliya</a:t>
            </a:r>
            <a:r>
              <a:rPr lang="hr-HR" sz="2200" dirty="0"/>
              <a:t> </a:t>
            </a:r>
            <a:r>
              <a:rPr lang="hr-HR" sz="2200" dirty="0" err="1"/>
              <a:t>Celebi</a:t>
            </a:r>
            <a:r>
              <a:rPr lang="hr-HR" sz="2200" dirty="0"/>
              <a:t>, </a:t>
            </a:r>
            <a:r>
              <a:rPr lang="hr-HR" sz="2200" dirty="0" err="1"/>
              <a:t>Putopis</a:t>
            </a:r>
            <a:r>
              <a:rPr lang="hr-HR" sz="2200" dirty="0"/>
              <a:t> : odlomci o </a:t>
            </a:r>
            <a:r>
              <a:rPr lang="hr-HR" sz="2200" dirty="0" err="1"/>
              <a:t>jugoslovenskim</a:t>
            </a:r>
            <a:r>
              <a:rPr lang="hr-HR" sz="2200" dirty="0"/>
              <a:t> zemljama, Sarajevo, 1996.</a:t>
            </a:r>
          </a:p>
          <a:p>
            <a:pPr lvl="1"/>
            <a:r>
              <a:rPr lang="hr-HR" sz="2200" dirty="0"/>
              <a:t>Bitke - </a:t>
            </a:r>
            <a:r>
              <a:rPr lang="hr-HR" sz="2200" dirty="0" err="1"/>
              <a:t>Aleksije</a:t>
            </a:r>
            <a:r>
              <a:rPr lang="hr-HR" sz="2200" dirty="0"/>
              <a:t> </a:t>
            </a:r>
            <a:r>
              <a:rPr lang="hr-HR" sz="2200" dirty="0" err="1"/>
              <a:t>Olesnicki</a:t>
            </a:r>
            <a:r>
              <a:rPr lang="hr-HR" sz="2200" dirty="0"/>
              <a:t>, Bezimeni turski ljetopisac o bojevima Turaka sa Hrvatima godina 1491. i 1493. – HAZU Rad Jugoslavenske akademije znanosti i umjetnosti.  </a:t>
            </a:r>
            <a:r>
              <a:rPr lang="hr-HR" sz="2200" dirty="0" err="1"/>
              <a:t>Knj</a:t>
            </a:r>
            <a:r>
              <a:rPr lang="hr-HR" sz="2200" dirty="0"/>
              <a:t>. 109(1933); Tko nosi odgovornost za poraz turske vojske kod Siska 20. ramazana 1001. godine (22. lipnja 1593)? , Vjesnik Arheološkog muzeja u Zagrebu, Vol. 22-23 No. 1, 1942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 dirty="0"/>
              <a:t>Obveze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400600"/>
          </a:xfrm>
        </p:spPr>
        <p:txBody>
          <a:bodyPr>
            <a:normAutofit fontScale="70000" lnSpcReduction="20000"/>
          </a:bodyPr>
          <a:lstStyle/>
          <a:p>
            <a:r>
              <a:rPr lang="hr-HR" dirty="0"/>
              <a:t>Obveze na kolegiju su ustrojene kroz tri cjeline</a:t>
            </a:r>
          </a:p>
          <a:p>
            <a:pPr lvl="1"/>
            <a:r>
              <a:rPr lang="hr-HR" dirty="0"/>
              <a:t>1. dio</a:t>
            </a:r>
          </a:p>
          <a:p>
            <a:pPr lvl="2"/>
            <a:r>
              <a:rPr lang="hr-HR" dirty="0"/>
              <a:t>Izlaganje pojedine teme (45 minuta)</a:t>
            </a:r>
          </a:p>
          <a:p>
            <a:pPr lvl="3"/>
            <a:r>
              <a:rPr lang="hr-HR" dirty="0"/>
              <a:t>Struktura: materijalni opis izvora, tematsko i vremensko određenje izvora, prikaz historiografije o toj temi i izvoru, sadržaj izvora, mogućnosti interpretacije izvora, struktura radnje izrađene na temelju izvora</a:t>
            </a:r>
          </a:p>
          <a:p>
            <a:pPr lvl="1"/>
            <a:r>
              <a:rPr lang="hr-HR" dirty="0"/>
              <a:t>2. dio</a:t>
            </a:r>
          </a:p>
          <a:p>
            <a:pPr lvl="2"/>
            <a:r>
              <a:rPr lang="hr-HR" dirty="0"/>
              <a:t>Rasprava na određenu temu istraživanja</a:t>
            </a:r>
          </a:p>
          <a:p>
            <a:pPr lvl="3"/>
            <a:r>
              <a:rPr lang="hr-HR" dirty="0"/>
              <a:t>Immanuel Kant, „Što je prosvjetiteljstvo?”, </a:t>
            </a:r>
            <a:r>
              <a:rPr lang="hr-HR" i="1" dirty="0"/>
              <a:t>Pravno-politički spisi</a:t>
            </a:r>
            <a:r>
              <a:rPr lang="hr-HR" dirty="0"/>
              <a:t>, Zagreb, 2000. </a:t>
            </a:r>
          </a:p>
          <a:p>
            <a:pPr lvl="3"/>
            <a:r>
              <a:rPr lang="hr-HR" dirty="0" err="1"/>
              <a:t>Wenzel</a:t>
            </a:r>
            <a:r>
              <a:rPr lang="hr-HR" dirty="0"/>
              <a:t> Anton von </a:t>
            </a:r>
            <a:r>
              <a:rPr lang="hr-HR" dirty="0" err="1"/>
              <a:t>Kaunitz</a:t>
            </a:r>
            <a:r>
              <a:rPr lang="hr-HR" dirty="0"/>
              <a:t> o reformi crkve u Ferdinand </a:t>
            </a:r>
            <a:r>
              <a:rPr lang="hr-HR" dirty="0" err="1"/>
              <a:t>Maaß</a:t>
            </a:r>
            <a:r>
              <a:rPr lang="hr-HR" dirty="0"/>
              <a:t>, </a:t>
            </a:r>
            <a:r>
              <a:rPr lang="hr-HR" dirty="0" err="1"/>
              <a:t>Der</a:t>
            </a:r>
            <a:r>
              <a:rPr lang="hr-HR" dirty="0"/>
              <a:t> </a:t>
            </a:r>
            <a:r>
              <a:rPr lang="hr-HR" dirty="0" err="1"/>
              <a:t>Josephinismus</a:t>
            </a:r>
            <a:r>
              <a:rPr lang="hr-HR" dirty="0"/>
              <a:t>. </a:t>
            </a:r>
            <a:r>
              <a:rPr lang="hr-HR" dirty="0" err="1"/>
              <a:t>Quellen</a:t>
            </a:r>
            <a:r>
              <a:rPr lang="hr-HR" dirty="0"/>
              <a:t> </a:t>
            </a:r>
            <a:r>
              <a:rPr lang="hr-HR" dirty="0" err="1"/>
              <a:t>zu</a:t>
            </a:r>
            <a:r>
              <a:rPr lang="hr-HR" dirty="0"/>
              <a:t> </a:t>
            </a:r>
            <a:r>
              <a:rPr lang="hr-HR" dirty="0" err="1"/>
              <a:t>seiner</a:t>
            </a:r>
            <a:r>
              <a:rPr lang="hr-HR" dirty="0"/>
              <a:t> </a:t>
            </a:r>
            <a:r>
              <a:rPr lang="hr-HR" dirty="0" err="1"/>
              <a:t>Geschichte</a:t>
            </a:r>
            <a:r>
              <a:rPr lang="hr-HR" dirty="0"/>
              <a:t> </a:t>
            </a:r>
            <a:r>
              <a:rPr lang="hr-HR" dirty="0" err="1"/>
              <a:t>in</a:t>
            </a:r>
            <a:r>
              <a:rPr lang="hr-HR" dirty="0"/>
              <a:t> </a:t>
            </a:r>
            <a:r>
              <a:rPr lang="hr-HR" dirty="0" err="1"/>
              <a:t>Österreich</a:t>
            </a:r>
            <a:r>
              <a:rPr lang="hr-HR" dirty="0"/>
              <a:t> 1760-1790. </a:t>
            </a:r>
            <a:r>
              <a:rPr lang="hr-HR" dirty="0" err="1"/>
              <a:t>Amtliche</a:t>
            </a:r>
            <a:r>
              <a:rPr lang="hr-HR" dirty="0"/>
              <a:t> Dokumente </a:t>
            </a:r>
            <a:r>
              <a:rPr lang="hr-HR" dirty="0" err="1"/>
              <a:t>aus</a:t>
            </a:r>
            <a:r>
              <a:rPr lang="hr-HR" dirty="0"/>
              <a:t> </a:t>
            </a:r>
            <a:r>
              <a:rPr lang="hr-HR" dirty="0" err="1"/>
              <a:t>dem</a:t>
            </a:r>
            <a:r>
              <a:rPr lang="hr-HR" dirty="0"/>
              <a:t> Wiener </a:t>
            </a:r>
            <a:r>
              <a:rPr lang="hr-HR" dirty="0" err="1"/>
              <a:t>Haus</a:t>
            </a:r>
            <a:r>
              <a:rPr lang="hr-HR" dirty="0"/>
              <a:t>-, </a:t>
            </a:r>
            <a:r>
              <a:rPr lang="hr-HR" dirty="0" err="1"/>
              <a:t>Hof</a:t>
            </a:r>
            <a:r>
              <a:rPr lang="hr-HR" dirty="0"/>
              <a:t>- </a:t>
            </a:r>
            <a:r>
              <a:rPr lang="hr-HR" dirty="0" err="1"/>
              <a:t>und</a:t>
            </a:r>
            <a:r>
              <a:rPr lang="hr-HR" dirty="0"/>
              <a:t> </a:t>
            </a:r>
            <a:r>
              <a:rPr lang="hr-HR" dirty="0" err="1"/>
              <a:t>Staatsarchiv</a:t>
            </a:r>
            <a:r>
              <a:rPr lang="hr-HR" dirty="0"/>
              <a:t>, II Band, </a:t>
            </a:r>
            <a:r>
              <a:rPr lang="hr-HR" dirty="0" err="1"/>
              <a:t>Entfaltung</a:t>
            </a:r>
            <a:r>
              <a:rPr lang="hr-HR" dirty="0"/>
              <a:t> </a:t>
            </a:r>
            <a:r>
              <a:rPr lang="hr-HR" dirty="0" err="1"/>
              <a:t>und</a:t>
            </a:r>
            <a:r>
              <a:rPr lang="hr-HR" dirty="0"/>
              <a:t> </a:t>
            </a:r>
            <a:r>
              <a:rPr lang="hr-HR" dirty="0" err="1"/>
              <a:t>Krise</a:t>
            </a:r>
            <a:r>
              <a:rPr lang="hr-HR" dirty="0"/>
              <a:t> </a:t>
            </a:r>
            <a:r>
              <a:rPr lang="hr-HR" dirty="0" err="1"/>
              <a:t>des</a:t>
            </a:r>
            <a:r>
              <a:rPr lang="hr-HR" dirty="0"/>
              <a:t> </a:t>
            </a:r>
            <a:r>
              <a:rPr lang="hr-HR" dirty="0" err="1"/>
              <a:t>Josephinismus</a:t>
            </a:r>
            <a:r>
              <a:rPr lang="hr-HR" dirty="0"/>
              <a:t> 1770 – 1790, </a:t>
            </a:r>
            <a:r>
              <a:rPr lang="hr-HR" dirty="0" err="1"/>
              <a:t>Fontes</a:t>
            </a:r>
            <a:r>
              <a:rPr lang="hr-HR" dirty="0"/>
              <a:t> </a:t>
            </a:r>
            <a:r>
              <a:rPr lang="hr-HR" dirty="0" err="1"/>
              <a:t>rerum</a:t>
            </a:r>
            <a:r>
              <a:rPr lang="hr-HR" dirty="0"/>
              <a:t> </a:t>
            </a:r>
            <a:r>
              <a:rPr lang="hr-HR" dirty="0" err="1"/>
              <a:t>Austriacarum</a:t>
            </a:r>
            <a:r>
              <a:rPr lang="hr-HR" dirty="0"/>
              <a:t>, </a:t>
            </a:r>
            <a:r>
              <a:rPr lang="hr-HR" dirty="0" err="1"/>
              <a:t>Österreichische</a:t>
            </a:r>
            <a:r>
              <a:rPr lang="hr-HR" dirty="0"/>
              <a:t> </a:t>
            </a:r>
            <a:r>
              <a:rPr lang="hr-HR" dirty="0" err="1"/>
              <a:t>Geschichtquellen</a:t>
            </a:r>
            <a:r>
              <a:rPr lang="hr-HR" dirty="0"/>
              <a:t>, </a:t>
            </a:r>
            <a:r>
              <a:rPr lang="hr-HR" dirty="0" err="1"/>
              <a:t>Diplomataria</a:t>
            </a:r>
            <a:r>
              <a:rPr lang="hr-HR" dirty="0"/>
              <a:t> </a:t>
            </a:r>
            <a:r>
              <a:rPr lang="hr-HR" dirty="0" err="1"/>
              <a:t>et</a:t>
            </a:r>
            <a:r>
              <a:rPr lang="hr-HR" dirty="0"/>
              <a:t> acta, 72. Band, </a:t>
            </a:r>
            <a:r>
              <a:rPr lang="hr-HR" dirty="0" err="1"/>
              <a:t>Verlag</a:t>
            </a:r>
            <a:r>
              <a:rPr lang="hr-HR" dirty="0"/>
              <a:t> </a:t>
            </a:r>
            <a:r>
              <a:rPr lang="hr-HR" dirty="0" err="1"/>
              <a:t>Herold</a:t>
            </a:r>
            <a:r>
              <a:rPr lang="hr-HR" dirty="0"/>
              <a:t>, </a:t>
            </a:r>
            <a:r>
              <a:rPr lang="hr-HR" dirty="0" err="1"/>
              <a:t>Wien</a:t>
            </a:r>
            <a:r>
              <a:rPr lang="hr-HR" dirty="0"/>
              <a:t>, 1953.</a:t>
            </a:r>
          </a:p>
          <a:p>
            <a:pPr lvl="3"/>
            <a:r>
              <a:rPr lang="hr-HR" dirty="0"/>
              <a:t>Joseph </a:t>
            </a:r>
            <a:r>
              <a:rPr lang="hr-HR" dirty="0" err="1"/>
              <a:t>des</a:t>
            </a:r>
            <a:r>
              <a:rPr lang="hr-HR" dirty="0"/>
              <a:t> </a:t>
            </a:r>
            <a:r>
              <a:rPr lang="hr-HR" dirty="0" err="1"/>
              <a:t>Zweiten</a:t>
            </a:r>
            <a:r>
              <a:rPr lang="hr-HR" dirty="0"/>
              <a:t> </a:t>
            </a:r>
            <a:r>
              <a:rPr lang="hr-HR" dirty="0" err="1"/>
              <a:t>Erinnerung</a:t>
            </a:r>
            <a:r>
              <a:rPr lang="hr-HR" dirty="0"/>
              <a:t> </a:t>
            </a:r>
            <a:r>
              <a:rPr lang="hr-HR" dirty="0" err="1"/>
              <a:t>an</a:t>
            </a:r>
            <a:r>
              <a:rPr lang="hr-HR" dirty="0"/>
              <a:t> </a:t>
            </a:r>
            <a:r>
              <a:rPr lang="hr-HR" dirty="0" err="1"/>
              <a:t>seine</a:t>
            </a:r>
            <a:r>
              <a:rPr lang="hr-HR" dirty="0"/>
              <a:t> </a:t>
            </a:r>
            <a:r>
              <a:rPr lang="hr-HR" dirty="0" err="1"/>
              <a:t>Staatsbeamten</a:t>
            </a:r>
            <a:r>
              <a:rPr lang="hr-HR" dirty="0"/>
              <a:t>, (Josip II., </a:t>
            </a:r>
            <a:r>
              <a:rPr lang="hr-HR" i="1" dirty="0" err="1"/>
              <a:t>Hirtenbrief</a:t>
            </a:r>
            <a:r>
              <a:rPr lang="hr-HR" i="1" dirty="0"/>
              <a:t>, </a:t>
            </a:r>
            <a:r>
              <a:rPr lang="hr-HR" dirty="0"/>
              <a:t>1783.)</a:t>
            </a:r>
          </a:p>
          <a:p>
            <a:pPr lvl="3"/>
            <a:r>
              <a:rPr lang="hr-HR" dirty="0"/>
              <a:t>Kolonijalizam: José de </a:t>
            </a:r>
            <a:r>
              <a:rPr lang="hr-HR" dirty="0" err="1"/>
              <a:t>Acosta</a:t>
            </a:r>
            <a:r>
              <a:rPr lang="hr-HR" dirty="0"/>
              <a:t>, </a:t>
            </a:r>
            <a:r>
              <a:rPr lang="hr-HR" i="1" dirty="0" err="1"/>
              <a:t>Historia</a:t>
            </a:r>
            <a:r>
              <a:rPr lang="hr-HR" i="1" dirty="0"/>
              <a:t> </a:t>
            </a:r>
            <a:r>
              <a:rPr lang="hr-HR" i="1" dirty="0" err="1"/>
              <a:t>natural</a:t>
            </a:r>
            <a:r>
              <a:rPr lang="hr-HR" i="1" dirty="0"/>
              <a:t> y moral de las </a:t>
            </a:r>
            <a:r>
              <a:rPr lang="hr-HR" i="1" dirty="0" err="1"/>
              <a:t>Indias</a:t>
            </a:r>
            <a:r>
              <a:rPr lang="hr-HR" i="1" dirty="0"/>
              <a:t>, </a:t>
            </a:r>
            <a:r>
              <a:rPr lang="hr-HR" dirty="0"/>
              <a:t>1590., Richard </a:t>
            </a:r>
            <a:r>
              <a:rPr lang="hr-HR" dirty="0" err="1"/>
              <a:t>Hakluyt</a:t>
            </a:r>
            <a:r>
              <a:rPr lang="hr-HR" dirty="0"/>
              <a:t>, </a:t>
            </a:r>
            <a:r>
              <a:rPr lang="hr-HR" i="1" dirty="0" err="1"/>
              <a:t>Discourse</a:t>
            </a:r>
            <a:r>
              <a:rPr lang="hr-HR" i="1" dirty="0"/>
              <a:t> </a:t>
            </a:r>
            <a:r>
              <a:rPr lang="hr-HR" i="1" dirty="0" err="1"/>
              <a:t>of</a:t>
            </a:r>
            <a:r>
              <a:rPr lang="hr-HR" i="1" dirty="0"/>
              <a:t> Western </a:t>
            </a:r>
            <a:r>
              <a:rPr lang="hr-HR" i="1" dirty="0" err="1"/>
              <a:t>Planting</a:t>
            </a:r>
            <a:r>
              <a:rPr lang="hr-HR" i="1" dirty="0"/>
              <a:t>, </a:t>
            </a:r>
            <a:r>
              <a:rPr lang="hr-HR" dirty="0"/>
              <a:t>1584.</a:t>
            </a:r>
          </a:p>
          <a:p>
            <a:pPr lvl="1"/>
            <a:r>
              <a:rPr lang="hr-HR" dirty="0"/>
              <a:t>3. dio</a:t>
            </a:r>
          </a:p>
          <a:p>
            <a:pPr lvl="2"/>
            <a:r>
              <a:rPr lang="hr-HR" dirty="0"/>
              <a:t>Rad na dostupnoj arhivskoj građi</a:t>
            </a:r>
          </a:p>
          <a:p>
            <a:pPr lvl="3"/>
            <a:r>
              <a:rPr lang="hr-HR" dirty="0"/>
              <a:t>Komorski popisi Kaptol (1702 – 1712)</a:t>
            </a:r>
          </a:p>
          <a:p>
            <a:pPr lvl="3"/>
            <a:r>
              <a:rPr lang="hr-HR" dirty="0"/>
              <a:t>Zagreb pravila ceha Obućara i krojača (1712)</a:t>
            </a:r>
          </a:p>
          <a:p>
            <a:r>
              <a:rPr lang="hr-HR" dirty="0"/>
              <a:t>Završna ocjena se formira na temelju cjelokupnog rada u okviru kolegija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717</Words>
  <Application>Microsoft Office PowerPoint</Application>
  <PresentationFormat>Prikaz na zaslonu (4:3)</PresentationFormat>
  <Paragraphs>55</Paragraphs>
  <Slides>7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2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Teme</vt:lpstr>
      <vt:lpstr>Teme</vt:lpstr>
      <vt:lpstr>Teme</vt:lpstr>
      <vt:lpstr>Teme</vt:lpstr>
      <vt:lpstr>Teme</vt:lpstr>
      <vt:lpstr>Teme</vt:lpstr>
      <vt:lpstr>Obveze</vt:lpstr>
    </vt:vector>
  </TitlesOfParts>
  <Company>Hrvatski studiji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Teme</dc:title>
  <dc:creator>Povijest</dc:creator>
  <cp:lastModifiedBy>Darko Vitek</cp:lastModifiedBy>
  <cp:revision>10</cp:revision>
  <dcterms:created xsi:type="dcterms:W3CDTF">2010-10-05T20:15:33Z</dcterms:created>
  <dcterms:modified xsi:type="dcterms:W3CDTF">2026-10-05T10:37:47Z</dcterms:modified>
</cp:coreProperties>
</file>