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57" r:id="rId2"/>
    <p:sldId id="262" r:id="rId3"/>
    <p:sldId id="269" r:id="rId4"/>
    <p:sldId id="273" r:id="rId5"/>
    <p:sldId id="263" r:id="rId6"/>
    <p:sldId id="256" r:id="rId7"/>
    <p:sldId id="264" r:id="rId8"/>
    <p:sldId id="270" r:id="rId9"/>
    <p:sldId id="266" r:id="rId10"/>
    <p:sldId id="272" r:id="rId11"/>
    <p:sldId id="259" r:id="rId12"/>
    <p:sldId id="274" r:id="rId13"/>
    <p:sldId id="260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5110" autoAdjust="0"/>
  </p:normalViewPr>
  <p:slideViewPr>
    <p:cSldViewPr>
      <p:cViewPr varScale="1">
        <p:scale>
          <a:sx n="83" d="100"/>
          <a:sy n="83" d="100"/>
        </p:scale>
        <p:origin x="1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5DB07F-216C-474D-923D-3A2133A21AD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be_(mythology)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Heracle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CF%86%CE%BB%CF%8D%CE%B1%CE%B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F8D8F84-04DA-4338-B195-A1DA0B2C80F5}" type="slidenum">
              <a:rPr lang="en-GB" altLang="sr-Latn-RS" sz="1200"/>
              <a:pPr eaLnBrk="1" hangingPunct="1"/>
              <a:t>1</a:t>
            </a:fld>
            <a:endParaRPr lang="en-GB" altLang="sr-Latn-R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05DE47-A978-4CCC-B52B-066C3691D12D}" type="slidenum">
              <a:rPr lang="en-GB" altLang="sr-Latn-RS" sz="1200"/>
              <a:pPr eaLnBrk="1" hangingPunct="1"/>
              <a:t>11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7BD2461-FDB9-46D3-AD2A-042CA77A48DB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503D7-9512-4D1C-BDBF-442531CB5A97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/>
              <a:t>Nećak Aleksida, učenik Teofrasta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F0DE745-0C0F-4F18-9FFC-B3F4B0AC2D03}" type="slidenum">
              <a:rPr lang="en-GB" altLang="sr-Latn-RS" sz="1200"/>
              <a:pPr eaLnBrk="1" hangingPunct="1"/>
              <a:t>15</a:t>
            </a:fld>
            <a:endParaRPr lang="en-GB" altLang="sr-Latn-R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3A8A7F2-8E12-4D5F-BE25-BB064DCD3822}" type="slidenum">
              <a:rPr lang="en-GB" altLang="sr-Latn-RS" sz="1200"/>
              <a:pPr eaLnBrk="1" hangingPunct="1"/>
              <a:t>2</a:t>
            </a:fld>
            <a:endParaRPr lang="en-GB" altLang="sr-Latn-R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929831-9226-40DB-B26B-75FAFEFDDC48}" type="slidenum">
              <a:rPr lang="en-GB" altLang="sr-Latn-RS" sz="1200"/>
              <a:pPr eaLnBrk="1" hangingPunct="1"/>
              <a:t>3</a:t>
            </a:fld>
            <a:endParaRPr lang="en-GB" altLang="sr-Latn-R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Flijak</a:t>
            </a:r>
            <a:r>
              <a:rPr lang="hr-HR" dirty="0"/>
              <a:t> s golim junakom, staricom prerušenom u mladu ženu i zaljubljenim Zeusom?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DB07F-216C-474D-923D-3A2133A21AD4}" type="slidenum">
              <a:rPr lang="en-GB" altLang="sr-Latn-RS" smtClean="0"/>
              <a:pPr/>
              <a:t>4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2450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A12CE31-9261-4759-8837-56A97466C1C1}" type="slidenum">
              <a:rPr lang="en-GB" altLang="sr-Latn-RS" sz="1200"/>
              <a:pPr eaLnBrk="1" hangingPunct="1"/>
              <a:t>5</a:t>
            </a:fld>
            <a:endParaRPr lang="en-GB" altLang="sr-Latn-R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1839FEE-53E0-4445-A08E-7FDDB97242D5}" type="slidenum">
              <a:rPr lang="en-GB" altLang="sr-Latn-RS" sz="1200"/>
              <a:pPr eaLnBrk="1" hangingPunct="1"/>
              <a:t>6</a:t>
            </a:fld>
            <a:endParaRPr lang="en-GB" altLang="sr-Latn-R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CA957B7-37B9-4AA7-A640-A94EC59148C8}" type="slidenum">
              <a:rPr lang="en-GB" altLang="sr-Latn-RS" sz="1200"/>
              <a:pPr eaLnBrk="1" hangingPunct="1"/>
              <a:t>7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/>
              <a:t>Sofron piše u prozi, ali to je književnost za čitanje, ne predstava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5EB2E1-8FD1-4D65-8F58-CE47C3438704}" type="slidenum">
              <a:rPr lang="en-GB" altLang="sr-Latn-RS" sz="1200"/>
              <a:pPr eaLnBrk="1" hangingPunct="1"/>
              <a:t>8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Agrōstīnos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Country-Dweller," or "Clodhopper"), which dealt humorously with the rustic lifestyle, and 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Hebes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Gamos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Marriage of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Hebe (myth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"), in which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4" tooltip="Hera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Heracles</a:t>
            </a:r>
            <a:r>
              <a:rPr lang="en-GB" sz="1200" b="0" i="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as portrayed as a glutton.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Odysseùs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Autómolos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(Ulysses the Deserter)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0D671E0-A601-4EAE-8CA4-E82817A0D9CD}" type="slidenum">
              <a:rPr lang="en-GB" altLang="sr-Latn-RS" sz="1200"/>
              <a:pPr eaLnBrk="1" hangingPunct="1"/>
              <a:t>9</a:t>
            </a:fld>
            <a:endParaRPr lang="en-GB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wiktionary:φλύα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Φλύαξ</a:t>
            </a:r>
            <a:r>
              <a:rPr lang="hr-HR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= brbljavac, tračer</a:t>
            </a:r>
          </a:p>
          <a:p>
            <a:pPr eaLnBrk="1" hangingPunct="1"/>
            <a:r>
              <a:rPr lang="hr-HR" altLang="sr-Latn-RS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„Amfitrion” prema Rintonu, Skirin „Meleager”</a:t>
            </a:r>
            <a:endParaRPr lang="hr-HR" alt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77DFE78-7B41-4F44-A2E5-25C162762AD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6214446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604128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65596799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036007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649633979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162622721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45620981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42DC-2616-4A5E-8F5B-6BF2671EAB0E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131474870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31DE56-FE95-4B4A-95D7-A3A00E42D0A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4262887815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19EB-C915-46D2-9670-4BD2FC5484BA}" type="slidenum">
              <a:rPr lang="en-US" altLang="sr-Latn-RS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614516136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DDB2-F67A-4E33-9183-A6E8A57ACBEE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321209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70A7D33-572E-472B-A7BF-F0F5C60E64E4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893631548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075E-32ED-4A70-B569-06FD121C604A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39552286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46EC-F8D3-4FAD-8B03-939E6FB9131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04926146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DC79-857E-44CD-ADB1-9D8EE137A39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87824959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B1B-5A26-4430-AF6B-5C73F34FEB8C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99431552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4CF7-8836-448C-832B-320151494A0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9542737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8B8-1EC7-499B-B4DB-427AB5E66774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13892015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20797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ransition spd="med">
    <p:comb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Izvori rimske komedije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690" y="116632"/>
            <a:ext cx="2376264" cy="768366"/>
          </a:xfrm>
        </p:spPr>
        <p:txBody>
          <a:bodyPr>
            <a:normAutofit/>
          </a:bodyPr>
          <a:lstStyle/>
          <a:p>
            <a:r>
              <a:rPr lang="hr-HR" sz="1200" cap="none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https://en.wikipedia.org/wiki/Phlyax_play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79ED91-8C98-4A00-AF84-CD8B1CE7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" y="-32030"/>
            <a:ext cx="6298502" cy="4197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4775" y="2648063"/>
            <a:ext cx="5149179" cy="4197361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6259418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</a:t>
            </a:r>
            <a:endParaRPr lang="en-GB" cap="none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76400"/>
            <a:ext cx="8731696" cy="495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Stara</a:t>
            </a:r>
            <a:r>
              <a:rPr lang="hr-HR" altLang="sr-Latn-RS" sz="3200" dirty="0">
                <a:latin typeface="Book Antiqua" panose="02040602050305030304" pitchFamily="18" charset="0"/>
              </a:rPr>
              <a:t> – 5.st.pr.Kr.</a:t>
            </a: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Kanon: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Aristofan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Kratin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Eupolid</a:t>
            </a:r>
            <a:endParaRPr lang="hr-HR" altLang="sr-Latn-RS" sz="32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Upečatljivi kostimi, fantastična priča s osvrtom na stvarne događaje (božanstva, parodija tragedije); puno politike i vulgarnog jezika</a:t>
            </a:r>
          </a:p>
          <a:p>
            <a:pPr eaLnBrk="1" hangingPunct="1"/>
            <a:r>
              <a:rPr lang="hr-HR" altLang="sr-Latn-RS" sz="3200" dirty="0">
                <a:latin typeface="Book Antiqua" panose="02040602050305030304" pitchFamily="18" charset="0"/>
              </a:rPr>
              <a:t>Srednja – otprilike 4.st.pr.Kr. (404. ili 385.g.), do 323.g. (ili 350.)</a:t>
            </a: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Kanon: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Antifan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Aleksid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Anaksandrid</a:t>
            </a:r>
            <a:endParaRPr lang="hr-HR" altLang="sr-Latn-RS" sz="32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3200" dirty="0" err="1">
                <a:latin typeface="Book Antiqua" panose="02040602050305030304" pitchFamily="18" charset="0"/>
              </a:rPr>
              <a:t>Aristofanovi</a:t>
            </a:r>
            <a:r>
              <a:rPr lang="hr-HR" altLang="sr-Latn-RS" sz="3200" dirty="0">
                <a:latin typeface="Book Antiqua" panose="02040602050305030304" pitchFamily="18" charset="0"/>
              </a:rPr>
              <a:t> </a:t>
            </a:r>
            <a:r>
              <a:rPr lang="hr-HR" altLang="sr-Latn-RS" sz="3200" i="1" dirty="0" err="1">
                <a:latin typeface="Book Antiqua" panose="02040602050305030304" pitchFamily="18" charset="0"/>
              </a:rPr>
              <a:t>Plut</a:t>
            </a:r>
            <a:r>
              <a:rPr lang="hr-HR" altLang="sr-Latn-RS" sz="3200" i="1" dirty="0">
                <a:latin typeface="Book Antiqua" panose="02040602050305030304" pitchFamily="18" charset="0"/>
              </a:rPr>
              <a:t> </a:t>
            </a:r>
            <a:r>
              <a:rPr lang="hr-HR" altLang="sr-Latn-RS" sz="3200" dirty="0">
                <a:latin typeface="Book Antiqua" panose="02040602050305030304" pitchFamily="18" charset="0"/>
              </a:rPr>
              <a:t>i </a:t>
            </a:r>
            <a:r>
              <a:rPr lang="hr-HR" altLang="sr-Latn-RS" sz="3200" i="1" dirty="0">
                <a:latin typeface="Book Antiqua" panose="02040602050305030304" pitchFamily="18" charset="0"/>
              </a:rPr>
              <a:t>Žene u narodnoj skupštini</a:t>
            </a:r>
            <a:endParaRPr lang="en-GB" altLang="sr-Latn-RS" sz="32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B3125-B402-4CD7-B2F8-198AAC31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B0217-E066-4BDD-A505-53720AAF3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364"/>
            <a:ext cx="4248472" cy="4395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6596448-AF2A-4DE6-A36F-8D545C7EC8F5}"/>
              </a:ext>
            </a:extLst>
          </p:cNvPr>
          <p:cNvSpPr txBox="1"/>
          <p:nvPr/>
        </p:nvSpPr>
        <p:spPr>
          <a:xfrm>
            <a:off x="5580112" y="4797153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https://libellulebooks.wordpress.com/2011/02/01/aristophaness-the-birds-welcome-to-cuckoonebulopolis/</a:t>
            </a:r>
            <a:endParaRPr lang="hr-HR" sz="12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endParaRPr lang="hr-HR" sz="12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Mozaik iz „Kuće </a:t>
            </a:r>
            <a:r>
              <a:rPr lang="hr-HR" sz="14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Menandra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” u </a:t>
            </a:r>
            <a:r>
              <a:rPr lang="hr-HR" sz="14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Mitileni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„Ogrlica”</a:t>
            </a:r>
          </a:p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https://www.ime.gr/chronos/06/en/culture/index301.html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DE390B-EA79-4C2A-B9DA-D6D543F4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92" y="2057401"/>
            <a:ext cx="4994878" cy="4574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517978"/>
      </p:ext>
    </p:extLst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5616624" cy="1440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Nova atička komedija</a:t>
            </a:r>
            <a: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sz="32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– do 263.g.pr.Kr.</a:t>
            </a:r>
            <a:endParaRPr lang="en-GB" sz="3600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Izmišljena priča, ali prema stvarnom životu malih ljudi &gt; stalni tipovi zapleta (ljubavnih)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Nema opscenosti, vulgarnosti ni politike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Kor postoji, ali samo kao lirski </a:t>
            </a:r>
            <a:r>
              <a:rPr lang="hr-HR" sz="3200" i="1" dirty="0">
                <a:latin typeface="Book Antiqua" panose="02040602050305030304" pitchFamily="18" charset="0"/>
              </a:rPr>
              <a:t>intermezzo </a:t>
            </a:r>
            <a:r>
              <a:rPr lang="hr-HR" sz="3200" dirty="0">
                <a:latin typeface="Book Antiqua" panose="02040602050305030304" pitchFamily="18" charset="0"/>
              </a:rPr>
              <a:t>Kanon: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Menandar </a:t>
            </a:r>
            <a:r>
              <a:rPr lang="hr-HR" sz="3200" dirty="0">
                <a:latin typeface="Book Antiqua" panose="02040602050305030304" pitchFamily="18" charset="0"/>
              </a:rPr>
              <a:t>iz Atene (342.-291.g.), jedini sačuvan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Filemon</a:t>
            </a:r>
            <a:r>
              <a:rPr lang="hr-HR" sz="3200" dirty="0">
                <a:latin typeface="Book Antiqua" panose="02040602050305030304" pitchFamily="18" charset="0"/>
              </a:rPr>
              <a:t> iz Sirakuze (?– 263.g.)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Difil</a:t>
            </a:r>
            <a:r>
              <a:rPr lang="hr-HR" sz="3200" dirty="0">
                <a:latin typeface="Book Antiqua" panose="02040602050305030304" pitchFamily="18" charset="0"/>
              </a:rPr>
              <a:t> iz Sinope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+ Apolodor </a:t>
            </a:r>
            <a:r>
              <a:rPr lang="hr-HR" sz="3200" dirty="0">
                <a:latin typeface="Book Antiqua" panose="02040602050305030304" pitchFamily="18" charset="0"/>
              </a:rPr>
              <a:t>iz Karista i </a:t>
            </a:r>
            <a:r>
              <a:rPr lang="hr-HR" sz="3200" b="1" dirty="0">
                <a:latin typeface="Book Antiqua" panose="02040602050305030304" pitchFamily="18" charset="0"/>
              </a:rPr>
              <a:t>Posidip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Menandar</a:t>
            </a:r>
            <a:endParaRPr lang="en-GB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Sačuvana djela:</a:t>
            </a:r>
          </a:p>
          <a:p>
            <a:pPr lvl="1" eaLnBrk="1" hangingPunct="1">
              <a:defRPr/>
            </a:pPr>
            <a:r>
              <a:rPr lang="hr-HR" sz="32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Čovjekomrzac, Parničari</a:t>
            </a:r>
            <a:r>
              <a:rPr lang="hr-HR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, </a:t>
            </a:r>
            <a:r>
              <a:rPr lang="hr-HR" sz="32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Samljanka, Djevojka odrezane kose, Štit, Omraženik, Sikionjanin</a:t>
            </a:r>
            <a:endParaRPr lang="en-GB" sz="32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Stalna imena, kao i likovi i maske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Jednostavan, učen jezik; moralne izreke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Pretpriča ili ishod u prologu; obrati iz nesreće u sreću, nesporazumi, intrige, prepoznavanja (po predmetima)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Proučavanje ponašanja (zaljubljenih) ljudi</a:t>
            </a:r>
          </a:p>
        </p:txBody>
      </p:sp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9036496" cy="7905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cap="none" dirty="0">
                <a:latin typeface="Book Antiqua" panose="02040602050305030304" pitchFamily="18" charset="0"/>
              </a:rPr>
              <a:t>Razlike grčke (nove) i rimske komedije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Stupanj realističnosti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Rimska je manje realistična (promjena okoline: nisu domaći)</a:t>
            </a:r>
            <a:endParaRPr lang="en-GB" altLang="sr-Latn-RS" sz="2600" dirty="0">
              <a:latin typeface="Book Antiqua" panose="02040602050305030304" pitchFamily="18" charset="0"/>
            </a:endParaRPr>
          </a:p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Upotreba jezika i metara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Grčka je puno “profinjenija” (</a:t>
            </a:r>
            <a:r>
              <a:rPr lang="hr-HR" altLang="sr-Latn-RS" sz="2600" dirty="0" err="1">
                <a:latin typeface="Book Antiqua" panose="02040602050305030304" pitchFamily="18" charset="0"/>
              </a:rPr>
              <a:t>Terencije</a:t>
            </a:r>
            <a:r>
              <a:rPr lang="hr-HR" altLang="sr-Latn-RS" sz="2600" dirty="0">
                <a:latin typeface="Book Antiqua" panose="02040602050305030304" pitchFamily="18" charset="0"/>
              </a:rPr>
              <a:t> je sličniji grčkoj)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U rimskoj ima više glumačkih glazbenih dijelova (</a:t>
            </a:r>
            <a:r>
              <a:rPr lang="hr-HR" altLang="sr-Latn-RS" sz="2600" i="1" dirty="0" err="1">
                <a:latin typeface="Book Antiqua" panose="02040602050305030304" pitchFamily="18" charset="0"/>
              </a:rPr>
              <a:t>cantica</a:t>
            </a:r>
            <a:r>
              <a:rPr lang="hr-HR" altLang="sr-Latn-RS" sz="2600" dirty="0">
                <a:latin typeface="Book Antiqua" panose="02040602050305030304" pitchFamily="18" charset="0"/>
              </a:rPr>
              <a:t>)</a:t>
            </a:r>
          </a:p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Slaganje priče</a:t>
            </a:r>
            <a:r>
              <a:rPr lang="hr-HR" altLang="sr-Latn-RS" sz="2800" dirty="0">
                <a:latin typeface="Book Antiqua" panose="02040602050305030304" pitchFamily="18" charset="0"/>
              </a:rPr>
              <a:t>	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Rimska nema </a:t>
            </a:r>
            <a:r>
              <a:rPr lang="hr-HR" altLang="sr-Latn-RS" sz="2600" dirty="0" err="1">
                <a:latin typeface="Book Antiqua" panose="02040602050305030304" pitchFamily="18" charset="0"/>
              </a:rPr>
              <a:t>korskih</a:t>
            </a:r>
            <a:r>
              <a:rPr lang="hr-HR" altLang="sr-Latn-RS" sz="2600" dirty="0">
                <a:latin typeface="Book Antiqua" panose="02040602050305030304" pitchFamily="18" charset="0"/>
              </a:rPr>
              <a:t> pauza, ali ima više “nevezanih” scena koje su tamo radi (fizičke) komike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U rimskoj je manje ljubavi, više prevara</a:t>
            </a:r>
          </a:p>
        </p:txBody>
      </p:sp>
    </p:spTree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6291"/>
            <a:ext cx="6377940" cy="1293028"/>
          </a:xfrm>
        </p:spPr>
        <p:txBody>
          <a:bodyPr>
            <a:normAutofit/>
          </a:bodyPr>
          <a:lstStyle/>
          <a:p>
            <a:r>
              <a:rPr lang="hr-HR" sz="1600" cap="none" dirty="0">
                <a:latin typeface="Book Antiqua" panose="02040602050305030304" pitchFamily="18" charset="0"/>
              </a:rPr>
              <a:t>Prikaz razvoja rimske komedije prema </a:t>
            </a:r>
            <a:r>
              <a:rPr lang="hr-HR" sz="1600" cap="none" dirty="0" err="1">
                <a:latin typeface="Book Antiqua" panose="02040602050305030304" pitchFamily="18" charset="0"/>
              </a:rPr>
              <a:t>Marshall</a:t>
            </a:r>
            <a:r>
              <a:rPr lang="hr-HR" sz="1600" cap="none" dirty="0">
                <a:latin typeface="Book Antiqua" panose="02040602050305030304" pitchFamily="18" charset="0"/>
              </a:rPr>
              <a:t>, 2006: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80728"/>
            <a:ext cx="7416824" cy="58264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592587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3/2.st.pr.Kr.</a:t>
            </a:r>
            <a:endParaRPr lang="en-GB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058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Razdoblje visokog helenizma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grčki književni i umjetnički ukus proširen po cijelom Mediteranu (i šire)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nema politike, više privatnog (nastanak ljubavnog romana), procvat prirodnih znanosti…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Razdoblje rimske ekspanzije: punski ratovi (264-146.g.), makedonski ratovi, osvajanje Grčke...</a:t>
            </a:r>
          </a:p>
        </p:txBody>
      </p:sp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8443912" cy="574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altLang="sr-Latn-RS" cap="none" dirty="0" err="1">
                <a:latin typeface="Book Antiqua" panose="02040602050305030304" pitchFamily="18" charset="0"/>
              </a:rPr>
              <a:t>Livijeva</a:t>
            </a:r>
            <a:r>
              <a:rPr lang="hr-HR" altLang="sr-Latn-RS" cap="none" dirty="0">
                <a:latin typeface="Book Antiqua" panose="02040602050305030304" pitchFamily="18" charset="0"/>
              </a:rPr>
              <a:t> priča (</a:t>
            </a:r>
            <a:r>
              <a:rPr lang="hr-HR" altLang="sr-Latn-RS" i="1" cap="none" dirty="0">
                <a:latin typeface="Book Antiqua" panose="02040602050305030304" pitchFamily="18" charset="0"/>
              </a:rPr>
              <a:t>AUC</a:t>
            </a:r>
            <a:r>
              <a:rPr lang="hr-HR" altLang="sr-Latn-RS" cap="none" dirty="0">
                <a:latin typeface="Book Antiqua" panose="02040602050305030304" pitchFamily="18" charset="0"/>
              </a:rPr>
              <a:t>, VII, 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56793"/>
            <a:ext cx="8857109" cy="53012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Navodno su u Rim u vrijeme kuge 364.pr.Kr. došli etrurski plesači, kako bi umilostivili bogove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Rimska mladež tome dodaje grube dijaloge i izvođači postaju </a:t>
            </a:r>
            <a:r>
              <a:rPr lang="hr-HR" altLang="sr-Latn-R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histriones</a:t>
            </a:r>
            <a:endParaRPr lang="hr-HR" altLang="sr-Latn-R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Razvija se</a:t>
            </a:r>
            <a:r>
              <a:rPr lang="hr-HR" altLang="sr-Latn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satura</a:t>
            </a:r>
            <a:r>
              <a:rPr lang="hr-HR" altLang="sr-Latn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dramska satira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koja sadržava i ples i pjevanje uz pratnju frule te ima raznolikiji sadržaj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Kad satira dobije razrađenu priču (</a:t>
            </a:r>
            <a:r>
              <a:rPr lang="hr-HR" altLang="sr-Latn-R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argumentum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to je komedija</a:t>
            </a:r>
          </a:p>
        </p:txBody>
      </p:sp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03DC1-863D-8EF9-F88C-AE0702A2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7" b="98379" l="5222" r="93444">
                        <a14:foregroundMark x1="5444" y1="16694" x2="18889" y2="20421"/>
                        <a14:foregroundMark x1="18889" y1="20421" x2="19444" y2="22042"/>
                        <a14:foregroundMark x1="19556" y1="73906" x2="20556" y2="82496"/>
                        <a14:foregroundMark x1="20556" y1="82496" x2="29222" y2="95300"/>
                        <a14:foregroundMark x1="29222" y1="95300" x2="38333" y2="98541"/>
                        <a14:foregroundMark x1="38333" y1="98541" x2="71111" y2="88169"/>
                        <a14:foregroundMark x1="71111" y1="88169" x2="76667" y2="83306"/>
                        <a14:foregroundMark x1="76667" y1="83306" x2="79889" y2="72771"/>
                        <a14:foregroundMark x1="89667" y1="14911" x2="93444" y2="17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-53360"/>
            <a:ext cx="6377940" cy="43724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A686-327A-B90A-AA4B-23E9C55C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348880"/>
            <a:ext cx="9144000" cy="450912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Rimska komedija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(pogotovo palijata)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dijelom nastaje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planirano, slobodnim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prevođenjem grčkih izvornika (uz sponzorstvo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države?), a dijelom utjecajem drugih italskih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dramskih vrsta na najpopularniji oblik helenističkog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kazališta</a:t>
            </a:r>
            <a:endParaRPr lang="en-GB" sz="3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3E825-BC03-7315-4C39-899E357EC182}"/>
              </a:ext>
            </a:extLst>
          </p:cNvPr>
          <p:cNvSpPr txBox="1"/>
          <p:nvPr/>
        </p:nvSpPr>
        <p:spPr>
          <a:xfrm>
            <a:off x="0" y="1052736"/>
            <a:ext cx="39239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Apulijski crvenofiguralni krater, 370–360.pr.Kr.</a:t>
            </a:r>
          </a:p>
          <a:p>
            <a:endParaRPr lang="hr-HR" sz="1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https://blogs.getty.edu/iris/updating-ancient-roman-comedy-for-the-21st-century/</a:t>
            </a:r>
            <a:endParaRPr lang="hr-HR" sz="11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https://www.getty.edu/art/collection/object/10408F</a:t>
            </a:r>
          </a:p>
        </p:txBody>
      </p:sp>
    </p:spTree>
    <p:extLst>
      <p:ext uri="{BB962C8B-B14F-4D97-AF65-F5344CB8AC3E}">
        <p14:creationId xmlns:p14="http://schemas.microsoft.com/office/powerpoint/2010/main" val="767846102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Fesceninski stihovi (</a:t>
            </a:r>
            <a:r>
              <a:rPr lang="hr-HR" sz="4000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versus Fescennini</a:t>
            </a:r>
            <a:r>
              <a:rPr lang="hr-HR" sz="40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4000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820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Nazvani (možda) prema faliskičkom gradu u Etruriji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Improvizacije prilikom ratarskih i svadbenih svečanosti, pune grubih šala i otvorene poruge (osobno), neko vrijeme zabranjene zakonom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Sastavljani su ili u saturnijskom stihu ili u trohejskim septenarima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Navodno u dijaloškom obliku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2952" y="376089"/>
            <a:ext cx="3756248" cy="1655612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Atelana </a:t>
            </a:r>
            <a:b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fabula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Atellana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i="1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031702"/>
            <a:ext cx="8884096" cy="48262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Nazvana prema oskičkom gradu u Italiji (= </a:t>
            </a:r>
            <a:r>
              <a:rPr lang="hr-HR" sz="2600" i="1" dirty="0">
                <a:latin typeface="Book Antiqua" panose="02040602050305030304" pitchFamily="18" charset="0"/>
              </a:rPr>
              <a:t>ludus Oscus</a:t>
            </a:r>
            <a:r>
              <a:rPr lang="hr-HR" sz="2600" dirty="0">
                <a:latin typeface="Book Antiqua" panose="02040602050305030304" pitchFamily="18" charset="0"/>
              </a:rPr>
              <a:t>) ~ commedia dell’arte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Pučka farsa, kratke improvizirane scene s puno vulgarnosti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Često dodane nakon tragedija (kao </a:t>
            </a:r>
            <a:r>
              <a:rPr lang="hr-HR" sz="2600" i="1" dirty="0">
                <a:latin typeface="Book Antiqua" panose="02040602050305030304" pitchFamily="18" charset="0"/>
              </a:rPr>
              <a:t>exodia</a:t>
            </a:r>
            <a:r>
              <a:rPr lang="hr-HR" sz="2600" dirty="0">
                <a:latin typeface="Book Antiqua" panose="02040602050305030304" pitchFamily="18" charset="0"/>
              </a:rPr>
              <a:t>)</a:t>
            </a:r>
            <a:endParaRPr lang="en-GB" sz="26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Glumci se zovu </a:t>
            </a:r>
            <a:r>
              <a:rPr lang="hr-HR" sz="2600" i="1" dirty="0">
                <a:latin typeface="Book Antiqua" panose="02040602050305030304" pitchFamily="18" charset="0"/>
              </a:rPr>
              <a:t>gesticulatores</a:t>
            </a:r>
            <a:r>
              <a:rPr lang="hr-HR" sz="2600" dirty="0">
                <a:latin typeface="Book Antiqua" panose="02040602050305030304" pitchFamily="18" charset="0"/>
              </a:rPr>
              <a:t>, navodno mladi Rimljani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Stalni likovi: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Maccus </a:t>
            </a:r>
            <a:r>
              <a:rPr lang="hr-HR" sz="2200" dirty="0">
                <a:latin typeface="Book Antiqua" panose="02040602050305030304" pitchFamily="18" charset="0"/>
              </a:rPr>
              <a:t>= luda i grbavac, „Glupko”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Bucco </a:t>
            </a:r>
            <a:r>
              <a:rPr lang="hr-HR" sz="2200" dirty="0">
                <a:latin typeface="Book Antiqua" panose="02040602050305030304" pitchFamily="18" charset="0"/>
              </a:rPr>
              <a:t>= „Lajavac”, debeljko i hvalisavac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Pappus </a:t>
            </a:r>
            <a:r>
              <a:rPr lang="hr-HR" sz="2200" dirty="0">
                <a:latin typeface="Book Antiqua" panose="02040602050305030304" pitchFamily="18" charset="0"/>
              </a:rPr>
              <a:t>= „Deda”, starac i naivac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Manducus </a:t>
            </a:r>
            <a:r>
              <a:rPr lang="hr-HR" sz="2200" dirty="0">
                <a:latin typeface="Book Antiqua" panose="02040602050305030304" pitchFamily="18" charset="0"/>
              </a:rPr>
              <a:t>= „Žderonja”, možda isto što i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Dossennus – </a:t>
            </a:r>
            <a:r>
              <a:rPr lang="hr-HR" sz="2200" dirty="0">
                <a:latin typeface="Book Antiqua" panose="02040602050305030304" pitchFamily="18" charset="0"/>
              </a:rPr>
              <a:t>grbavac, hvalisavac (vojnik, liječnik)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0"/>
            <a:ext cx="5263480" cy="20317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082952" y="52536"/>
            <a:ext cx="40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http://www.midorisnyder.com/essays/a-chorus-of-clowns-and-masked-comic-theater-iii.html</a:t>
            </a:r>
          </a:p>
        </p:txBody>
      </p:sp>
    </p:spTree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764373"/>
            <a:ext cx="6377940" cy="1152459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cap="none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Mim</a:t>
            </a:r>
            <a:endParaRPr lang="en-GB" cap="none" baseline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U Grčkoj se javlja od 5.st.pr.Kr.</a:t>
            </a:r>
          </a:p>
          <a:p>
            <a:pPr lvl="1">
              <a:defRPr/>
            </a:pPr>
            <a:r>
              <a:rPr lang="hr-HR" sz="3400" dirty="0">
                <a:latin typeface="Book Antiqua" panose="02040602050305030304" pitchFamily="18" charset="0"/>
              </a:rPr>
              <a:t>Sofron iz Sirakuze</a:t>
            </a:r>
          </a:p>
          <a:p>
            <a:pPr lvl="1">
              <a:defRPr/>
            </a:pPr>
            <a:r>
              <a:rPr lang="hr-HR" sz="3400" dirty="0">
                <a:latin typeface="Book Antiqua" panose="02040602050305030304" pitchFamily="18" charset="0"/>
              </a:rPr>
              <a:t>prizori iz svakodnevice u prozi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Tema je stvarnost (</a:t>
            </a:r>
            <a:r>
              <a:rPr lang="hr-HR" sz="3600" i="1" dirty="0" err="1">
                <a:latin typeface="Book Antiqua" panose="02040602050305030304" pitchFamily="18" charset="0"/>
              </a:rPr>
              <a:t>mim</a:t>
            </a:r>
            <a:r>
              <a:rPr lang="en-US" sz="3600" i="1" dirty="0">
                <a:latin typeface="Book Antiqua" panose="02040602050305030304" pitchFamily="18" charset="0"/>
              </a:rPr>
              <a:t>ē</a:t>
            </a:r>
            <a:r>
              <a:rPr lang="hr-HR" sz="3600" i="1" dirty="0" err="1">
                <a:latin typeface="Book Antiqua" panose="02040602050305030304" pitchFamily="18" charset="0"/>
              </a:rPr>
              <a:t>sis</a:t>
            </a:r>
            <a:r>
              <a:rPr lang="hr-HR" sz="3600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Nema maski ni cipela, glume žene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U Rim je stigao u 3.st.pr.Kr., ali pravi procvat </a:t>
            </a:r>
            <a:r>
              <a:rPr lang="hr-HR" sz="3600" dirty="0" err="1">
                <a:latin typeface="Book Antiqua" panose="02040602050305030304" pitchFamily="18" charset="0"/>
              </a:rPr>
              <a:t>mima</a:t>
            </a:r>
            <a:r>
              <a:rPr lang="hr-HR" sz="3600" dirty="0">
                <a:latin typeface="Book Antiqua" panose="02040602050305030304" pitchFamily="18" charset="0"/>
              </a:rPr>
              <a:t> slijedi nakon “smrti” komedije</a:t>
            </a:r>
            <a:endParaRPr lang="en-GB" sz="3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370887" cy="79057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 na Siciliji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8064896" cy="502955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Svjedočanstva na vazama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Epiharmo c. 500.- 460.pr.Kr.</a:t>
            </a:r>
            <a:r>
              <a:rPr lang="hr-HR" sz="4000" dirty="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Kraća, bez kora, pristojnija od </a:t>
            </a:r>
          </a:p>
          <a:p>
            <a:pPr marL="457200" lvl="1" indent="0" eaLnBrk="1" hangingPunct="1">
              <a:buNone/>
              <a:defRPr/>
            </a:pPr>
            <a:r>
              <a:rPr lang="hr-HR" sz="3200" dirty="0">
                <a:latin typeface="Book Antiqua" panose="02040602050305030304" pitchFamily="18" charset="0"/>
              </a:rPr>
              <a:t>  stare atičke, bez politike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Ili travestije mitova („</a:t>
            </a:r>
            <a:r>
              <a:rPr lang="hr-HR" sz="3200" dirty="0" err="1">
                <a:latin typeface="Book Antiqua" panose="02040602050305030304" pitchFamily="18" charset="0"/>
              </a:rPr>
              <a:t>Hebina</a:t>
            </a:r>
            <a:r>
              <a:rPr lang="hr-HR" sz="3200" dirty="0">
                <a:latin typeface="Book Antiqua" panose="02040602050305030304" pitchFamily="18" charset="0"/>
              </a:rPr>
              <a:t> udaja”, „Odisej dezerter”) ili stvarne scene iz svakodnevnog života („Seljak”)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Najstariji lik parazita u dramskoj književnosti (~ komedije karaktera)</a:t>
            </a:r>
          </a:p>
        </p:txBody>
      </p:sp>
      <p:pic>
        <p:nvPicPr>
          <p:cNvPr id="9220" name="Picture 4" descr="Oinochoe_phlyax_BM_F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-185738"/>
            <a:ext cx="2771800" cy="3690871"/>
          </a:xfrm>
          <a:noFill/>
          <a:effectLst>
            <a:softEdge rad="63500"/>
          </a:effec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89546" y="3440078"/>
            <a:ext cx="1547812" cy="1616075"/>
          </a:xfrm>
          <a:prstGeom prst="rect">
            <a:avLst/>
          </a:prstGeom>
          <a:solidFill>
            <a:schemeClr val="hlink">
              <a:alpha val="87000"/>
            </a:schemeClr>
          </a:solidFill>
          <a:ln w="15875"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Vaza iz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Apulije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navodno sa scenom iz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flijaka</a:t>
            </a:r>
            <a:endParaRPr lang="hr-H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848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Flijaci ili hilarotragedija </a:t>
            </a:r>
            <a:endParaRPr lang="en-GB" sz="3800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4784"/>
            <a:ext cx="8915400" cy="5373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Žanr razvijen na grčkom zapadu (J Italija, blizu Atelle)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Farse tj. lakrdije (nezamislive situacije najčešće sa Zeusom i Heraklom), prerade tragedija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Gruba pučka zabava, nose maske, podstavljene kostime i faluse</a:t>
            </a:r>
          </a:p>
          <a:p>
            <a:pPr>
              <a:defRPr/>
            </a:pPr>
            <a:r>
              <a:rPr lang="hr-HR" sz="3200" dirty="0">
                <a:latin typeface="Book Antiqua" panose="02040602050305030304" pitchFamily="18" charset="0"/>
              </a:rPr>
              <a:t>Glavni predstavnici: Skira iz Tarenta i </a:t>
            </a:r>
          </a:p>
          <a:p>
            <a:pPr marL="0" indent="0">
              <a:buNone/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  Rinton</a:t>
            </a:r>
            <a:r>
              <a:rPr lang="hr-HR" sz="3200" b="1" i="1" dirty="0">
                <a:latin typeface="Book Antiqua" panose="02040602050305030304" pitchFamily="18" charset="0"/>
              </a:rPr>
              <a:t> </a:t>
            </a:r>
            <a:r>
              <a:rPr lang="hr-HR" sz="3200" dirty="0">
                <a:latin typeface="Book Antiqua" panose="02040602050305030304" pitchFamily="18" charset="0"/>
              </a:rPr>
              <a:t>iz Sirakuze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fl.c. 300.g.pr.Kr., 38 djela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Prebacivao ono što je tragično na smiješno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2017</TotalTime>
  <Words>1018</Words>
  <Application>Microsoft Office PowerPoint</Application>
  <PresentationFormat>Prikaz na zaslonu (4:3)</PresentationFormat>
  <Paragraphs>119</Paragraphs>
  <Slides>16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Palatino Linotype</vt:lpstr>
      <vt:lpstr>Times New Roman</vt:lpstr>
      <vt:lpstr>Wingdings</vt:lpstr>
      <vt:lpstr>Vapor Trail</vt:lpstr>
      <vt:lpstr>Izvori rimske komedije</vt:lpstr>
      <vt:lpstr>3/2.st.pr.Kr.</vt:lpstr>
      <vt:lpstr>Livijeva priča (AUC, VII, 2)</vt:lpstr>
      <vt:lpstr>PowerPoint prezentacija</vt:lpstr>
      <vt:lpstr>Fesceninski stihovi (versus Fescennini)</vt:lpstr>
      <vt:lpstr>Atelana  (fabula Atellana)</vt:lpstr>
      <vt:lpstr>Mim</vt:lpstr>
      <vt:lpstr>Grčka komedija na Siciliji</vt:lpstr>
      <vt:lpstr>Flijaci ili hilarotragedija </vt:lpstr>
      <vt:lpstr>https://en.wikipedia.org/wiki/Phlyax_play</vt:lpstr>
      <vt:lpstr>Grčka komedija</vt:lpstr>
      <vt:lpstr>PowerPoint prezentacija</vt:lpstr>
      <vt:lpstr>Nova atička komedija  – do 263.g.pr.Kr.</vt:lpstr>
      <vt:lpstr>Menandar</vt:lpstr>
      <vt:lpstr>Razlike grčke (nove) i rimske komedije</vt:lpstr>
      <vt:lpstr>Prikaz razvoja rimske komedije prema Marshall, 2006: 2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Izvori rimske komedije</dc:title>
  <dc:creator>Maja</dc:creator>
  <cp:lastModifiedBy>Maja Matasović</cp:lastModifiedBy>
  <cp:revision>85</cp:revision>
  <dcterms:created xsi:type="dcterms:W3CDTF">2010-03-02T21:22:17Z</dcterms:created>
  <dcterms:modified xsi:type="dcterms:W3CDTF">2026-03-25T18:52:24Z</dcterms:modified>
</cp:coreProperties>
</file>