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900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421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708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989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458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837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251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979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543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282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742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C5F81-DF76-4666-B635-285773EEC890}" type="datetimeFigureOut">
              <a:rPr lang="hr-HR" smtClean="0"/>
              <a:t>27.11.2014.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D9EC3-8DE4-46A0-BE99-26651974DA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287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Izvori znanstvenih informacija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Uvod u znanstveni rad</a:t>
            </a:r>
          </a:p>
          <a:p>
            <a:r>
              <a:rPr lang="hr-HR" dirty="0" smtClean="0"/>
              <a:t>Dr. </a:t>
            </a:r>
            <a:r>
              <a:rPr lang="hr-HR" dirty="0" err="1" smtClean="0"/>
              <a:t>sc</a:t>
            </a:r>
            <a:r>
              <a:rPr lang="hr-HR" dirty="0" smtClean="0"/>
              <a:t>. Dario </a:t>
            </a:r>
            <a:r>
              <a:rPr lang="hr-HR" dirty="0"/>
              <a:t>P</a:t>
            </a:r>
            <a:r>
              <a:rPr lang="hr-HR" dirty="0" smtClean="0"/>
              <a:t>avić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4629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altLang="sr-Latn-RS" dirty="0" smtClean="0"/>
              <a:t>Stručni članak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a-IN" altLang="sr-Latn-RS" dirty="0" smtClean="0"/>
              <a:t>Ne sadrži izvorne poglede i rezultate</a:t>
            </a:r>
            <a:endParaRPr lang="hr-HR" altLang="sr-Latn-RS" dirty="0" smtClean="0"/>
          </a:p>
          <a:p>
            <a:endParaRPr lang="ta-IN" altLang="sr-Latn-RS" dirty="0" smtClean="0"/>
          </a:p>
          <a:p>
            <a:r>
              <a:rPr lang="ta-IN" altLang="sr-Latn-RS" dirty="0" smtClean="0"/>
              <a:t>Obrađuje već poznate činjenice</a:t>
            </a:r>
            <a:endParaRPr lang="hr-HR" altLang="sr-Latn-RS" dirty="0" smtClean="0"/>
          </a:p>
          <a:p>
            <a:endParaRPr lang="ta-IN" altLang="sr-Latn-RS" dirty="0" smtClean="0"/>
          </a:p>
          <a:p>
            <a:r>
              <a:rPr lang="ta-IN" altLang="sr-Latn-RS" dirty="0" smtClean="0"/>
              <a:t>Težište mu je na širenju i popularizaciji znanja</a:t>
            </a:r>
            <a:endParaRPr lang="hr-HR" altLang="sr-Latn-RS" dirty="0" smtClean="0"/>
          </a:p>
          <a:p>
            <a:pPr marL="0" indent="0">
              <a:buNone/>
            </a:pPr>
            <a:endParaRPr lang="ta-IN" altLang="sr-Latn-RS" dirty="0" smtClean="0"/>
          </a:p>
          <a:p>
            <a:r>
              <a:rPr lang="ta-IN" altLang="sr-Latn-RS" dirty="0" smtClean="0"/>
              <a:t>Može obrađivati tematiku zanimljivu uglavnom onima koji se bave određenim područjem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6609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Dostupnost znanstvenih članaka na internetu i u bazama časopisa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Osim u tiskanom izdanju, izdavači časopisa objavljuju znanstvene članke i </a:t>
            </a:r>
            <a:r>
              <a:rPr lang="hr-HR" i="1" dirty="0" smtClean="0"/>
              <a:t>on-line</a:t>
            </a:r>
            <a:r>
              <a:rPr lang="hr-HR" dirty="0" smtClean="0"/>
              <a:t>. Kako? Najčešće preko baza časopisa.</a:t>
            </a:r>
          </a:p>
          <a:p>
            <a:r>
              <a:rPr lang="hr-HR" dirty="0" smtClean="0"/>
              <a:t>Baze časopisa su najčešće komercijalne i naplaćuju pristup svom sadržaju na nekoliko načina – najčešće pretplatom ili naplaćivanjem pojedinog članka</a:t>
            </a:r>
          </a:p>
          <a:p>
            <a:r>
              <a:rPr lang="hr-HR" dirty="0" smtClean="0"/>
              <a:t>Korisnici (fakulteti, sveučilišta, knjižnice i dr.) se najčešće pretplaćuju na baze časopisa</a:t>
            </a:r>
          </a:p>
          <a:p>
            <a:r>
              <a:rPr lang="hr-HR" dirty="0" smtClean="0"/>
              <a:t>Mučna i tužna priča – iznimno visoke cijene</a:t>
            </a:r>
          </a:p>
          <a:p>
            <a:r>
              <a:rPr lang="hr-HR" dirty="0" smtClean="0"/>
              <a:t>Srećom, ponekad pomaže Google </a:t>
            </a:r>
            <a:r>
              <a:rPr lang="hr-HR" smtClean="0"/>
              <a:t>Scholar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627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Izvori znanstvenih informacija – što sve?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sve može biti izvor informacija općenito?</a:t>
            </a:r>
          </a:p>
          <a:p>
            <a:r>
              <a:rPr lang="hr-HR" dirty="0" smtClean="0"/>
              <a:t>Koja je razlika između znanstvenih i neznanstvenih informacija?</a:t>
            </a:r>
          </a:p>
          <a:p>
            <a:r>
              <a:rPr lang="hr-HR" dirty="0" smtClean="0"/>
              <a:t>Koji su izvori neznanstvenih informacija posebno?</a:t>
            </a:r>
          </a:p>
          <a:p>
            <a:r>
              <a:rPr lang="hr-HR" dirty="0" smtClean="0"/>
              <a:t>Mogu li izvori neznanstvenih informacija postati izvori znanstvenih informacija?</a:t>
            </a:r>
          </a:p>
          <a:p>
            <a:r>
              <a:rPr lang="hr-HR" dirty="0" smtClean="0"/>
              <a:t>Koji su to posebni izvori znanstvenih informacija?</a:t>
            </a:r>
          </a:p>
          <a:p>
            <a:r>
              <a:rPr lang="hr-HR" dirty="0" smtClean="0"/>
              <a:t>Jesu li izvori znanstvenih informacija i izvori za znanstveno istraživanje jedno te isto?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455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Znanstvena informacija je…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…znanje stečeno znanstvenim istraživanjem (primjenom znanstvene metode) koje je takvim ocijenila znanstvena zajednica, objavljeno u prikladnom obliku.</a:t>
            </a:r>
          </a:p>
          <a:p>
            <a:r>
              <a:rPr lang="hr-HR" dirty="0" smtClean="0"/>
              <a:t>Znanstvena metoda – algoritam</a:t>
            </a:r>
          </a:p>
          <a:p>
            <a:r>
              <a:rPr lang="hr-HR" dirty="0" smtClean="0"/>
              <a:t>Ocjena znanstvene zajednice – proces znanstvene recenzije (</a:t>
            </a:r>
            <a:r>
              <a:rPr lang="hr-HR" i="1" dirty="0" err="1" smtClean="0"/>
              <a:t>Peer</a:t>
            </a:r>
            <a:r>
              <a:rPr lang="hr-HR" i="1" dirty="0" smtClean="0"/>
              <a:t> </a:t>
            </a:r>
            <a:r>
              <a:rPr lang="hr-HR" i="1" dirty="0" err="1" smtClean="0"/>
              <a:t>Review</a:t>
            </a:r>
            <a:r>
              <a:rPr lang="hr-HR" dirty="0" smtClean="0"/>
              <a:t>)</a:t>
            </a:r>
          </a:p>
          <a:p>
            <a:r>
              <a:rPr lang="hr-HR" dirty="0" smtClean="0"/>
              <a:t>Objavljeno u obliku koji najbolje odgovara naravi specifičnog istraživanja i koji omogućuje najlakši pristup informaciji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72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Najčešći oblici izvora znanstvenih informacija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Znanstveni i stručni članci objavljeni u znanstvenim i stručnim časopisima i zbornicima radova</a:t>
            </a:r>
          </a:p>
          <a:p>
            <a:r>
              <a:rPr lang="hr-HR" dirty="0" smtClean="0"/>
              <a:t>Poglavlja u knjigama ili cijele knjige</a:t>
            </a:r>
          </a:p>
          <a:p>
            <a:r>
              <a:rPr lang="hr-HR" dirty="0" smtClean="0"/>
              <a:t>Opće i specijalizirane enciklopedije,</a:t>
            </a:r>
          </a:p>
          <a:p>
            <a:r>
              <a:rPr lang="hr-HR" dirty="0"/>
              <a:t>R</a:t>
            </a:r>
            <a:r>
              <a:rPr lang="hr-HR" dirty="0" smtClean="0"/>
              <a:t>ječnici, leksikoni, atlasi</a:t>
            </a:r>
          </a:p>
          <a:p>
            <a:r>
              <a:rPr lang="hr-HR" dirty="0" smtClean="0"/>
              <a:t>Godišnjaci </a:t>
            </a:r>
          </a:p>
          <a:p>
            <a:r>
              <a:rPr lang="hr-HR" dirty="0" smtClean="0"/>
              <a:t>Internetske stranice</a:t>
            </a:r>
          </a:p>
          <a:p>
            <a:r>
              <a:rPr lang="hr-HR" dirty="0" smtClean="0"/>
              <a:t>Službene publikacije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024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Znanstveni (i stručni) članak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  <a:buNone/>
            </a:pPr>
            <a:r>
              <a:rPr lang="ta-IN" altLang="sr-Latn-RS" dirty="0" smtClean="0"/>
              <a:t>Kategorizacija članaka u znanstvenim i stručnim publikcijama</a:t>
            </a:r>
          </a:p>
          <a:p>
            <a:pPr marL="571500" indent="-571500">
              <a:lnSpc>
                <a:spcPct val="80000"/>
              </a:lnSpc>
            </a:pPr>
            <a:r>
              <a:rPr lang="ta-IN" altLang="sr-Latn-RS" dirty="0" smtClean="0"/>
              <a:t>Izvorni znanstveni članak (</a:t>
            </a:r>
            <a:r>
              <a:rPr lang="ta-IN" altLang="sr-Latn-RS" i="1" dirty="0" smtClean="0"/>
              <a:t>Original scientific paper</a:t>
            </a:r>
            <a:r>
              <a:rPr lang="ta-IN" altLang="sr-Latn-RS" dirty="0" smtClean="0"/>
              <a:t>)</a:t>
            </a:r>
            <a:endParaRPr lang="hr-HR" altLang="sr-Latn-RS" dirty="0" smtClean="0"/>
          </a:p>
          <a:p>
            <a:pPr marL="0" indent="0">
              <a:lnSpc>
                <a:spcPct val="80000"/>
              </a:lnSpc>
              <a:buNone/>
            </a:pPr>
            <a:endParaRPr lang="ta-IN" altLang="sr-Latn-RS" dirty="0" smtClean="0"/>
          </a:p>
          <a:p>
            <a:pPr marL="571500" indent="-571500">
              <a:lnSpc>
                <a:spcPct val="80000"/>
              </a:lnSpc>
            </a:pPr>
            <a:r>
              <a:rPr lang="ta-IN" altLang="sr-Latn-RS" dirty="0" smtClean="0"/>
              <a:t>Prethodno priopćenje (</a:t>
            </a:r>
            <a:r>
              <a:rPr lang="ta-IN" altLang="sr-Latn-RS" i="1" dirty="0" smtClean="0"/>
              <a:t>Preliminary communication</a:t>
            </a:r>
            <a:r>
              <a:rPr lang="ta-IN" altLang="sr-Latn-RS" dirty="0" smtClean="0"/>
              <a:t>)</a:t>
            </a:r>
          </a:p>
          <a:p>
            <a:pPr marL="571500" indent="-571500">
              <a:lnSpc>
                <a:spcPct val="80000"/>
              </a:lnSpc>
            </a:pPr>
            <a:r>
              <a:rPr lang="ta-IN" altLang="sr-Latn-RS" dirty="0" smtClean="0"/>
              <a:t>Pregledni članak (</a:t>
            </a:r>
            <a:r>
              <a:rPr lang="ta-IN" altLang="sr-Latn-RS" i="1" dirty="0" smtClean="0"/>
              <a:t>Review</a:t>
            </a:r>
            <a:r>
              <a:rPr lang="ta-IN" altLang="sr-Latn-RS" dirty="0" smtClean="0"/>
              <a:t>)</a:t>
            </a:r>
          </a:p>
          <a:p>
            <a:pPr marL="571500" indent="-571500">
              <a:lnSpc>
                <a:spcPct val="80000"/>
              </a:lnSpc>
            </a:pPr>
            <a:r>
              <a:rPr lang="ta-IN" altLang="sr-Latn-RS" dirty="0" smtClean="0"/>
              <a:t>Izlaganje sa znanstvenih skupova (</a:t>
            </a:r>
            <a:r>
              <a:rPr lang="ta-IN" altLang="sr-Latn-RS" i="1" dirty="0" smtClean="0"/>
              <a:t>Conference paper</a:t>
            </a:r>
            <a:r>
              <a:rPr lang="ta-IN" altLang="sr-Latn-RS" dirty="0" smtClean="0"/>
              <a:t>)</a:t>
            </a:r>
            <a:endParaRPr lang="hr-HR" altLang="sr-Latn-RS" dirty="0" smtClean="0"/>
          </a:p>
          <a:p>
            <a:pPr marL="0" indent="0">
              <a:lnSpc>
                <a:spcPct val="80000"/>
              </a:lnSpc>
              <a:buNone/>
            </a:pPr>
            <a:endParaRPr lang="ta-IN" altLang="sr-Latn-RS" dirty="0" smtClean="0"/>
          </a:p>
          <a:p>
            <a:pPr marL="571500" indent="-571500">
              <a:lnSpc>
                <a:spcPct val="80000"/>
              </a:lnSpc>
            </a:pPr>
            <a:r>
              <a:rPr lang="ta-IN" altLang="sr-Latn-RS" dirty="0" smtClean="0"/>
              <a:t>Stručni rad (</a:t>
            </a:r>
            <a:r>
              <a:rPr lang="ta-IN" altLang="sr-Latn-RS" i="1" dirty="0" smtClean="0"/>
              <a:t>Professional paper</a:t>
            </a:r>
            <a:r>
              <a:rPr lang="ta-IN" altLang="sr-Latn-RS" dirty="0" smtClean="0"/>
              <a:t>)</a:t>
            </a:r>
            <a:endParaRPr lang="hr-HR" altLang="sr-Latn-RS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3954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Izvorni znanstveni članak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/>
            <a:r>
              <a:rPr lang="ta-IN" altLang="sr-Latn-RS" dirty="0" smtClean="0"/>
              <a:t>Glavni i najčešći oblik znanstvene komunikacije</a:t>
            </a:r>
            <a:endParaRPr lang="hr-HR" altLang="sr-Latn-RS" dirty="0" smtClean="0"/>
          </a:p>
          <a:p>
            <a:pPr marL="571500" indent="-571500"/>
            <a:endParaRPr lang="ta-IN" altLang="sr-Latn-RS" dirty="0" smtClean="0"/>
          </a:p>
          <a:p>
            <a:pPr marL="571500" indent="-571500"/>
            <a:r>
              <a:rPr lang="ta-IN" altLang="sr-Latn-RS" dirty="0" smtClean="0"/>
              <a:t>Iznose se nove (izvorne ) znanstvene spoznaje temejene na izvornom znanstvenom istraživanju</a:t>
            </a:r>
            <a:endParaRPr lang="hr-HR" altLang="sr-Latn-RS" dirty="0" smtClean="0"/>
          </a:p>
          <a:p>
            <a:pPr marL="571500" indent="-571500"/>
            <a:endParaRPr lang="ta-IN" altLang="sr-Latn-RS" dirty="0" smtClean="0"/>
          </a:p>
          <a:p>
            <a:pPr marL="571500" indent="-571500"/>
            <a:r>
              <a:rPr lang="ta-IN" altLang="sr-Latn-RS" dirty="0" smtClean="0"/>
              <a:t>Jasno strukturiran</a:t>
            </a:r>
            <a:endParaRPr lang="hr-HR" altLang="sr-Latn-RS" dirty="0" smtClean="0"/>
          </a:p>
          <a:p>
            <a:pPr marL="0" indent="0">
              <a:buNone/>
            </a:pPr>
            <a:endParaRPr lang="ta-IN" altLang="sr-Latn-RS" dirty="0" smtClean="0"/>
          </a:p>
          <a:p>
            <a:pPr marL="571500" indent="-571500"/>
            <a:r>
              <a:rPr lang="ta-IN" altLang="sr-Latn-RS" dirty="0" smtClean="0"/>
              <a:t>Poseban oblik – Kratko priopćenje (</a:t>
            </a:r>
            <a:r>
              <a:rPr lang="ta-IN" altLang="sr-Latn-RS" i="1" dirty="0" smtClean="0"/>
              <a:t>Brief communication</a:t>
            </a:r>
            <a:r>
              <a:rPr lang="ta-IN" altLang="sr-Latn-RS" dirty="0" smtClean="0"/>
              <a:t>)</a:t>
            </a:r>
            <a:endParaRPr lang="hr-HR" altLang="sr-Latn-RS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1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altLang="sr-Latn-RS" dirty="0" smtClean="0"/>
              <a:t>Prethodno priopćenje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a-IN" altLang="sr-Latn-RS" dirty="0" smtClean="0"/>
              <a:t>Kraća obavijest o rezultatima istraživanja</a:t>
            </a:r>
            <a:endParaRPr lang="hr-HR" altLang="sr-Latn-RS" dirty="0" smtClean="0"/>
          </a:p>
          <a:p>
            <a:endParaRPr lang="hr-HR" altLang="sr-Latn-RS" dirty="0"/>
          </a:p>
          <a:p>
            <a:endParaRPr lang="ta-IN" altLang="sr-Latn-RS" dirty="0" smtClean="0"/>
          </a:p>
          <a:p>
            <a:r>
              <a:rPr lang="ta-IN" altLang="sr-Latn-RS" dirty="0" smtClean="0"/>
              <a:t>Ne sadrži sve potankosti korištenih metoda</a:t>
            </a:r>
            <a:endParaRPr lang="hr-HR" altLang="sr-Latn-RS" dirty="0" smtClean="0"/>
          </a:p>
          <a:p>
            <a:endParaRPr lang="hr-HR" altLang="sr-Latn-RS" dirty="0"/>
          </a:p>
          <a:p>
            <a:pPr marL="0" indent="0">
              <a:buNone/>
            </a:pPr>
            <a:endParaRPr lang="ta-IN" altLang="sr-Latn-RS" dirty="0" smtClean="0"/>
          </a:p>
          <a:p>
            <a:r>
              <a:rPr lang="ta-IN" altLang="sr-Latn-RS" dirty="0" smtClean="0"/>
              <a:t>Nakon p.p. Najčešće slijedi izvorni znanstveni članak o istoj temi</a:t>
            </a:r>
            <a:endParaRPr lang="hr-HR" altLang="sr-Latn-RS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51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a-IN" altLang="sr-Latn-RS" dirty="0" smtClean="0"/>
              <a:t>Pregledni članak</a:t>
            </a:r>
            <a:endParaRPr lang="ta-IN" altLang="sr-Latn-R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a-IN" altLang="sr-Latn-RS" dirty="0" smtClean="0"/>
              <a:t>Ne sadrži nove rezultate</a:t>
            </a:r>
            <a:endParaRPr lang="hr-HR" altLang="sr-Latn-RS" dirty="0" smtClean="0"/>
          </a:p>
          <a:p>
            <a:pPr>
              <a:lnSpc>
                <a:spcPct val="80000"/>
              </a:lnSpc>
            </a:pPr>
            <a:endParaRPr lang="ta-IN" altLang="sr-Latn-RS" dirty="0" smtClean="0"/>
          </a:p>
          <a:p>
            <a:pPr>
              <a:lnSpc>
                <a:spcPct val="80000"/>
              </a:lnSpc>
            </a:pPr>
            <a:r>
              <a:rPr lang="ta-IN" altLang="sr-Latn-RS" dirty="0" smtClean="0"/>
              <a:t>Daje prikaz dosadašnjih radova o određenoj temi</a:t>
            </a:r>
            <a:endParaRPr lang="hr-HR" altLang="sr-Latn-RS" dirty="0" smtClean="0"/>
          </a:p>
          <a:p>
            <a:pPr>
              <a:lnSpc>
                <a:spcPct val="80000"/>
              </a:lnSpc>
            </a:pPr>
            <a:endParaRPr lang="ta-IN" altLang="sr-Latn-RS" dirty="0" smtClean="0"/>
          </a:p>
          <a:p>
            <a:pPr>
              <a:lnSpc>
                <a:spcPct val="80000"/>
              </a:lnSpc>
            </a:pPr>
            <a:r>
              <a:rPr lang="ta-IN" altLang="sr-Latn-RS" dirty="0" smtClean="0"/>
              <a:t>Pruža nove analize ili sinteze, nove odnose i hipoteze</a:t>
            </a:r>
            <a:endParaRPr lang="hr-HR" altLang="sr-Latn-RS" dirty="0" smtClean="0"/>
          </a:p>
          <a:p>
            <a:pPr>
              <a:lnSpc>
                <a:spcPct val="80000"/>
              </a:lnSpc>
            </a:pPr>
            <a:endParaRPr lang="ta-IN" altLang="sr-Latn-RS" dirty="0" smtClean="0"/>
          </a:p>
          <a:p>
            <a:pPr>
              <a:lnSpc>
                <a:spcPct val="80000"/>
              </a:lnSpc>
            </a:pPr>
            <a:r>
              <a:rPr lang="ta-IN" altLang="sr-Latn-RS" dirty="0" smtClean="0"/>
              <a:t>Usmjera prema pravcu novih znanstvenih istraživanja</a:t>
            </a:r>
            <a:endParaRPr lang="hr-HR" altLang="sr-Latn-RS" dirty="0" smtClean="0"/>
          </a:p>
          <a:p>
            <a:pPr>
              <a:lnSpc>
                <a:spcPct val="80000"/>
              </a:lnSpc>
            </a:pPr>
            <a:endParaRPr lang="hr-HR" altLang="sr-Latn-RS" dirty="0"/>
          </a:p>
          <a:p>
            <a:pPr marL="0" indent="0">
              <a:lnSpc>
                <a:spcPct val="80000"/>
              </a:lnSpc>
              <a:buNone/>
            </a:pPr>
            <a:endParaRPr lang="hr-HR" altLang="sr-Latn-RS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047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altLang="sr-Latn-RS" dirty="0" smtClean="0"/>
              <a:t>Izlaganja sa znanstvenih skupova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a-IN" altLang="sr-Latn-RS" dirty="0" smtClean="0"/>
              <a:t>Pisana inačica usmenog izlaganja na znanstvenim skupovima</a:t>
            </a:r>
            <a:endParaRPr lang="hr-HR" altLang="sr-Latn-RS" dirty="0" smtClean="0"/>
          </a:p>
          <a:p>
            <a:pPr>
              <a:lnSpc>
                <a:spcPct val="80000"/>
              </a:lnSpc>
            </a:pPr>
            <a:endParaRPr lang="ta-IN" altLang="sr-Latn-RS" dirty="0" smtClean="0"/>
          </a:p>
          <a:p>
            <a:pPr>
              <a:lnSpc>
                <a:spcPct val="80000"/>
              </a:lnSpc>
            </a:pPr>
            <a:r>
              <a:rPr lang="ta-IN" altLang="sr-Latn-RS" dirty="0" smtClean="0"/>
              <a:t>Objavljuje se u zbornicima radova</a:t>
            </a:r>
            <a:endParaRPr lang="hr-HR" altLang="sr-Latn-RS" dirty="0" smtClean="0"/>
          </a:p>
          <a:p>
            <a:pPr>
              <a:lnSpc>
                <a:spcPct val="80000"/>
              </a:lnSpc>
            </a:pPr>
            <a:endParaRPr lang="ta-IN" altLang="sr-Latn-RS" dirty="0" smtClean="0"/>
          </a:p>
          <a:p>
            <a:pPr>
              <a:lnSpc>
                <a:spcPct val="80000"/>
              </a:lnSpc>
            </a:pPr>
            <a:r>
              <a:rPr lang="ta-IN" altLang="sr-Latn-RS" dirty="0" smtClean="0"/>
              <a:t>Može i ne mora imati obilježje izvornog znanstvenog članka</a:t>
            </a:r>
            <a:endParaRPr lang="hr-HR" altLang="sr-Latn-RS" dirty="0" smtClean="0"/>
          </a:p>
          <a:p>
            <a:pPr>
              <a:lnSpc>
                <a:spcPct val="80000"/>
              </a:lnSpc>
            </a:pPr>
            <a:endParaRPr lang="ta-IN" altLang="sr-Latn-RS" dirty="0" smtClean="0"/>
          </a:p>
          <a:p>
            <a:pPr>
              <a:lnSpc>
                <a:spcPct val="80000"/>
              </a:lnSpc>
            </a:pPr>
            <a:r>
              <a:rPr lang="ta-IN" altLang="sr-Latn-RS" dirty="0" smtClean="0"/>
              <a:t>Često se ne recenzira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709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442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Latha</vt:lpstr>
      <vt:lpstr>Office Theme</vt:lpstr>
      <vt:lpstr>Izvori znanstvenih informacija</vt:lpstr>
      <vt:lpstr>Izvori znanstvenih informacija – što sve?</vt:lpstr>
      <vt:lpstr>Znanstvena informacija je…</vt:lpstr>
      <vt:lpstr>Najčešći oblici izvora znanstvenih informacija</vt:lpstr>
      <vt:lpstr>Znanstveni (i stručni) članak</vt:lpstr>
      <vt:lpstr>Izvorni znanstveni članak</vt:lpstr>
      <vt:lpstr>Prethodno priopćenje</vt:lpstr>
      <vt:lpstr>Pregledni članak</vt:lpstr>
      <vt:lpstr>Izlaganja sa znanstvenih skupova</vt:lpstr>
      <vt:lpstr>Stručni članak</vt:lpstr>
      <vt:lpstr>Dostupnost znanstvenih članaka na internetu i u bazama časopisa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Izvori znanstvenih informacija</dc:title>
  <dc:creator>Dario Pavić</dc:creator>
  <cp:lastModifiedBy>Dario Pavić</cp:lastModifiedBy>
  <cp:revision>12</cp:revision>
  <dcterms:created xsi:type="dcterms:W3CDTF">2014-11-27T09:53:43Z</dcterms:created>
  <dcterms:modified xsi:type="dcterms:W3CDTF">2014-11-27T11:04:54Z</dcterms:modified>
</cp:coreProperties>
</file>