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423" autoAdjust="0"/>
    <p:restoredTop sz="86348" autoAdjust="0"/>
  </p:normalViewPr>
  <p:slideViewPr>
    <p:cSldViewPr snapToGrid="0">
      <p:cViewPr varScale="1">
        <p:scale>
          <a:sx n="56" d="100"/>
          <a:sy n="56" d="100"/>
        </p:scale>
        <p:origin x="72" y="42"/>
      </p:cViewPr>
      <p:guideLst/>
    </p:cSldViewPr>
  </p:slideViewPr>
  <p:outlineViewPr>
    <p:cViewPr>
      <p:scale>
        <a:sx n="33" d="100"/>
        <a:sy n="33" d="100"/>
      </p:scale>
      <p:origin x="0" y="-16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24C6359-9BB8-4148-8114-537E698DA205}" type="datetime1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90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12EF7969-DB38-4989-A65C-9D190A24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2145BE25-C437-45FE-A3D3-BBAAF108CC9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4A9D0FA0-682C-4076-B779-D865AEEFC66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B60163C-1A2D-4F00-BC61-8A3C11E2D2BE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3FF8D873-9CF9-4A0A-A7B8-875C0B8233D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2B645470-F624-4417-A8A4-FC242E43C9DB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ECC7EFEF-6B2A-4210-9275-0077ACF2827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374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4374" y="787067"/>
            <a:ext cx="2628900" cy="53898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19" y="787067"/>
            <a:ext cx="7039402" cy="53898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88F505F-2957-41FC-9AAA-962853A67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091A36EB-8545-4EFE-B619-165D36D644D1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8D075D29-6706-486B-A55A-13866882BA88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FAE751A-10F0-48F2-BBC3-D2FE499B34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52289CAF-683C-4BCC-8AA5-95A3BF799B0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BC8403A-C46F-4DA1-A015-00A80215F289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A797D957-3A2C-42DF-B73E-CBB47BE036B7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106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9376191F-481E-48E9-BB9A-369A67A7362D}" type="datetime1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025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37B4CDD2-E09A-418A-9131-FBDEE440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8852E5FB-B268-4CCA-8E55-803038F7A00D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A1C9CBB3-97C0-4A35-9088-C69233F5CEE7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1610871-AEE9-46EB-9D27-BA1D9D688124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27478059-2A11-484D-A2D7-199F74778E50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0EC0886-DDB9-47F1-9414-C121C1D3F954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66A10427-DF20-4284-B215-EABA4D366E20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3417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521885"/>
            <a:ext cx="4645152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136" y="2521885"/>
            <a:ext cx="4611138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0CB61A83-9419-49FC-8074-2AB3D34FA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963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BCD12E57-97FB-48D8-81CC-7C37E8947CB4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E487641C-E83B-4134-88C9-1D23D5FA1836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B99AB7A6-A88C-44E1-A9DE-4126B957F88A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FF0D518-1D17-44C7-BF73-7C980481DB5B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A7A3E12-61E8-41A0-A459-15BF375FA945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9E5E4A56-9100-4D60-8A34-0FE116F41FF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509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21884"/>
            <a:ext cx="4845387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3366390"/>
            <a:ext cx="4845387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521884"/>
            <a:ext cx="4869249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366390"/>
            <a:ext cx="4869249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44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aphic 78">
            <a:extLst>
              <a:ext uri="{FF2B5EF4-FFF2-40B4-BE49-F238E27FC236}">
                <a16:creationId xmlns:a16="http://schemas.microsoft.com/office/drawing/2014/main" id="{AC45ECC6-E29C-40EF-A7C9-5A17DAFD4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5233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" name="Graphic 78">
              <a:extLst>
                <a:ext uri="{FF2B5EF4-FFF2-40B4-BE49-F238E27FC236}">
                  <a16:creationId xmlns:a16="http://schemas.microsoft.com/office/drawing/2014/main" id="{8DA0D497-8E8F-426A-8172-894BE03F70F6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aphic 78">
              <a:extLst>
                <a:ext uri="{FF2B5EF4-FFF2-40B4-BE49-F238E27FC236}">
                  <a16:creationId xmlns:a16="http://schemas.microsoft.com/office/drawing/2014/main" id="{8C0459EF-3B70-4083-8845-3A9AF847E805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" name="Graphic 78">
                <a:extLst>
                  <a:ext uri="{FF2B5EF4-FFF2-40B4-BE49-F238E27FC236}">
                    <a16:creationId xmlns:a16="http://schemas.microsoft.com/office/drawing/2014/main" id="{53BF2B58-70F8-4288-85AB-CBDA723CDFCC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569E551-A5A0-4A8F-B999-3A6D104814A2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0FB69EB5-D9AC-46E7-934E-32999C39B2E6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6EABC49A-B4ED-44E4-ADB7-E432734A7C9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834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3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315386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839DB371-B90D-44CB-A4AF-C7BDBFD0A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0C845011-2FC2-40F7-B0C6-49CBBA72B9C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2BC78B8-5139-436F-AD47-3CC03903FDD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F9DC17BA-1278-45C9-B1BF-B9F1518E1F29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9637B9F-CC26-4669-81F0-A942B4F72D61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2BB8F115-0030-47B4-BAF4-C15D1EA27B11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662F9949-4F1A-4708-824B-E876E9BEDA1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6869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200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7627CBC2-9DC2-4EE8-A2D5-849E30F22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9FB4AEFC-63AB-4831-8EC1-E8145604D8D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11E1337-D5DA-408D-91F3-A6A35FCDD0B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1E473FA4-FD80-4D04-AAC5-63B9A4D80778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FCB457B9-48DE-4921-8C3F-996598075B1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53C9DB95-9A61-4553-8D82-D2BE26FCBC6E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0EAE371F-24C9-4738-834F-FAF5A5C9ACE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310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 descr="A colorful background with waves&#10;&#10;Description automatically generated with medium confidence">
            <a:extLst>
              <a:ext uri="{FF2B5EF4-FFF2-40B4-BE49-F238E27FC236}">
                <a16:creationId xmlns:a16="http://schemas.microsoft.com/office/drawing/2014/main" id="{3F731DC6-A557-43BE-CED6-4B0A904228A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l="2303" r="883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76D184-368B-D1C9-A4FA-7CC08830D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9238" y="1145081"/>
            <a:ext cx="9090476" cy="1629212"/>
          </a:xfrm>
        </p:spPr>
        <p:txBody>
          <a:bodyPr anchor="b">
            <a:normAutofit/>
          </a:bodyPr>
          <a:lstStyle/>
          <a:p>
            <a:pPr algn="ctr"/>
            <a:r>
              <a:rPr lang="hr-HR" i="0" cap="small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Jan Panonije</a:t>
            </a:r>
            <a:endParaRPr lang="en-GB" i="0" cap="small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ABFD84-46A2-C888-BBE3-2FD4DFF0F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9029" y="4157325"/>
            <a:ext cx="6190895" cy="1249820"/>
          </a:xfrm>
        </p:spPr>
        <p:txBody>
          <a:bodyPr anchor="t">
            <a:normAutofit/>
          </a:bodyPr>
          <a:lstStyle/>
          <a:p>
            <a:pPr algn="ctr"/>
            <a:r>
              <a:rPr lang="hr-HR" sz="4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Ianus Pannonius</a:t>
            </a:r>
            <a:endParaRPr lang="en-GB" sz="4000" i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7F2079-504C-499A-A644-58F4DDC76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491506" y="-615180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aphic 78">
            <a:extLst>
              <a:ext uri="{FF2B5EF4-FFF2-40B4-BE49-F238E27FC236}">
                <a16:creationId xmlns:a16="http://schemas.microsoft.com/office/drawing/2014/main" id="{DBBA0A0D-8F6A-400A-9E49-8C008E2C7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8356" y="353329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4" name="Graphic 78">
              <a:extLst>
                <a:ext uri="{FF2B5EF4-FFF2-40B4-BE49-F238E27FC236}">
                  <a16:creationId xmlns:a16="http://schemas.microsoft.com/office/drawing/2014/main" id="{A5DD701E-4BC9-48E3-AF4F-013B52D63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aphic 78">
              <a:extLst>
                <a:ext uri="{FF2B5EF4-FFF2-40B4-BE49-F238E27FC236}">
                  <a16:creationId xmlns:a16="http://schemas.microsoft.com/office/drawing/2014/main" id="{FB658B62-664D-4B3B-BBDA-235666290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id="{B11F9D25-67B1-4BDB-A290-97B93A19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B9D5C40A-1B1B-4C25-9707-E8F1CF6EE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2DD0C1D6-FF64-45AB-8775-83AB3C470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Graphic 78">
                <a:extLst>
                  <a:ext uri="{FF2B5EF4-FFF2-40B4-BE49-F238E27FC236}">
                    <a16:creationId xmlns:a16="http://schemas.microsoft.com/office/drawing/2014/main" id="{15AFBB84-8485-4329-89FC-04663D98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D505D40-32E9-4C48-81F8-AD80433BE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516668"/>
            <a:ext cx="4187283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507BF36-B92B-4CAC-BCA7-8364B51E1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969850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276237E-3A6D-452F-879C-FB8C77A18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8BC9243-F4BF-48A7-89AE-DFA5B37DE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DE414EC-F3DF-412E-9B22-5328DAA99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7" name="Graphic 12">
              <a:extLst>
                <a:ext uri="{FF2B5EF4-FFF2-40B4-BE49-F238E27FC236}">
                  <a16:creationId xmlns:a16="http://schemas.microsoft.com/office/drawing/2014/main" id="{039C06B1-FDEA-47B1-8222-7D622CD72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5">
              <a:extLst>
                <a:ext uri="{FF2B5EF4-FFF2-40B4-BE49-F238E27FC236}">
                  <a16:creationId xmlns:a16="http://schemas.microsoft.com/office/drawing/2014/main" id="{B834C8C1-9BD1-4635-8E5B-65815F901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15">
              <a:extLst>
                <a:ext uri="{FF2B5EF4-FFF2-40B4-BE49-F238E27FC236}">
                  <a16:creationId xmlns:a16="http://schemas.microsoft.com/office/drawing/2014/main" id="{2963D456-B3F4-4EDC-827E-645741F64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3A58845-EFFB-4806-BC6D-47418C15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65714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A2020-90C8-627C-BC48-76F44E659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1666283" cy="1325563"/>
          </a:xfrm>
        </p:spPr>
        <p:txBody>
          <a:bodyPr>
            <a:normAutofit/>
          </a:bodyPr>
          <a:lstStyle/>
          <a:p>
            <a:r>
              <a:rPr lang="hr-HR" sz="2800" i="0" dirty="0"/>
              <a:t>Kestenci?, 29.VIII.1434. – Medvedgrad, 27.III.? / prosinac? 1472.</a:t>
            </a:r>
            <a:endParaRPr lang="en-GB" sz="2800" i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44709-48A1-EC36-8CA1-BCA619E08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2521884"/>
            <a:ext cx="11666283" cy="433611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hr-HR" sz="2800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Ispravnije Jan Panonski, ranije Ivan Česmički prema krivoj identifikaciji mjesta rođenja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r-HR" sz="2800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Ujak mu je Ivan Vitez od Sredne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r-HR" sz="2800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Školovan u Ferrari kod Guarina iz Verone, završio kanonsko pravo u Padovi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r-HR" sz="2800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Pečuški biskup (1459./61.), slavonski ban...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r-HR" sz="2800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Dio Korvinova kulturnog kruga u Budimu</a:t>
            </a:r>
          </a:p>
          <a:p>
            <a:pPr marL="893763" lvl="1" indent="-457200">
              <a:buFont typeface="Wingdings" panose="05000000000000000000" pitchFamily="2" charset="2"/>
              <a:buChar char="v"/>
            </a:pPr>
            <a:r>
              <a:rPr lang="hr-HR" sz="2600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uključen u politiku koja ga odvlači od bavljenja pjesništvom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r-HR" sz="2800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S ujakom se pobunio protiv kralja i razbolio (tuberkuloza) na putu u Italiju</a:t>
            </a:r>
            <a:endParaRPr lang="en-GB" sz="2800" dirty="0">
              <a:solidFill>
                <a:schemeClr val="bg2">
                  <a:lumMod val="1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286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058FD-2B57-BDCA-E87C-31C9CE5B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243" y="329868"/>
            <a:ext cx="8357031" cy="823071"/>
          </a:xfrm>
        </p:spPr>
        <p:txBody>
          <a:bodyPr/>
          <a:lstStyle/>
          <a:p>
            <a:r>
              <a:rPr lang="hr-HR" i="0" dirty="0"/>
              <a:t>Djela</a:t>
            </a:r>
            <a:endParaRPr lang="en-GB" i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8C466-1BE5-7F54-CF30-B4CF3B22A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1311965"/>
            <a:ext cx="11666283" cy="5546036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veće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pjesme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u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heksametru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 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(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Poemata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 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ili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 Heroica)</a:t>
            </a:r>
            <a:endParaRPr lang="hr-HR" i="1" dirty="0">
              <a:solidFill>
                <a:schemeClr val="bg2">
                  <a:lumMod val="10000"/>
                </a:schemeClr>
              </a:solidFill>
              <a:latin typeface="Palatino Linotype" panose="02040502050505030304" pitchFamily="18" charset="0"/>
            </a:endParaRPr>
          </a:p>
          <a:p>
            <a:pPr marL="342900" lvl="1" indent="-163513"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 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Eranemos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(Carmen de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certamine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ventorum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) </a:t>
            </a:r>
            <a:r>
              <a:rPr lang="hr-HR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– 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epilij o b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orb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i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vjetrova</a:t>
            </a:r>
            <a:r>
              <a:rPr lang="hr-HR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,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školska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vježba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1450. 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(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sposobnost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oponašanja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antičkih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uzora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i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poznavanje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mitoloških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motiva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)</a:t>
            </a:r>
          </a:p>
          <a:p>
            <a:pPr marL="342900" lvl="1" indent="-163513">
              <a:buFont typeface="Wingdings" panose="05000000000000000000" pitchFamily="2" charset="2"/>
              <a:buChar char="v"/>
            </a:pPr>
            <a:r>
              <a:rPr lang="hr-HR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Janov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panegirik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učitelju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Guarinu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Panegyricus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in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laudem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Baptistae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Guarini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Veronensis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praeceptoris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sui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conditus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(tri verzije: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1450–54, 1456–57, 1469) </a:t>
            </a:r>
            <a:endParaRPr lang="hr-HR" dirty="0">
              <a:solidFill>
                <a:schemeClr val="bg2">
                  <a:lumMod val="10000"/>
                </a:schemeClr>
              </a:solidFill>
              <a:latin typeface="Palatino Linotype" panose="02040502050505030304" pitchFamily="18" charset="0"/>
            </a:endParaRPr>
          </a:p>
          <a:p>
            <a:pPr marL="342900" lvl="1" indent="-163513">
              <a:buFont typeface="Wingdings" panose="05000000000000000000" pitchFamily="2" charset="2"/>
              <a:buChar char="v"/>
            </a:pPr>
            <a:r>
              <a:rPr lang="hr-HR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p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ovijesni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ep 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Annales regni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Hungariae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(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Anali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Ugarskoga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Kraljevstva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)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 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poznat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samo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po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naslovu</a:t>
            </a:r>
            <a:endParaRPr lang="hr-HR" i="1" dirty="0">
              <a:solidFill>
                <a:schemeClr val="bg2">
                  <a:lumMod val="10000"/>
                </a:schemeClr>
              </a:solidFill>
              <a:latin typeface="Palatino Linotype" panose="020405020505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35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elegij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a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u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elegijskom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distihu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 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(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Elegiae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)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 </a:t>
            </a:r>
            <a:endParaRPr lang="hr-HR" dirty="0">
              <a:solidFill>
                <a:schemeClr val="bg2">
                  <a:lumMod val="10000"/>
                </a:schemeClr>
              </a:solidFill>
              <a:latin typeface="Palatino Linotype" panose="02040502050505030304" pitchFamily="18" charset="0"/>
            </a:endParaRPr>
          </a:p>
          <a:p>
            <a:pPr marL="342900" indent="14288">
              <a:buFont typeface="Wingdings" panose="05000000000000000000" pitchFamily="2" charset="2"/>
              <a:buChar char="v"/>
            </a:pPr>
            <a:r>
              <a:rPr lang="hr-HR" sz="1900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autobiografski: tužaljka u povodu smrti majke Barbare (</a:t>
            </a:r>
            <a:r>
              <a:rPr lang="hr-HR" sz="1900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Threnos de morte Barbarae matris), </a:t>
            </a:r>
            <a:r>
              <a:rPr lang="hr-HR" sz="1900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o svom duhovnom stanju (</a:t>
            </a:r>
            <a:r>
              <a:rPr lang="hr-HR" sz="1900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Ad animam suam</a:t>
            </a:r>
            <a:r>
              <a:rPr lang="hr-HR" sz="1900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) i fizičkim tegobama (</a:t>
            </a:r>
            <a:r>
              <a:rPr lang="hr-HR" sz="1900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De se aegrotante in castris</a:t>
            </a:r>
            <a:r>
              <a:rPr lang="hr-HR" sz="1900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430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epigram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a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u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raznim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metrima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 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(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Epigrammata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)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: šaljivi, ljubavni, prigodni, nadgrobni, pohvalni...</a:t>
            </a:r>
          </a:p>
          <a:p>
            <a:pPr marL="342900" lvl="1" indent="-84138">
              <a:buFont typeface="Wingdings" panose="05000000000000000000" pitchFamily="2" charset="2"/>
              <a:buChar char="v"/>
            </a:pPr>
            <a:r>
              <a:rPr lang="hr-HR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simia Martialis</a:t>
            </a:r>
            <a:endParaRPr lang="hr-HR" dirty="0">
              <a:solidFill>
                <a:schemeClr val="bg2">
                  <a:lumMod val="10000"/>
                </a:schemeClr>
              </a:solidFill>
              <a:latin typeface="Palatino Linotype" panose="02040502050505030304" pitchFamily="18" charset="0"/>
            </a:endParaRPr>
          </a:p>
          <a:p>
            <a:pPr marL="342900" lvl="1" indent="-84138">
              <a:buFont typeface="Wingdings" panose="05000000000000000000" pitchFamily="2" charset="2"/>
              <a:buChar char="v"/>
            </a:pP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Abiens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valere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iubet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sanctos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reges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Varadini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(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Oproštaj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od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svetih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kraljeva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varadinskih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)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– opis prirode, domaće</a:t>
            </a:r>
          </a:p>
          <a:p>
            <a:pPr marL="342900" lvl="1" indent="-84138">
              <a:buFont typeface="Wingdings" panose="05000000000000000000" pitchFamily="2" charset="2"/>
              <a:buChar char="v"/>
            </a:pPr>
            <a:r>
              <a:rPr lang="hr-HR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De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amygdalo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in Pannonia nata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(O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bademovu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stablu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izraslom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u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Panoniji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)  </a:t>
            </a:r>
            <a:endParaRPr lang="hr-HR" dirty="0">
              <a:solidFill>
                <a:schemeClr val="bg2">
                  <a:lumMod val="10000"/>
                </a:schemeClr>
              </a:solidFill>
              <a:latin typeface="Palatino Linotype" panose="020405020505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prijevod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i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s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grčkoga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 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(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Versiones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)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 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- Homer, Plutarh...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3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govor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a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 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(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Orationes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)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 </a:t>
            </a:r>
            <a:endParaRPr lang="hr-HR" dirty="0">
              <a:solidFill>
                <a:schemeClr val="bg2">
                  <a:lumMod val="10000"/>
                </a:schemeClr>
              </a:solidFill>
              <a:latin typeface="Palatino Linotype" panose="020405020505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pisma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 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(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Epistolae</a:t>
            </a:r>
            <a:r>
              <a:rPr lang="hr-HR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) –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u ime kralja, ujaka, i vlastita</a:t>
            </a:r>
            <a:endParaRPr lang="en-GB" sz="2400" dirty="0">
              <a:solidFill>
                <a:schemeClr val="bg2">
                  <a:lumMod val="1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6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B77A0-5AF2-6FBB-110B-628FF274F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FF9BB-AC0F-AF61-1CF2-79B230AF9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487" y="4745370"/>
            <a:ext cx="3918233" cy="2112630"/>
          </a:xfrm>
        </p:spPr>
        <p:txBody>
          <a:bodyPr>
            <a:normAutofit/>
          </a:bodyPr>
          <a:lstStyle/>
          <a:p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By </a:t>
            </a:r>
            <a:r>
              <a:rPr lang="en-GB" sz="1400" dirty="0" err="1">
                <a:solidFill>
                  <a:schemeClr val="accent5">
                    <a:lumMod val="50000"/>
                  </a:schemeClr>
                </a:solidFill>
              </a:rPr>
              <a:t>Ianus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5">
                    <a:lumMod val="50000"/>
                  </a:schemeClr>
                </a:solidFill>
              </a:rPr>
              <a:t>Pannonius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 - http://daten.digitale-sammlungen.de/bsb00010204/image_2, Public Domain, https://commons.wikimedia.org/w/index.php?curid=43925911</a:t>
            </a:r>
            <a:r>
              <a:rPr lang="hr-HR" sz="1400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https://commons.wikimedia.org/wiki/File:Busto_Janus_Pannonius.jpg</a:t>
            </a:r>
            <a:r>
              <a:rPr lang="hr-HR" sz="1400" dirty="0">
                <a:solidFill>
                  <a:schemeClr val="accent5">
                    <a:lumMod val="50000"/>
                  </a:schemeClr>
                </a:solidFill>
              </a:rPr>
              <a:t> (Éva Oláh, 2016, Padova)</a:t>
            </a:r>
            <a:endParaRPr lang="en-GB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686F55-2897-3B36-205D-A85909D7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22" y="787068"/>
            <a:ext cx="4357638" cy="56613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948F36-DC61-E606-DF60-4963AE823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720" y="0"/>
            <a:ext cx="398428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2341212"/>
      </p:ext>
    </p:extLst>
  </p:cSld>
  <p:clrMapOvr>
    <a:masterClrMapping/>
  </p:clrMapOvr>
</p:sld>
</file>

<file path=ppt/theme/theme1.xml><?xml version="1.0" encoding="utf-8"?>
<a:theme xmlns:a="http://schemas.openxmlformats.org/drawingml/2006/main" name="RocaVTI">
  <a:themeElements>
    <a:clrScheme name="AnalogousFromLightSeed_2SEEDS">
      <a:dk1>
        <a:srgbClr val="000000"/>
      </a:dk1>
      <a:lt1>
        <a:srgbClr val="FFFFFF"/>
      </a:lt1>
      <a:dk2>
        <a:srgbClr val="22363C"/>
      </a:dk2>
      <a:lt2>
        <a:srgbClr val="E2E6E8"/>
      </a:lt2>
      <a:accent1>
        <a:srgbClr val="C18C78"/>
      </a:accent1>
      <a:accent2>
        <a:srgbClr val="CC9099"/>
      </a:accent2>
      <a:accent3>
        <a:srgbClr val="B19F77"/>
      </a:accent3>
      <a:accent4>
        <a:srgbClr val="6DAFA2"/>
      </a:accent4>
      <a:accent5>
        <a:srgbClr val="70ACBC"/>
      </a:accent5>
      <a:accent6>
        <a:srgbClr val="7893C1"/>
      </a:accent6>
      <a:hlink>
        <a:srgbClr val="5E8A9B"/>
      </a:hlink>
      <a:folHlink>
        <a:srgbClr val="7F7F7F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aVTI" id="{D79FE1D1-0489-4A69-8531-D0B8CDC31CBE}" vid="{CEBA7FE6-C04B-474E-964F-B022887AD1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370</Words>
  <Application>Microsoft Office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Avenir Next LT Pro</vt:lpstr>
      <vt:lpstr>Avenir Next LT Pro Light</vt:lpstr>
      <vt:lpstr>Georgia Pro Semibold</vt:lpstr>
      <vt:lpstr>Palatino Linotype</vt:lpstr>
      <vt:lpstr>Wingdings</vt:lpstr>
      <vt:lpstr>RocaVTI</vt:lpstr>
      <vt:lpstr>Jan Panonije</vt:lpstr>
      <vt:lpstr>Kestenci?, 29.VIII.1434. – Medvedgrad, 27.III.? / prosinac? 1472.</vt:lpstr>
      <vt:lpstr>Djela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mrmat</dc:creator>
  <cp:lastModifiedBy>mrmat</cp:lastModifiedBy>
  <cp:revision>6</cp:revision>
  <dcterms:created xsi:type="dcterms:W3CDTF">2024-10-15T19:48:04Z</dcterms:created>
  <dcterms:modified xsi:type="dcterms:W3CDTF">2024-10-15T20:33:26Z</dcterms:modified>
</cp:coreProperties>
</file>