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58" r:id="rId6"/>
    <p:sldId id="267" r:id="rId7"/>
    <p:sldId id="266" r:id="rId8"/>
    <p:sldId id="260" r:id="rId9"/>
    <p:sldId id="261" r:id="rId10"/>
    <p:sldId id="264" r:id="rId11"/>
    <p:sldId id="25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3" autoAdjust="0"/>
    <p:restoredTop sz="86377" autoAdjust="0"/>
  </p:normalViewPr>
  <p:slideViewPr>
    <p:cSldViewPr snapToGrid="0">
      <p:cViewPr varScale="1">
        <p:scale>
          <a:sx n="50" d="100"/>
          <a:sy n="50" d="100"/>
        </p:scale>
        <p:origin x="36" y="654"/>
      </p:cViewPr>
      <p:guideLst/>
    </p:cSldViewPr>
  </p:slideViewPr>
  <p:outlineViewPr>
    <p:cViewPr>
      <p:scale>
        <a:sx n="33" d="100"/>
        <a:sy n="33" d="100"/>
      </p:scale>
      <p:origin x="0" y="-24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2057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80176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865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91203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57397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47096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3880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449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22136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41500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851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8D3701-1530-43EB-9C36-DE7340233410}" type="datetimeFigureOut">
              <a:rPr lang="hr-HR" smtClean="0"/>
              <a:t>19.4.2017.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276F0E-A663-42EC-872D-46BF6FBB1894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7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Klasicisti</a:t>
            </a:r>
            <a:endParaRPr lang="hr-HR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Epika</a:t>
            </a:r>
            <a:endParaRPr lang="hr-HR" dirty="0" smtClean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66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i="1" cap="none" dirty="0" err="1" smtClean="0">
                <a:latin typeface="Palatino Linotype" panose="02040502050505030304" pitchFamily="18" charset="0"/>
              </a:rPr>
              <a:t>Silvae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74" y="2286000"/>
            <a:ext cx="10075128" cy="40233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Zbirka </a:t>
            </a:r>
            <a:r>
              <a:rPr lang="hr-HR" sz="2800" dirty="0">
                <a:latin typeface="Palatino Linotype" panose="02040502050505030304" pitchFamily="18" charset="0"/>
              </a:rPr>
              <a:t>improviziranih / prigodnih pjesama (njih 32</a:t>
            </a:r>
            <a:r>
              <a:rPr lang="hr-HR" sz="2800" dirty="0" smtClean="0">
                <a:latin typeface="Palatino Linotype" panose="02040502050505030304" pitchFamily="18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Većinom </a:t>
            </a:r>
            <a:r>
              <a:rPr lang="hr-HR" sz="2800" dirty="0">
                <a:latin typeface="Palatino Linotype" panose="02040502050505030304" pitchFamily="18" charset="0"/>
              </a:rPr>
              <a:t>u </a:t>
            </a:r>
            <a:r>
              <a:rPr lang="hr-HR" sz="2800" dirty="0" smtClean="0">
                <a:latin typeface="Palatino Linotype" panose="02040502050505030304" pitchFamily="18" charset="0"/>
              </a:rPr>
              <a:t>heksametru, i u jedanaestercu</a:t>
            </a:r>
            <a:endParaRPr lang="hr-HR" sz="28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>
                <a:latin typeface="Palatino Linotype" panose="02040502050505030304" pitchFamily="18" charset="0"/>
              </a:rPr>
              <a:t> Izdavane od 92.g., 5. knjiga </a:t>
            </a:r>
            <a:r>
              <a:rPr lang="hr-HR" sz="2800" dirty="0" err="1" smtClean="0">
                <a:latin typeface="Palatino Linotype" panose="02040502050505030304" pitchFamily="18" charset="0"/>
              </a:rPr>
              <a:t>postumno</a:t>
            </a:r>
            <a:endParaRPr lang="hr-HR" sz="2800" dirty="0" smtClean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Palatino Linotype" panose="02040502050505030304" pitchFamily="18" charset="0"/>
              </a:rPr>
              <a:t> O rođendanima, vjenčanjima, građevinama, predmetima</a:t>
            </a:r>
            <a:r>
              <a:rPr lang="hr-HR" sz="2800" dirty="0" smtClean="0">
                <a:latin typeface="Palatino Linotype" panose="02040502050505030304" pitchFamily="18" charset="0"/>
              </a:rPr>
              <a:t>…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povodom </a:t>
            </a:r>
            <a:r>
              <a:rPr lang="hr-HR" sz="2400" dirty="0" err="1" smtClean="0">
                <a:latin typeface="Palatino Linotype" panose="02040502050505030304" pitchFamily="18" charset="0"/>
              </a:rPr>
              <a:t>Lukanove</a:t>
            </a:r>
            <a:r>
              <a:rPr lang="hr-HR" sz="2400" dirty="0" smtClean="0">
                <a:latin typeface="Palatino Linotype" panose="02040502050505030304" pitchFamily="18" charset="0"/>
              </a:rPr>
              <a:t> smrti (II,7)</a:t>
            </a:r>
            <a:endParaRPr lang="hr-HR" sz="2400" dirty="0" smtClean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Lirski tonovi, helenističke igrarije, melankolično</a:t>
            </a:r>
            <a:endParaRPr lang="hr-HR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278" y="-93726"/>
            <a:ext cx="3810000" cy="2857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706066" y="14716"/>
            <a:ext cx="635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3">
                    <a:lumMod val="75000"/>
                  </a:schemeClr>
                </a:solidFill>
              </a:rPr>
              <a:t>http://www.vroma.org/images/raia_images/appia_statius.jpg</a:t>
            </a:r>
          </a:p>
        </p:txBody>
      </p:sp>
    </p:spTree>
    <p:extLst>
      <p:ext uri="{BB962C8B-B14F-4D97-AF65-F5344CB8AC3E}">
        <p14:creationId xmlns:p14="http://schemas.microsoft.com/office/powerpoint/2010/main" val="2412861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558" y="3120270"/>
            <a:ext cx="2454442" cy="3737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585216"/>
            <a:ext cx="11277600" cy="1499616"/>
          </a:xfrm>
        </p:spPr>
        <p:txBody>
          <a:bodyPr>
            <a:normAutofit fontScale="90000"/>
          </a:bodyPr>
          <a:lstStyle/>
          <a:p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Tiberius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Catius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Asconius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Silius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Italicus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i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cap="none" dirty="0" err="1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Tiberije</a:t>
            </a:r>
            <a:r>
              <a:rPr lang="hr-HR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cap="none" dirty="0" err="1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Kacije</a:t>
            </a:r>
            <a:r>
              <a:rPr lang="hr-HR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cap="none" dirty="0" err="1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Askonije</a:t>
            </a:r>
            <a:r>
              <a:rPr lang="hr-HR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cap="none" dirty="0" err="1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Silije</a:t>
            </a:r>
            <a:r>
              <a:rPr lang="hr-HR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Italik 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i="1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2286000"/>
            <a:ext cx="11405937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err="1" smtClean="0">
                <a:latin typeface="Palatino Linotype" panose="02040502050505030304" pitchFamily="18" charset="0"/>
              </a:rPr>
              <a:t>Patavij</a:t>
            </a:r>
            <a:r>
              <a:rPr lang="hr-HR" dirty="0" smtClean="0">
                <a:latin typeface="Palatino Linotype" panose="02040502050505030304" pitchFamily="18" charset="0"/>
              </a:rPr>
              <a:t> (?),</a:t>
            </a:r>
            <a:r>
              <a:rPr lang="hr-HR" sz="2400" dirty="0" smtClean="0">
                <a:latin typeface="Palatino Linotype" panose="02040502050505030304" pitchFamily="18" charset="0"/>
              </a:rPr>
              <a:t> 25. – </a:t>
            </a:r>
            <a:r>
              <a:rPr lang="hr-HR" sz="2400" dirty="0" err="1" smtClean="0">
                <a:latin typeface="Palatino Linotype" panose="02040502050505030304" pitchFamily="18" charset="0"/>
              </a:rPr>
              <a:t>Neapolis</a:t>
            </a:r>
            <a:r>
              <a:rPr lang="hr-HR" sz="2400" dirty="0" smtClean="0">
                <a:latin typeface="Palatino Linotype" panose="02040502050505030304" pitchFamily="18" charset="0"/>
              </a:rPr>
              <a:t>, 101</a:t>
            </a:r>
            <a:r>
              <a:rPr lang="hr-HR" sz="2400" dirty="0" smtClean="0">
                <a:latin typeface="Palatino Linotype" panose="02040502050505030304" pitchFamily="18" charset="0"/>
              </a:rPr>
              <a:t>./103. </a:t>
            </a:r>
            <a:r>
              <a:rPr lang="hr-HR" sz="2400" dirty="0" err="1" smtClean="0">
                <a:latin typeface="Palatino Linotype" panose="02040502050505030304" pitchFamily="18" charset="0"/>
              </a:rPr>
              <a:t>g.n.e</a:t>
            </a:r>
            <a:r>
              <a:rPr lang="hr-HR" sz="2400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Govornik, prokazivač </a:t>
            </a:r>
            <a:r>
              <a:rPr lang="hr-HR" sz="2400" dirty="0">
                <a:latin typeface="Palatino Linotype" panose="02040502050505030304" pitchFamily="18" charset="0"/>
              </a:rPr>
              <a:t>i tužitelj u doba </a:t>
            </a:r>
            <a:r>
              <a:rPr lang="hr-HR" sz="2400" dirty="0" smtClean="0">
                <a:latin typeface="Palatino Linotype" panose="02040502050505030304" pitchFamily="18" charset="0"/>
              </a:rPr>
              <a:t>Nerona; konzul 68. g., prokonzul u Aziji (Anatolija) 77. 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Bogati veleposjednik i skupljač knjiga i umjetnina, književnim se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 smtClean="0">
                <a:latin typeface="Palatino Linotype" panose="02040502050505030304" pitchFamily="18" charset="0"/>
              </a:rPr>
              <a:t>   radom bavio u mirovini nakon 88. g.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Palatino Linotype" panose="02040502050505030304" pitchFamily="18" charset="0"/>
              </a:rPr>
              <a:t>Kupio je Ciceronovo imanje u </a:t>
            </a:r>
            <a:r>
              <a:rPr lang="hr-HR" sz="2000" dirty="0" err="1" smtClean="0">
                <a:latin typeface="Palatino Linotype" panose="02040502050505030304" pitchFamily="18" charset="0"/>
              </a:rPr>
              <a:t>Tuskulu</a:t>
            </a:r>
            <a:r>
              <a:rPr lang="hr-HR" sz="2000" dirty="0" smtClean="0">
                <a:latin typeface="Palatino Linotype" panose="02040502050505030304" pitchFamily="18" charset="0"/>
              </a:rPr>
              <a:t> i </a:t>
            </a:r>
            <a:r>
              <a:rPr lang="hr-HR" sz="2000" dirty="0" smtClean="0">
                <a:latin typeface="Palatino Linotype" panose="02040502050505030304" pitchFamily="18" charset="0"/>
              </a:rPr>
              <a:t>uredio </a:t>
            </a:r>
            <a:r>
              <a:rPr lang="hr-HR" sz="2000" dirty="0" err="1" smtClean="0">
                <a:latin typeface="Palatino Linotype" panose="02040502050505030304" pitchFamily="18" charset="0"/>
              </a:rPr>
              <a:t>Vergilijev</a:t>
            </a:r>
            <a:r>
              <a:rPr lang="hr-HR" sz="2000" dirty="0" smtClean="0">
                <a:latin typeface="Palatino Linotype" panose="02040502050505030304" pitchFamily="18" charset="0"/>
              </a:rPr>
              <a:t> </a:t>
            </a:r>
            <a:r>
              <a:rPr lang="hr-HR" sz="2000" dirty="0" smtClean="0">
                <a:latin typeface="Palatino Linotype" panose="02040502050505030304" pitchFamily="18" charset="0"/>
              </a:rPr>
              <a:t>grob u Napulju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err="1" smtClean="0">
                <a:latin typeface="Palatino Linotype" panose="02040502050505030304" pitchFamily="18" charset="0"/>
              </a:rPr>
              <a:t>Stočki</a:t>
            </a:r>
            <a:r>
              <a:rPr lang="hr-HR" sz="2400" dirty="0" smtClean="0">
                <a:latin typeface="Palatino Linotype" panose="02040502050505030304" pitchFamily="18" charset="0"/>
              </a:rPr>
              <a:t> nastrojen, ubio se glađu (zbog nekog tumora)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4712" y="6510528"/>
            <a:ext cx="7649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3">
                    <a:lumMod val="75000"/>
                  </a:schemeClr>
                </a:solidFill>
              </a:rPr>
              <a:t>http://www.greatthoughtstreasury.com/author/silius-italicus-fully-tiberius-catius-asconius-silius-italicus</a:t>
            </a:r>
          </a:p>
        </p:txBody>
      </p:sp>
    </p:spTree>
    <p:extLst>
      <p:ext uri="{BB962C8B-B14F-4D97-AF65-F5344CB8AC3E}">
        <p14:creationId xmlns:p14="http://schemas.microsoft.com/office/powerpoint/2010/main" val="380374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14" y="619626"/>
            <a:ext cx="9958136" cy="1122948"/>
          </a:xfrm>
        </p:spPr>
        <p:txBody>
          <a:bodyPr>
            <a:normAutofit/>
          </a:bodyPr>
          <a:lstStyle/>
          <a:p>
            <a:r>
              <a:rPr lang="hr-HR" sz="5400" i="1" cap="none" dirty="0" smtClean="0">
                <a:latin typeface="Palatino Linotype" panose="02040502050505030304" pitchFamily="18" charset="0"/>
              </a:rPr>
              <a:t>Punica </a:t>
            </a:r>
            <a:r>
              <a:rPr lang="hr-HR" sz="5400" cap="none" dirty="0" smtClean="0">
                <a:latin typeface="Palatino Linotype" panose="02040502050505030304" pitchFamily="18" charset="0"/>
              </a:rPr>
              <a:t>(Punski rat)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432" y="1943101"/>
            <a:ext cx="11646568" cy="49149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Ep od preko 12 000 stihova u 17 knjiga; najduža pjesma rimske književnosti</a:t>
            </a:r>
            <a:endParaRPr lang="hr-HR" sz="28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>
                <a:latin typeface="Palatino Linotype" panose="02040502050505030304" pitchFamily="18" charset="0"/>
              </a:rPr>
              <a:t> Građa iz Livija (rat s Hanibalom), pisano kao </a:t>
            </a:r>
            <a:r>
              <a:rPr lang="hr-HR" sz="2800" dirty="0" smtClean="0">
                <a:latin typeface="Palatino Linotype" panose="02040502050505030304" pitchFamily="18" charset="0"/>
              </a:rPr>
              <a:t>počast Eniju i nastavak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Eneide</a:t>
            </a:r>
            <a:endParaRPr lang="hr-HR" sz="2800" dirty="0" smtClean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600" dirty="0" smtClean="0">
                <a:latin typeface="Palatino Linotype" panose="02040502050505030304" pitchFamily="18" charset="0"/>
              </a:rPr>
              <a:t>više oponašanje (puno epizoda prema Homeru i </a:t>
            </a:r>
            <a:r>
              <a:rPr lang="hr-HR" sz="2600" dirty="0" err="1" smtClean="0">
                <a:latin typeface="Palatino Linotype" panose="02040502050505030304" pitchFamily="18" charset="0"/>
              </a:rPr>
              <a:t>Vergiliju</a:t>
            </a:r>
            <a:r>
              <a:rPr lang="hr-HR" sz="2600" dirty="0" smtClean="0">
                <a:latin typeface="Palatino Linotype" panose="02040502050505030304" pitchFamily="18" charset="0"/>
              </a:rPr>
              <a:t>)</a:t>
            </a:r>
          </a:p>
          <a:p>
            <a:pPr marL="128016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sz="26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maiore</a:t>
            </a:r>
            <a:r>
              <a:rPr lang="hr-HR" sz="2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cura </a:t>
            </a:r>
            <a:r>
              <a:rPr lang="hr-HR" sz="26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quam</a:t>
            </a:r>
            <a:r>
              <a:rPr lang="hr-HR" sz="2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6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ingenio</a:t>
            </a:r>
            <a:r>
              <a:rPr lang="hr-HR" sz="2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600" dirty="0" smtClean="0">
                <a:latin typeface="Palatino Linotype" panose="02040502050505030304" pitchFamily="18" charset="0"/>
              </a:rPr>
              <a:t>(</a:t>
            </a:r>
            <a:r>
              <a:rPr lang="hr-HR" sz="2600" dirty="0" err="1" smtClean="0">
                <a:latin typeface="Palatino Linotype" panose="02040502050505030304" pitchFamily="18" charset="0"/>
              </a:rPr>
              <a:t>Plinije</a:t>
            </a:r>
            <a:r>
              <a:rPr lang="hr-HR" sz="2600" dirty="0" smtClean="0">
                <a:latin typeface="Palatino Linotype" panose="02040502050505030304" pitchFamily="18" charset="0"/>
              </a:rPr>
              <a:t> Mlađi)</a:t>
            </a:r>
            <a:endParaRPr lang="hr-HR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Palatino Linotype" panose="02040502050505030304" pitchFamily="18" charset="0"/>
              </a:rPr>
              <a:t> Neujednačen: na početku razvučen i detaljan, na kraju tek nabraja događaje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Palatino Linotype" panose="02040502050505030304" pitchFamily="18" charset="0"/>
              </a:rPr>
              <a:t> Mnoštvo epizoda (geografske i etnografske priče)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Utjecaj </a:t>
            </a:r>
            <a:r>
              <a:rPr lang="hr-HR" sz="2800" dirty="0">
                <a:latin typeface="Palatino Linotype" panose="02040502050505030304" pitchFamily="18" charset="0"/>
              </a:rPr>
              <a:t>retorike u stilu (monoton i patetičan)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Palatino Linotype" panose="02040502050505030304" pitchFamily="18" charset="0"/>
              </a:rPr>
              <a:t> Slavljenje </a:t>
            </a:r>
            <a:r>
              <a:rPr lang="hr-HR" sz="2800" dirty="0">
                <a:latin typeface="Palatino Linotype" panose="02040502050505030304" pitchFamily="18" charset="0"/>
              </a:rPr>
              <a:t>rimske povijesti i </a:t>
            </a:r>
            <a:r>
              <a:rPr lang="hr-HR" sz="2800" dirty="0" smtClean="0">
                <a:latin typeface="Palatino Linotype" panose="02040502050505030304" pitchFamily="18" charset="0"/>
              </a:rPr>
              <a:t>veličine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Junaci su često preci poznatih književnika, nema kritike prošlih careva</a:t>
            </a:r>
            <a:endParaRPr lang="hr-HR" sz="2400" dirty="0" smtClean="0">
              <a:latin typeface="Palatino Linotype" panose="0204050205050503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646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cap="none" dirty="0" smtClean="0">
                <a:latin typeface="Palatino Linotype" panose="02040502050505030304" pitchFamily="18" charset="0"/>
              </a:rPr>
              <a:t>Klasicizam druge pol. 1. </a:t>
            </a:r>
            <a:r>
              <a:rPr lang="hr-HR" sz="4800" cap="none" dirty="0" err="1" smtClean="0">
                <a:latin typeface="Palatino Linotype" panose="02040502050505030304" pitchFamily="18" charset="0"/>
              </a:rPr>
              <a:t>st.n.e</a:t>
            </a:r>
            <a:r>
              <a:rPr lang="hr-HR" sz="4800" cap="none" dirty="0" smtClean="0">
                <a:latin typeface="Palatino Linotype" panose="02040502050505030304" pitchFamily="18" charset="0"/>
              </a:rPr>
              <a:t>.</a:t>
            </a:r>
            <a:endParaRPr lang="hr-HR" sz="4800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Reakcija na „novi stil”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Pjesnici se ugledaju na </a:t>
            </a:r>
            <a:r>
              <a:rPr lang="hr-HR" sz="2400" dirty="0" err="1" smtClean="0">
                <a:latin typeface="Palatino Linotype" panose="02040502050505030304" pitchFamily="18" charset="0"/>
              </a:rPr>
              <a:t>Vergilija</a:t>
            </a:r>
            <a:r>
              <a:rPr lang="hr-HR" sz="2400" dirty="0" smtClean="0">
                <a:latin typeface="Palatino Linotype" panose="02040502050505030304" pitchFamily="18" charset="0"/>
              </a:rPr>
              <a:t> (i </a:t>
            </a:r>
            <a:r>
              <a:rPr lang="hr-HR" sz="2400" dirty="0" err="1" smtClean="0">
                <a:latin typeface="Palatino Linotype" panose="02040502050505030304" pitchFamily="18" charset="0"/>
              </a:rPr>
              <a:t>Ovidija</a:t>
            </a:r>
            <a:r>
              <a:rPr lang="hr-HR" sz="2400" dirty="0" smtClean="0">
                <a:latin typeface="Palatino Linotype" panose="02040502050505030304" pitchFamily="18" charset="0"/>
              </a:rPr>
              <a:t>), prozni pisci na Cicerona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Palatino Linotype" panose="02040502050505030304" pitchFamily="18" charset="0"/>
              </a:rPr>
              <a:t> Povratak mitološkom epu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Prozni klasicisti su </a:t>
            </a:r>
            <a:r>
              <a:rPr lang="hr-HR" sz="2400" dirty="0" err="1" smtClean="0">
                <a:latin typeface="Palatino Linotype" panose="02040502050505030304" pitchFamily="18" charset="0"/>
              </a:rPr>
              <a:t>Kvintilijan</a:t>
            </a:r>
            <a:r>
              <a:rPr lang="hr-HR" sz="2400" dirty="0" smtClean="0">
                <a:latin typeface="Palatino Linotype" panose="02040502050505030304" pitchFamily="18" charset="0"/>
              </a:rPr>
              <a:t> i </a:t>
            </a:r>
            <a:r>
              <a:rPr lang="hr-HR" sz="2400" dirty="0" err="1" smtClean="0">
                <a:latin typeface="Palatino Linotype" panose="02040502050505030304" pitchFamily="18" charset="0"/>
              </a:rPr>
              <a:t>Plinije</a:t>
            </a:r>
            <a:r>
              <a:rPr lang="hr-HR" sz="2400" dirty="0" smtClean="0">
                <a:latin typeface="Palatino Linotype" panose="02040502050505030304" pitchFamily="18" charset="0"/>
              </a:rPr>
              <a:t> Mlađi </a:t>
            </a:r>
            <a:endParaRPr lang="hr-H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4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86609" cy="1499616"/>
          </a:xfrm>
        </p:spPr>
        <p:txBody>
          <a:bodyPr>
            <a:normAutofit/>
          </a:bodyPr>
          <a:lstStyle/>
          <a:p>
            <a:r>
              <a:rPr lang="hr-HR" cap="none" dirty="0" smtClean="0">
                <a:latin typeface="Palatino Linotype" panose="02040502050505030304" pitchFamily="18" charset="0"/>
              </a:rPr>
              <a:t>Autori </a:t>
            </a:r>
            <a:br>
              <a:rPr lang="hr-HR" cap="none" dirty="0" smtClean="0">
                <a:latin typeface="Palatino Linotype" panose="02040502050505030304" pitchFamily="18" charset="0"/>
              </a:rPr>
            </a:br>
            <a:endParaRPr lang="hr-HR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4" y="1892968"/>
            <a:ext cx="11213433" cy="496503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800" dirty="0" smtClean="0">
                <a:latin typeface="Palatino Linotype" panose="02040502050505030304" pitchFamily="18" charset="0"/>
              </a:rPr>
              <a:t>Većinom </a:t>
            </a:r>
            <a:r>
              <a:rPr lang="hr-HR" sz="2800" dirty="0">
                <a:latin typeface="Palatino Linotype" panose="02040502050505030304" pitchFamily="18" charset="0"/>
              </a:rPr>
              <a:t>izgubljeni; prva pol. 1.st.n.e.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Titus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Calpurnius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Siculus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pastirske pjesme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Domitius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Marsus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epigrami, ep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Amazonis</a:t>
            </a:r>
            <a:endParaRPr lang="hr-HR" sz="2400" i="1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Pedo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Albinovanus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</a:t>
            </a:r>
            <a:r>
              <a:rPr lang="hr-HR" sz="2400" dirty="0">
                <a:latin typeface="Palatino Linotype" panose="02040502050505030304" pitchFamily="18" charset="0"/>
              </a:rPr>
              <a:t>časnik pod </a:t>
            </a:r>
            <a:r>
              <a:rPr lang="hr-HR" sz="2400" dirty="0" err="1" smtClean="0">
                <a:latin typeface="Palatino Linotype" panose="02040502050505030304" pitchFamily="18" charset="0"/>
              </a:rPr>
              <a:t>Germanikom</a:t>
            </a:r>
            <a:r>
              <a:rPr lang="hr-HR" sz="2400" dirty="0" smtClean="0">
                <a:latin typeface="Palatino Linotype" panose="02040502050505030304" pitchFamily="18" charset="0"/>
              </a:rPr>
              <a:t>; ep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Theseis</a:t>
            </a:r>
            <a:r>
              <a:rPr lang="hr-HR" sz="2400" dirty="0" smtClean="0">
                <a:latin typeface="Palatino Linotype" panose="0204050205050503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Carus</a:t>
            </a:r>
            <a:r>
              <a:rPr lang="hr-HR" sz="2400" dirty="0" smtClean="0">
                <a:latin typeface="Palatino Linotype" panose="02040502050505030304" pitchFamily="18" charset="0"/>
              </a:rPr>
              <a:t> – </a:t>
            </a:r>
            <a:r>
              <a:rPr lang="hr-HR" sz="2400" dirty="0">
                <a:latin typeface="Palatino Linotype" panose="02040502050505030304" pitchFamily="18" charset="0"/>
              </a:rPr>
              <a:t>gramatičar, odgojitelj </a:t>
            </a:r>
            <a:r>
              <a:rPr lang="hr-HR" sz="2400" dirty="0" err="1">
                <a:latin typeface="Palatino Linotype" panose="02040502050505030304" pitchFamily="18" charset="0"/>
              </a:rPr>
              <a:t>Germanikove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djece; ep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Heracleis</a:t>
            </a:r>
            <a:endParaRPr lang="hr-HR" sz="24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 err="1" smtClean="0">
                <a:latin typeface="Palatino Linotype" panose="02040502050505030304" pitchFamily="18" charset="0"/>
              </a:rPr>
              <a:t>Valerius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Largus</a:t>
            </a:r>
            <a:r>
              <a:rPr lang="hr-HR" sz="2400" i="1" dirty="0" smtClean="0">
                <a:latin typeface="Palatino Linotype" panose="02040502050505030304" pitchFamily="18" charset="0"/>
              </a:rPr>
              <a:t> – </a:t>
            </a:r>
            <a:r>
              <a:rPr lang="hr-HR" sz="2400" dirty="0" smtClean="0">
                <a:latin typeface="Palatino Linotype" panose="02040502050505030304" pitchFamily="18" charset="0"/>
              </a:rPr>
              <a:t>ep o </a:t>
            </a:r>
            <a:r>
              <a:rPr lang="hr-HR" sz="2400" dirty="0" err="1" smtClean="0">
                <a:latin typeface="Palatino Linotype" panose="02040502050505030304" pitchFamily="18" charset="0"/>
              </a:rPr>
              <a:t>Antenoru</a:t>
            </a:r>
            <a:r>
              <a:rPr lang="hr-HR" sz="2400" dirty="0" smtClean="0">
                <a:latin typeface="Palatino Linotype" panose="02040502050505030304" pitchFamily="18" charset="0"/>
              </a:rPr>
              <a:t> (Trojancu, praocu </a:t>
            </a:r>
            <a:r>
              <a:rPr lang="hr-HR" sz="2400" dirty="0" err="1" smtClean="0">
                <a:latin typeface="Palatino Linotype" panose="02040502050505030304" pitchFamily="18" charset="0"/>
              </a:rPr>
              <a:t>Veneta</a:t>
            </a:r>
            <a:r>
              <a:rPr lang="hr-HR" sz="2400" dirty="0" smtClean="0">
                <a:latin typeface="Palatino Linotype" panose="02040502050505030304" pitchFamily="18" charset="0"/>
              </a:rPr>
              <a:t>, koji je osnovao </a:t>
            </a:r>
            <a:r>
              <a:rPr lang="hr-HR" sz="2400" dirty="0" err="1" smtClean="0">
                <a:latin typeface="Palatino Linotype" panose="02040502050505030304" pitchFamily="18" charset="0"/>
              </a:rPr>
              <a:t>Patavij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Macer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epovi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Antehomerica</a:t>
            </a:r>
            <a:r>
              <a:rPr lang="hr-HR" sz="2400" i="1" dirty="0" smtClean="0">
                <a:latin typeface="Palatino Linotype" panose="02040502050505030304" pitchFamily="18" charset="0"/>
              </a:rPr>
              <a:t> i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Posthomerica</a:t>
            </a:r>
            <a:endParaRPr lang="hr-HR" sz="2400" i="1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Camararius</a:t>
            </a:r>
            <a:r>
              <a:rPr lang="hr-HR" sz="2400" i="1" dirty="0" smtClean="0">
                <a:latin typeface="Palatino Linotype" panose="02040502050505030304" pitchFamily="18" charset="0"/>
              </a:rPr>
              <a:t> – </a:t>
            </a:r>
            <a:r>
              <a:rPr lang="hr-HR" sz="2400" dirty="0" smtClean="0">
                <a:latin typeface="Palatino Linotype" panose="02040502050505030304" pitchFamily="18" charset="0"/>
              </a:rPr>
              <a:t>nastavak Ilijade;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Tuticanus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obrada Odiseje</a:t>
            </a:r>
            <a:endParaRPr lang="hr-HR" sz="24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46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3" y="2286000"/>
            <a:ext cx="11261557" cy="4572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 smtClean="0">
                <a:latin typeface="Palatino Linotype" panose="02040502050505030304" pitchFamily="18" charset="0"/>
              </a:rPr>
              <a:t>I dalje izgubljeni i manje poznati; druga </a:t>
            </a:r>
            <a:r>
              <a:rPr lang="hr-HR" sz="2400" dirty="0">
                <a:latin typeface="Palatino Linotype" panose="02040502050505030304" pitchFamily="18" charset="0"/>
              </a:rPr>
              <a:t>pol. 1.st.n.e</a:t>
            </a:r>
            <a:r>
              <a:rPr lang="hr-HR" sz="2400" dirty="0" smtClean="0">
                <a:latin typeface="Palatino Linotype" panose="02040502050505030304" pitchFamily="18" charset="0"/>
              </a:rPr>
              <a:t>.</a:t>
            </a:r>
            <a:endParaRPr lang="hr-HR" sz="24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Serranus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epičar u doba Nerona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Saleius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Bassus</a:t>
            </a:r>
            <a:r>
              <a:rPr lang="hr-HR" sz="2400" i="1" dirty="0" smtClean="0">
                <a:latin typeface="Palatino Linotype" panose="02040502050505030304" pitchFamily="18" charset="0"/>
              </a:rPr>
              <a:t> – </a:t>
            </a:r>
            <a:r>
              <a:rPr lang="hr-HR" sz="2400" dirty="0" smtClean="0">
                <a:latin typeface="Palatino Linotype" panose="02040502050505030304" pitchFamily="18" charset="0"/>
              </a:rPr>
              <a:t>talentiran, dobio 500 000 </a:t>
            </a:r>
            <a:r>
              <a:rPr lang="hr-HR" sz="2400" dirty="0" err="1" smtClean="0">
                <a:latin typeface="Palatino Linotype" panose="02040502050505030304" pitchFamily="18" charset="0"/>
              </a:rPr>
              <a:t>sestercija</a:t>
            </a:r>
            <a:r>
              <a:rPr lang="hr-HR" sz="2400" dirty="0" smtClean="0">
                <a:latin typeface="Palatino Linotype" panose="02040502050505030304" pitchFamily="18" charset="0"/>
              </a:rPr>
              <a:t> od </a:t>
            </a:r>
            <a:r>
              <a:rPr lang="hr-HR" sz="2400" dirty="0" err="1" smtClean="0">
                <a:latin typeface="Palatino Linotype" panose="02040502050505030304" pitchFamily="18" charset="0"/>
              </a:rPr>
              <a:t>Vespazijana</a:t>
            </a:r>
            <a:r>
              <a:rPr lang="hr-HR" sz="2400" dirty="0" smtClean="0">
                <a:latin typeface="Palatino Linotype" panose="02040502050505030304" pitchFamily="18" charset="0"/>
              </a:rPr>
              <a:t> (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Laus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Pisonis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?)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Carmen</a:t>
            </a:r>
            <a:r>
              <a:rPr lang="hr-HR" sz="2400" i="1" dirty="0" smtClean="0">
                <a:latin typeface="Palatino Linotype" panose="02040502050505030304" pitchFamily="18" charset="0"/>
              </a:rPr>
              <a:t> de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bello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Aegyptiaco</a:t>
            </a:r>
            <a:r>
              <a:rPr lang="hr-HR" sz="2400" i="1" dirty="0" smtClean="0">
                <a:latin typeface="Palatino Linotype" panose="02040502050505030304" pitchFamily="18" charset="0"/>
              </a:rPr>
              <a:t> /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Actiaco</a:t>
            </a:r>
            <a:r>
              <a:rPr lang="hr-HR" sz="2400" i="1" dirty="0" smtClean="0">
                <a:latin typeface="Palatino Linotype" panose="02040502050505030304" pitchFamily="18" charset="0"/>
              </a:rPr>
              <a:t> /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Alexandrino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fragmenti epa (</a:t>
            </a:r>
            <a:r>
              <a:rPr lang="hr-HR" sz="2400" dirty="0" err="1" smtClean="0">
                <a:latin typeface="Palatino Linotype" panose="02040502050505030304" pitchFamily="18" charset="0"/>
              </a:rPr>
              <a:t>Herkulanej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i="1" dirty="0" err="1" smtClean="0">
                <a:latin typeface="Palatino Linotype" panose="02040502050505030304" pitchFamily="18" charset="0"/>
              </a:rPr>
              <a:t>Baebius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Italicus</a:t>
            </a:r>
            <a:r>
              <a:rPr lang="hr-HR" sz="2400" dirty="0" smtClean="0">
                <a:latin typeface="Palatino Linotype" panose="02040502050505030304" pitchFamily="18" charset="0"/>
              </a:rPr>
              <a:t> – obrada Homera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Ilias</a:t>
            </a:r>
            <a:r>
              <a:rPr lang="hr-HR" sz="2400" i="1" dirty="0" smtClean="0">
                <a:latin typeface="Palatino Linotype" panose="02040502050505030304" pitchFamily="18" charset="0"/>
              </a:rPr>
              <a:t> Latina </a:t>
            </a:r>
            <a:r>
              <a:rPr lang="hr-HR" sz="2400" dirty="0" smtClean="0">
                <a:latin typeface="Palatino Linotype" panose="02040502050505030304" pitchFamily="18" charset="0"/>
              </a:rPr>
              <a:t>(1000 heksametara)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>
                <a:latin typeface="Palatino Linotype" panose="02040502050505030304" pitchFamily="18" charset="0"/>
              </a:rPr>
              <a:t>	</a:t>
            </a:r>
            <a:r>
              <a:rPr lang="hr-HR" sz="2400" dirty="0" smtClean="0">
                <a:latin typeface="Palatino Linotype" panose="02040502050505030304" pitchFamily="18" charset="0"/>
              </a:rPr>
              <a:t>= tzv.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Homerus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Latinus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ili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Pindarus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Thebanus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Cordus</a:t>
            </a:r>
            <a:r>
              <a:rPr lang="hr-HR" sz="2400" i="1" dirty="0" smtClean="0">
                <a:latin typeface="Palatino Linotype" panose="02040502050505030304" pitchFamily="18" charset="0"/>
              </a:rPr>
              <a:t> – </a:t>
            </a:r>
            <a:r>
              <a:rPr lang="hr-HR" sz="2400" dirty="0" err="1">
                <a:latin typeface="Palatino Linotype" panose="02040502050505030304" pitchFamily="18" charset="0"/>
              </a:rPr>
              <a:t>Juvenalov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suvremenik, ep o </a:t>
            </a:r>
            <a:r>
              <a:rPr lang="hr-HR" sz="2400" dirty="0" err="1" smtClean="0">
                <a:latin typeface="Palatino Linotype" panose="02040502050505030304" pitchFamily="18" charset="0"/>
              </a:rPr>
              <a:t>Tezeju</a:t>
            </a:r>
            <a:r>
              <a:rPr lang="hr-HR" sz="2400" dirty="0" smtClean="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Iulius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Cerealis</a:t>
            </a:r>
            <a:r>
              <a:rPr lang="hr-HR" sz="2400" i="1" dirty="0" smtClean="0">
                <a:latin typeface="Palatino Linotype" panose="02040502050505030304" pitchFamily="18" charset="0"/>
              </a:rPr>
              <a:t> – </a:t>
            </a:r>
            <a:r>
              <a:rPr lang="hr-HR" sz="2400" dirty="0" err="1" smtClean="0">
                <a:latin typeface="Palatino Linotype" panose="02040502050505030304" pitchFamily="18" charset="0"/>
              </a:rPr>
              <a:t>Marcijalov</a:t>
            </a:r>
            <a:r>
              <a:rPr lang="hr-HR" sz="2400" dirty="0" smtClean="0">
                <a:latin typeface="Palatino Linotype" panose="02040502050505030304" pitchFamily="18" charset="0"/>
              </a:rPr>
              <a:t> prijatelj; </a:t>
            </a:r>
            <a:r>
              <a:rPr lang="hr-HR" sz="2400" dirty="0" err="1" smtClean="0">
                <a:latin typeface="Palatino Linotype" panose="02040502050505030304" pitchFamily="18" charset="0"/>
              </a:rPr>
              <a:t>Gigantomahija</a:t>
            </a:r>
            <a:endParaRPr lang="hr-H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86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98904" cy="1499616"/>
          </a:xfrm>
        </p:spPr>
        <p:txBody>
          <a:bodyPr/>
          <a:lstStyle/>
          <a:p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Gaius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Valerius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Flaccus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i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					</a:t>
            </a:r>
            <a:r>
              <a:rPr lang="hr-HR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Gaj Valerije Flak</a:t>
            </a:r>
            <a:endParaRPr lang="hr-HR" i="1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7137"/>
            <a:ext cx="11582400" cy="49008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Iz </a:t>
            </a:r>
            <a:r>
              <a:rPr lang="hr-HR" sz="2400" dirty="0" err="1" smtClean="0">
                <a:latin typeface="Palatino Linotype" panose="02040502050505030304" pitchFamily="18" charset="0"/>
              </a:rPr>
              <a:t>Setije</a:t>
            </a:r>
            <a:r>
              <a:rPr lang="hr-HR" sz="2400" dirty="0" smtClean="0">
                <a:latin typeface="Palatino Linotype" panose="02040502050505030304" pitchFamily="18" charset="0"/>
              </a:rPr>
              <a:t> u </a:t>
            </a:r>
            <a:r>
              <a:rPr lang="hr-HR" sz="2400" dirty="0" smtClean="0">
                <a:latin typeface="Palatino Linotype" panose="02040502050505030304" pitchFamily="18" charset="0"/>
              </a:rPr>
              <a:t>Laciju </a:t>
            </a:r>
            <a:r>
              <a:rPr lang="hr-HR" sz="2400" i="1" dirty="0" smtClean="0">
                <a:latin typeface="Palatino Linotype" panose="02040502050505030304" pitchFamily="18" charset="0"/>
              </a:rPr>
              <a:t>(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Balbus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Setinus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  <a:r>
              <a:rPr lang="hr-HR" sz="2400" i="1" dirty="0" smtClean="0">
                <a:latin typeface="Palatino Linotype" panose="02040502050505030304" pitchFamily="18" charset="0"/>
              </a:rPr>
              <a:t>,</a:t>
            </a:r>
            <a:r>
              <a:rPr lang="hr-HR" sz="2400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umro prije 92.g.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Ep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Argonautica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(Zgode Argonauta)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Palatino Linotype" panose="02040502050505030304" pitchFamily="18" charset="0"/>
              </a:rPr>
              <a:t>Započet c. 70.g., posvećen (božanskom) </a:t>
            </a:r>
            <a:r>
              <a:rPr lang="hr-HR" sz="2200" dirty="0" err="1" smtClean="0">
                <a:latin typeface="Palatino Linotype" panose="02040502050505030304" pitchFamily="18" charset="0"/>
              </a:rPr>
              <a:t>Vespazijanu</a:t>
            </a:r>
            <a:r>
              <a:rPr lang="hr-HR" sz="2200" dirty="0" smtClean="0">
                <a:latin typeface="Palatino Linotype" panose="02040502050505030304" pitchFamily="18" charset="0"/>
              </a:rPr>
              <a:t> (inspiracija)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Palatino Linotype" panose="02040502050505030304" pitchFamily="18" charset="0"/>
              </a:rPr>
              <a:t>8 nedovršenih (ili nepotpuno sačuvanih) knjiga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Palatino Linotype" panose="02040502050505030304" pitchFamily="18" charset="0"/>
              </a:rPr>
              <a:t>Po uzoru na istoimeni helenistički ep </a:t>
            </a:r>
            <a:r>
              <a:rPr lang="hr-HR" sz="2200" dirty="0" err="1" smtClean="0">
                <a:latin typeface="Palatino Linotype" panose="02040502050505030304" pitchFamily="18" charset="0"/>
              </a:rPr>
              <a:t>Apolonija</a:t>
            </a:r>
            <a:r>
              <a:rPr lang="hr-HR" sz="2200" dirty="0" smtClean="0">
                <a:latin typeface="Palatino Linotype" panose="02040502050505030304" pitchFamily="18" charset="0"/>
              </a:rPr>
              <a:t> </a:t>
            </a:r>
            <a:r>
              <a:rPr lang="hr-HR" sz="2200" dirty="0" err="1" smtClean="0">
                <a:latin typeface="Palatino Linotype" panose="02040502050505030304" pitchFamily="18" charset="0"/>
              </a:rPr>
              <a:t>Rođanina</a:t>
            </a:r>
            <a:r>
              <a:rPr lang="hr-HR" sz="2200" dirty="0" smtClean="0">
                <a:latin typeface="Palatino Linotype" panose="02040502050505030304" pitchFamily="18" charset="0"/>
              </a:rPr>
              <a:t> (</a:t>
            </a:r>
            <a:r>
              <a:rPr lang="hr-HR" sz="2200" dirty="0" smtClean="0">
                <a:latin typeface="Palatino Linotype" panose="02040502050505030304" pitchFamily="18" charset="0"/>
              </a:rPr>
              <a:t>preveo ga </a:t>
            </a:r>
            <a:r>
              <a:rPr lang="hr-HR" sz="2200" dirty="0" smtClean="0">
                <a:latin typeface="Palatino Linotype" panose="02040502050505030304" pitchFamily="18" charset="0"/>
              </a:rPr>
              <a:t>na lat. </a:t>
            </a:r>
            <a:r>
              <a:rPr lang="hr-HR" sz="2200" dirty="0" err="1" smtClean="0">
                <a:latin typeface="Palatino Linotype" panose="02040502050505030304" pitchFamily="18" charset="0"/>
              </a:rPr>
              <a:t>Varon</a:t>
            </a:r>
            <a:r>
              <a:rPr lang="hr-HR" sz="2200" dirty="0" smtClean="0">
                <a:latin typeface="Palatino Linotype" panose="02040502050505030304" pitchFamily="18" charset="0"/>
              </a:rPr>
              <a:t> </a:t>
            </a:r>
            <a:r>
              <a:rPr lang="hr-HR" sz="2200" dirty="0" err="1" smtClean="0">
                <a:latin typeface="Palatino Linotype" panose="02040502050505030304" pitchFamily="18" charset="0"/>
              </a:rPr>
              <a:t>Atacin</a:t>
            </a:r>
            <a:r>
              <a:rPr lang="hr-HR" sz="2200" dirty="0" smtClean="0">
                <a:latin typeface="Palatino Linotype" panose="02040502050505030304" pitchFamily="18" charset="0"/>
              </a:rPr>
              <a:t>)</a:t>
            </a:r>
            <a:endParaRPr lang="hr-HR" sz="2200" dirty="0" smtClean="0">
              <a:latin typeface="Palatino Linotype" panose="02040502050505030304" pitchFamily="18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Palatino Linotype" panose="02040502050505030304" pitchFamily="18" charset="0"/>
              </a:rPr>
              <a:t>Bez njegovih učenih digresija, ali uz patos i originalne opise (procvat etnografije)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Palatino Linotype" panose="02040502050505030304" pitchFamily="18" charset="0"/>
              </a:rPr>
              <a:t> Rat s </a:t>
            </a:r>
            <a:r>
              <a:rPr lang="hr-HR" sz="2000" dirty="0" err="1" smtClean="0">
                <a:latin typeface="Palatino Linotype" panose="02040502050505030304" pitchFamily="18" charset="0"/>
              </a:rPr>
              <a:t>Ejetovim</a:t>
            </a:r>
            <a:r>
              <a:rPr lang="hr-HR" sz="2000" dirty="0" smtClean="0">
                <a:latin typeface="Palatino Linotype" panose="02040502050505030304" pitchFamily="18" charset="0"/>
              </a:rPr>
              <a:t> sinovima &lt; </a:t>
            </a:r>
            <a:r>
              <a:rPr lang="hr-HR" sz="2000" i="1" dirty="0" err="1" smtClean="0">
                <a:latin typeface="Palatino Linotype" panose="02040502050505030304" pitchFamily="18" charset="0"/>
              </a:rPr>
              <a:t>Eneida</a:t>
            </a:r>
            <a:endParaRPr lang="hr-HR" sz="2000" dirty="0" smtClean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Palatino Linotype" panose="02040502050505030304" pitchFamily="18" charset="0"/>
              </a:rPr>
              <a:t>Više mitoloških epizoda</a:t>
            </a:r>
            <a:r>
              <a:rPr lang="hr-HR" sz="2200" dirty="0">
                <a:latin typeface="Palatino Linotype" panose="02040502050505030304" pitchFamily="18" charset="0"/>
              </a:rPr>
              <a:t> </a:t>
            </a:r>
            <a:r>
              <a:rPr lang="hr-HR" sz="2200" dirty="0" smtClean="0">
                <a:latin typeface="Palatino Linotype" panose="02040502050505030304" pitchFamily="18" charset="0"/>
              </a:rPr>
              <a:t>i psihološke karakterizacije likova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Palatino Linotype" panose="02040502050505030304" pitchFamily="18" charset="0"/>
              </a:rPr>
              <a:t>Sudbina povezuje događaje iz davne prošlosti s razvojem i širenjem rimskog društva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Palatino Linotype" panose="02040502050505030304" pitchFamily="18" charset="0"/>
              </a:rPr>
              <a:t>Aluzije na </a:t>
            </a:r>
            <a:r>
              <a:rPr lang="hr-HR" sz="2200" dirty="0" err="1" smtClean="0">
                <a:latin typeface="Palatino Linotype" panose="02040502050505030304" pitchFamily="18" charset="0"/>
              </a:rPr>
              <a:t>Vespazijanovu</a:t>
            </a:r>
            <a:r>
              <a:rPr lang="hr-HR" sz="2200" dirty="0" smtClean="0">
                <a:latin typeface="Palatino Linotype" panose="02040502050505030304" pitchFamily="18" charset="0"/>
              </a:rPr>
              <a:t> vladavinu – putovanje Argonauta kao rimska osvajanja kopna i mora (brod spaja narode koje je razdvojilo more)</a:t>
            </a:r>
            <a:endParaRPr lang="hr-HR" sz="2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68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61366"/>
            <a:ext cx="9720072" cy="38633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647700"/>
            <a:ext cx="9720073" cy="5661660"/>
          </a:xfrm>
        </p:spPr>
        <p:txBody>
          <a:bodyPr>
            <a:noAutofit/>
          </a:bodyPr>
          <a:lstStyle/>
          <a:p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Prima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deum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magnis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canimus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freta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pervia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natis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fatidicamque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ratem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Scythici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quae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Phasidis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oras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ausa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sequi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mediosque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inter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iuga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concita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cursus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rumpere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flammifero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tandem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consedit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Olympo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 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      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Phoebe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mone, si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Cumaeae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mihi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conscia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vatis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                   </a:t>
            </a:r>
            <a:r>
              <a:rPr lang="hr-HR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5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stat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casta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cortina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domo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si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laurea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digna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fronte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viret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tuque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o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pelagi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cui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maior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aperti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fama,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Caledonius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postquam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tua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carbasa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vexit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Oceanus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Phrygios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prius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indignatus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Iulos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eripe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me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populis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et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habenti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nubila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terrae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                    </a:t>
            </a:r>
            <a:r>
              <a:rPr lang="hr-HR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	10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sancte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pater,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veterumque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fave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veneranda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canenti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facta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virum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: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versam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proles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tua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pandit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Idumen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namque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potest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Solymo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nigrantem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pulvere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fratrem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spargentemque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faces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et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omni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turre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furentem</a:t>
            </a:r>
            <a:r>
              <a:rPr lang="hr-HR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  <a:endParaRPr lang="hr-HR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8359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86" y="6591486"/>
            <a:ext cx="9720073" cy="266514"/>
          </a:xfrm>
        </p:spPr>
        <p:txBody>
          <a:bodyPr>
            <a:normAutofit/>
          </a:bodyPr>
          <a:lstStyle/>
          <a:p>
            <a:pPr algn="ctr"/>
            <a:r>
              <a:rPr lang="hr-HR" sz="1200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hr-HR" sz="1200" dirty="0" smtClean="0">
                <a:solidFill>
                  <a:schemeClr val="accent3">
                    <a:lumMod val="75000"/>
                  </a:schemeClr>
                </a:solidFill>
              </a:rPr>
              <a:t>www.mythencyclopedia.com/images/mlw_0001_0001_0_img0020.jpg</a:t>
            </a:r>
            <a:r>
              <a:rPr lang="hr-HR" sz="1200" dirty="0">
                <a:solidFill>
                  <a:schemeClr val="accent3">
                    <a:lumMod val="75000"/>
                  </a:schemeClr>
                </a:solidFill>
              </a:rPr>
              <a:t>; http://www2.cnr.edu/home/sas/araia/Medea.html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0" y="215980"/>
            <a:ext cx="9919010" cy="63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64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5" y="200205"/>
            <a:ext cx="11213431" cy="1499616"/>
          </a:xfrm>
        </p:spPr>
        <p:txBody>
          <a:bodyPr>
            <a:normAutofit fontScale="90000"/>
          </a:bodyPr>
          <a:lstStyle/>
          <a:p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Publius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Papinius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Statius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	</a:t>
            </a:r>
            <a:b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i="1" cap="none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i="1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				  </a:t>
            </a:r>
            <a:r>
              <a:rPr lang="hr-HR" cap="none" dirty="0" err="1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Publije</a:t>
            </a:r>
            <a:r>
              <a:rPr lang="hr-HR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cap="none" dirty="0" err="1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Papinije</a:t>
            </a:r>
            <a:r>
              <a:rPr lang="hr-HR" cap="none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cap="none" dirty="0" err="1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Stacije</a:t>
            </a:r>
            <a:endParaRPr lang="hr-HR" i="1" cap="none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699821"/>
            <a:ext cx="11213431" cy="51581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hr-HR" sz="2800" dirty="0" err="1" smtClean="0">
                <a:latin typeface="Palatino Linotype" panose="02040502050505030304" pitchFamily="18" charset="0"/>
              </a:rPr>
              <a:t>Neapolis</a:t>
            </a:r>
            <a:r>
              <a:rPr lang="hr-HR" sz="2800" dirty="0" smtClean="0">
                <a:latin typeface="Palatino Linotype" panose="02040502050505030304" pitchFamily="18" charset="0"/>
              </a:rPr>
              <a:t>, c. 40. – c. 96.g.n.e.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Palatino Linotype" panose="02040502050505030304" pitchFamily="18" charset="0"/>
              </a:rPr>
              <a:t> Sin pjesnika i </a:t>
            </a:r>
            <a:r>
              <a:rPr lang="hr-HR" sz="2800" dirty="0" smtClean="0">
                <a:latin typeface="Palatino Linotype" panose="02040502050505030304" pitchFamily="18" charset="0"/>
              </a:rPr>
              <a:t>učitelja (</a:t>
            </a:r>
            <a:r>
              <a:rPr lang="hr-HR" sz="2800" dirty="0" err="1" smtClean="0">
                <a:latin typeface="Palatino Linotype" panose="02040502050505030304" pitchFamily="18" charset="0"/>
              </a:rPr>
              <a:t>Domicijanova</a:t>
            </a:r>
            <a:r>
              <a:rPr lang="hr-HR" sz="2800" dirty="0" smtClean="0">
                <a:latin typeface="Palatino Linotype" panose="02040502050505030304" pitchFamily="18" charset="0"/>
              </a:rPr>
              <a:t>), grčkog i </a:t>
            </a:r>
            <a:r>
              <a:rPr lang="hr-HR" sz="2800" dirty="0" err="1" smtClean="0">
                <a:latin typeface="Palatino Linotype" panose="02040502050505030304" pitchFamily="18" charset="0"/>
              </a:rPr>
              <a:t>samnitskog</a:t>
            </a:r>
            <a:r>
              <a:rPr lang="hr-HR" sz="2800" dirty="0" smtClean="0">
                <a:latin typeface="Palatino Linotype" panose="02040502050505030304" pitchFamily="18" charset="0"/>
              </a:rPr>
              <a:t> podrijetla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P</a:t>
            </a:r>
            <a:r>
              <a:rPr lang="hr-HR" sz="2800" dirty="0" smtClean="0">
                <a:latin typeface="Palatino Linotype" panose="02040502050505030304" pitchFamily="18" charset="0"/>
              </a:rPr>
              <a:t>rofesionalni </a:t>
            </a:r>
            <a:r>
              <a:rPr lang="hr-HR" sz="2800" dirty="0" smtClean="0">
                <a:latin typeface="Palatino Linotype" panose="02040502050505030304" pitchFamily="18" charset="0"/>
              </a:rPr>
              <a:t>pjesnik u </a:t>
            </a:r>
            <a:r>
              <a:rPr lang="hr-HR" sz="2800" dirty="0" smtClean="0">
                <a:latin typeface="Palatino Linotype" panose="02040502050505030304" pitchFamily="18" charset="0"/>
              </a:rPr>
              <a:t>Rimu (piše za plaću)</a:t>
            </a:r>
            <a:endParaRPr lang="hr-HR" sz="2800" dirty="0" smtClean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Palatino Linotype" panose="02040502050505030304" pitchFamily="18" charset="0"/>
              </a:rPr>
              <a:t> Blizak </a:t>
            </a:r>
            <a:r>
              <a:rPr lang="hr-HR" sz="2800" dirty="0" err="1" smtClean="0">
                <a:latin typeface="Palatino Linotype" panose="02040502050505030304" pitchFamily="18" charset="0"/>
              </a:rPr>
              <a:t>Domicijanu</a:t>
            </a:r>
            <a:r>
              <a:rPr lang="hr-HR" sz="2800" dirty="0" smtClean="0">
                <a:latin typeface="Palatino Linotype" panose="02040502050505030304" pitchFamily="18" charset="0"/>
              </a:rPr>
              <a:t> (koji je i sam napisao povijesno-mitološki ep)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Palatino Linotype" panose="02040502050505030304" pitchFamily="18" charset="0"/>
              </a:rPr>
              <a:t> Izgubljeno: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ep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Bellum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Germanicum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(</a:t>
            </a:r>
            <a:r>
              <a:rPr lang="hr-HR" sz="2400" dirty="0" err="1" smtClean="0">
                <a:latin typeface="Palatino Linotype" panose="02040502050505030304" pitchFamily="18" charset="0"/>
              </a:rPr>
              <a:t>Domicijanov</a:t>
            </a:r>
            <a:r>
              <a:rPr lang="hr-HR" sz="2400" dirty="0" smtClean="0">
                <a:latin typeface="Palatino Linotype" panose="02040502050505030304" pitchFamily="18" charset="0"/>
              </a:rPr>
              <a:t> rat u Germaniji</a:t>
            </a:r>
            <a:r>
              <a:rPr lang="hr-HR" sz="2400" dirty="0" smtClean="0">
                <a:latin typeface="Palatino Linotype" panose="02040502050505030304" pitchFamily="18" charset="0"/>
              </a:rPr>
              <a:t>) – pobijedio </a:t>
            </a:r>
          </a:p>
          <a:p>
            <a:pPr marL="128016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 smtClean="0">
                <a:latin typeface="Palatino Linotype" panose="02040502050505030304" pitchFamily="18" charset="0"/>
              </a:rPr>
              <a:t>    na Albanskim igrama s nečim te tematike</a:t>
            </a:r>
            <a:endParaRPr lang="hr-HR" sz="2400" dirty="0" smtClean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pantomima (</a:t>
            </a:r>
            <a:r>
              <a:rPr lang="hr-HR" sz="2400" i="1" dirty="0" smtClean="0">
                <a:latin typeface="Palatino Linotype" panose="02040502050505030304" pitchFamily="18" charset="0"/>
              </a:rPr>
              <a:t>fabula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saltica</a:t>
            </a:r>
            <a:r>
              <a:rPr lang="hr-HR" sz="2400" dirty="0" smtClean="0">
                <a:latin typeface="Palatino Linotype" panose="02040502050505030304" pitchFamily="18" charset="0"/>
              </a:rPr>
              <a:t>) </a:t>
            </a:r>
            <a:r>
              <a:rPr lang="hr-HR" sz="2400" i="1" dirty="0" smtClean="0">
                <a:latin typeface="Palatino Linotype" panose="02040502050505030304" pitchFamily="18" charset="0"/>
              </a:rPr>
              <a:t>Agave </a:t>
            </a:r>
          </a:p>
          <a:p>
            <a:pPr marL="128016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i="1" dirty="0">
                <a:latin typeface="Palatino Linotype" panose="02040502050505030304" pitchFamily="18" charset="0"/>
              </a:rPr>
              <a:t>	</a:t>
            </a:r>
            <a:r>
              <a:rPr lang="hr-HR" sz="2400" i="1" dirty="0" smtClean="0">
                <a:latin typeface="Palatino Linotype" panose="02040502050505030304" pitchFamily="18" charset="0"/>
              </a:rPr>
              <a:t>– </a:t>
            </a:r>
            <a:r>
              <a:rPr lang="hr-HR" sz="2400" dirty="0" smtClean="0">
                <a:latin typeface="Palatino Linotype" panose="02040502050505030304" pitchFamily="18" charset="0"/>
              </a:rPr>
              <a:t>ples i ubojstvo, doba popularnosti (</a:t>
            </a:r>
            <a:r>
              <a:rPr lang="hr-HR" sz="2400" dirty="0" err="1" smtClean="0">
                <a:latin typeface="Palatino Linotype" panose="02040502050505030304" pitchFamily="18" charset="0"/>
              </a:rPr>
              <a:t>panto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  <a:r>
              <a:rPr lang="hr-HR" sz="2400" dirty="0" err="1" smtClean="0">
                <a:latin typeface="Palatino Linotype" panose="02040502050505030304" pitchFamily="18" charset="0"/>
              </a:rPr>
              <a:t>mima</a:t>
            </a:r>
            <a:endParaRPr lang="hr-HR" sz="2400" dirty="0" smtClean="0">
              <a:latin typeface="Palatino Linotype" panose="02040502050505030304" pitchFamily="18" charset="0"/>
            </a:endParaRPr>
          </a:p>
          <a:p>
            <a:pPr marL="128016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r-HR" sz="2400" dirty="0" smtClean="0">
              <a:latin typeface="Palatino Linotype" panose="02040502050505030304" pitchFamily="18" charset="0"/>
            </a:endParaRPr>
          </a:p>
          <a:p>
            <a:pPr marL="128016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i="1" dirty="0" smtClean="0">
                <a:latin typeface="Palatino Linotype" panose="02040502050505030304" pitchFamily="18" charset="0"/>
              </a:rPr>
              <a:t>	</a:t>
            </a:r>
            <a:r>
              <a:rPr lang="pt-BR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Vive</a:t>
            </a:r>
            <a:r>
              <a:rPr lang="pt-BR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precor; nec tu divinam Aeneida tempta, </a:t>
            </a:r>
            <a:endParaRPr lang="hr-HR" sz="24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128016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pt-BR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sed </a:t>
            </a:r>
            <a:r>
              <a:rPr lang="pt-BR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longe sequere et vestigia semper adora</a:t>
            </a:r>
            <a:r>
              <a:rPr lang="pt-BR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  <a:r>
              <a:rPr lang="hr-HR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Th., XII, 816-7)</a:t>
            </a:r>
            <a:endParaRPr lang="hr-HR" sz="24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886" y="3588834"/>
            <a:ext cx="2983114" cy="32691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8385717" y="3323063"/>
            <a:ext cx="380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3">
                    <a:lumMod val="75000"/>
                  </a:schemeClr>
                </a:solidFill>
              </a:rPr>
              <a:t>http://www.greatthoughtstreasury.com/author/statius-fully-publius-papinius-statius</a:t>
            </a:r>
          </a:p>
        </p:txBody>
      </p:sp>
    </p:spTree>
    <p:extLst>
      <p:ext uri="{BB962C8B-B14F-4D97-AF65-F5344CB8AC3E}">
        <p14:creationId xmlns:p14="http://schemas.microsoft.com/office/powerpoint/2010/main" val="3490186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853" y="152079"/>
            <a:ext cx="3156284" cy="698153"/>
          </a:xfrm>
        </p:spPr>
        <p:txBody>
          <a:bodyPr>
            <a:normAutofit fontScale="90000"/>
          </a:bodyPr>
          <a:lstStyle/>
          <a:p>
            <a:r>
              <a:rPr lang="hr-HR" sz="5400" cap="none" dirty="0" smtClean="0">
                <a:latin typeface="Palatino Linotype" panose="02040502050505030304" pitchFamily="18" charset="0"/>
              </a:rPr>
              <a:t>Epovi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37" y="850232"/>
            <a:ext cx="11454063" cy="5871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Thebais</a:t>
            </a: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dirty="0">
                <a:latin typeface="Palatino Linotype" panose="02040502050505030304" pitchFamily="18" charset="0"/>
              </a:rPr>
              <a:t>(</a:t>
            </a:r>
            <a:r>
              <a:rPr lang="hr-HR" sz="2800" dirty="0" err="1">
                <a:latin typeface="Palatino Linotype" panose="02040502050505030304" pitchFamily="18" charset="0"/>
              </a:rPr>
              <a:t>Tebaida</a:t>
            </a:r>
            <a:r>
              <a:rPr lang="hr-HR" sz="2800" dirty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12 knjiga, pisana </a:t>
            </a:r>
            <a:r>
              <a:rPr lang="hr-HR" sz="2400" dirty="0">
                <a:latin typeface="Palatino Linotype" panose="02040502050505030304" pitchFamily="18" charset="0"/>
              </a:rPr>
              <a:t>80.-92.g.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Borba </a:t>
            </a:r>
            <a:r>
              <a:rPr lang="hr-HR" sz="2400" dirty="0">
                <a:latin typeface="Palatino Linotype" panose="02040502050505030304" pitchFamily="18" charset="0"/>
              </a:rPr>
              <a:t>braće </a:t>
            </a:r>
            <a:r>
              <a:rPr lang="hr-HR" sz="2400" dirty="0" err="1">
                <a:latin typeface="Palatino Linotype" panose="02040502050505030304" pitchFamily="18" charset="0"/>
              </a:rPr>
              <a:t>Eteokla</a:t>
            </a:r>
            <a:r>
              <a:rPr lang="hr-HR" sz="2400" dirty="0">
                <a:latin typeface="Palatino Linotype" panose="02040502050505030304" pitchFamily="18" charset="0"/>
              </a:rPr>
              <a:t> i </a:t>
            </a:r>
            <a:r>
              <a:rPr lang="hr-HR" sz="2400" dirty="0" err="1">
                <a:latin typeface="Palatino Linotype" panose="02040502050505030304" pitchFamily="18" charset="0"/>
              </a:rPr>
              <a:t>Polinika</a:t>
            </a:r>
            <a:r>
              <a:rPr lang="hr-HR" sz="2400" dirty="0">
                <a:latin typeface="Palatino Linotype" panose="02040502050505030304" pitchFamily="18" charset="0"/>
              </a:rPr>
              <a:t> za vlast u </a:t>
            </a:r>
            <a:r>
              <a:rPr lang="hr-HR" sz="2400" dirty="0" smtClean="0">
                <a:latin typeface="Palatino Linotype" panose="02040502050505030304" pitchFamily="18" charset="0"/>
              </a:rPr>
              <a:t>Tebi („Sedmorica protiv Tebe”)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Palatino Linotype" panose="02040502050505030304" pitchFamily="18" charset="0"/>
              </a:rPr>
              <a:t> </a:t>
            </a:r>
            <a:r>
              <a:rPr lang="hr-HR" sz="2200" dirty="0" smtClean="0">
                <a:latin typeface="Palatino Linotype" panose="02040502050505030304" pitchFamily="18" charset="0"/>
              </a:rPr>
              <a:t>Brojni prethodnici (</a:t>
            </a:r>
            <a:r>
              <a:rPr lang="hr-HR" sz="2200" dirty="0" err="1" smtClean="0">
                <a:latin typeface="Palatino Linotype" panose="02040502050505030304" pitchFamily="18" charset="0"/>
              </a:rPr>
              <a:t>kiklički</a:t>
            </a:r>
            <a:r>
              <a:rPr lang="hr-HR" sz="2200" dirty="0" smtClean="0">
                <a:latin typeface="Palatino Linotype" panose="02040502050505030304" pitchFamily="18" charset="0"/>
              </a:rPr>
              <a:t> epovi, Eshil, Sofoklo, </a:t>
            </a:r>
            <a:r>
              <a:rPr lang="hr-HR" sz="2200" dirty="0" err="1" smtClean="0">
                <a:latin typeface="Palatino Linotype" panose="02040502050505030304" pitchFamily="18" charset="0"/>
              </a:rPr>
              <a:t>Antimah</a:t>
            </a:r>
            <a:r>
              <a:rPr lang="hr-HR" sz="2200" dirty="0" smtClean="0">
                <a:latin typeface="Palatino Linotype" panose="02040502050505030304" pitchFamily="18" charset="0"/>
              </a:rPr>
              <a:t> iz </a:t>
            </a:r>
            <a:r>
              <a:rPr lang="hr-HR" sz="2200" dirty="0" err="1" smtClean="0">
                <a:latin typeface="Palatino Linotype" panose="02040502050505030304" pitchFamily="18" charset="0"/>
              </a:rPr>
              <a:t>Kolofona</a:t>
            </a:r>
            <a:r>
              <a:rPr lang="hr-HR" sz="2200" dirty="0" smtClean="0">
                <a:latin typeface="Palatino Linotype" panose="02040502050505030304" pitchFamily="18" charset="0"/>
              </a:rPr>
              <a:t>, helenistički epovi, Akcije, </a:t>
            </a:r>
            <a:r>
              <a:rPr lang="hr-HR" sz="2200" dirty="0" err="1" smtClean="0">
                <a:latin typeface="Palatino Linotype" panose="02040502050505030304" pitchFamily="18" charset="0"/>
              </a:rPr>
              <a:t>Seneka</a:t>
            </a:r>
            <a:r>
              <a:rPr lang="hr-HR" sz="2200" dirty="0" smtClean="0">
                <a:latin typeface="Palatino Linotype" panose="02040502050505030304" pitchFamily="18" charset="0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200" dirty="0" smtClean="0">
                <a:latin typeface="Palatino Linotype" panose="02040502050505030304" pitchFamily="18" charset="0"/>
              </a:rPr>
              <a:t> Raspored prema </a:t>
            </a:r>
            <a:r>
              <a:rPr lang="hr-HR" sz="2200" i="1" dirty="0" err="1" smtClean="0">
                <a:latin typeface="Palatino Linotype" panose="02040502050505030304" pitchFamily="18" charset="0"/>
              </a:rPr>
              <a:t>Eneidi</a:t>
            </a:r>
            <a:r>
              <a:rPr lang="hr-HR" sz="2200" i="1" dirty="0" smtClean="0">
                <a:latin typeface="Palatino Linotype" panose="02040502050505030304" pitchFamily="18" charset="0"/>
              </a:rPr>
              <a:t> </a:t>
            </a:r>
            <a:r>
              <a:rPr lang="hr-HR" sz="2200" dirty="0" smtClean="0">
                <a:latin typeface="Palatino Linotype" panose="02040502050505030304" pitchFamily="18" charset="0"/>
              </a:rPr>
              <a:t>(6 pjevanja o lutanju vojske, 6 o bitkama)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Palatino Linotype" panose="02040502050505030304" pitchFamily="18" charset="0"/>
              </a:rPr>
              <a:t> </a:t>
            </a:r>
            <a:r>
              <a:rPr lang="hr-HR" sz="2200" dirty="0" smtClean="0">
                <a:latin typeface="Palatino Linotype" panose="02040502050505030304" pitchFamily="18" charset="0"/>
              </a:rPr>
              <a:t>Razvučena kompozicija (brojne epizode), nema glavnog junaka, retorički nabijeno</a:t>
            </a:r>
            <a:endParaRPr lang="hr-HR" sz="2200" dirty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Aluzije </a:t>
            </a:r>
            <a:r>
              <a:rPr lang="hr-HR" sz="2400" dirty="0">
                <a:latin typeface="Palatino Linotype" panose="02040502050505030304" pitchFamily="18" charset="0"/>
              </a:rPr>
              <a:t>na rimske građanske </a:t>
            </a:r>
            <a:r>
              <a:rPr lang="hr-HR" sz="2400" dirty="0" smtClean="0">
                <a:latin typeface="Palatino Linotype" panose="02040502050505030304" pitchFamily="18" charset="0"/>
              </a:rPr>
              <a:t>ratove (mračno, ~</a:t>
            </a:r>
            <a:r>
              <a:rPr lang="hr-HR" sz="2400" dirty="0" err="1" smtClean="0">
                <a:latin typeface="Palatino Linotype" panose="02040502050505030304" pitchFamily="18" charset="0"/>
              </a:rPr>
              <a:t>Lukan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  <a:endParaRPr lang="hr-HR" sz="24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Achilleis</a:t>
            </a: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dirty="0">
                <a:latin typeface="Palatino Linotype" panose="02040502050505030304" pitchFamily="18" charset="0"/>
              </a:rPr>
              <a:t>(</a:t>
            </a:r>
            <a:r>
              <a:rPr lang="hr-HR" sz="2800" dirty="0" err="1">
                <a:latin typeface="Palatino Linotype" panose="02040502050505030304" pitchFamily="18" charset="0"/>
              </a:rPr>
              <a:t>Ahileida</a:t>
            </a:r>
            <a:r>
              <a:rPr lang="hr-HR" sz="2800" dirty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Sačuvan </a:t>
            </a:r>
            <a:r>
              <a:rPr lang="hr-HR" sz="2400" dirty="0">
                <a:latin typeface="Palatino Linotype" panose="02040502050505030304" pitchFamily="18" charset="0"/>
              </a:rPr>
              <a:t>samo do pola 2. pjevanja; o </a:t>
            </a:r>
            <a:r>
              <a:rPr lang="hr-HR" sz="2400" dirty="0" err="1">
                <a:latin typeface="Palatino Linotype" panose="02040502050505030304" pitchFamily="18" charset="0"/>
              </a:rPr>
              <a:t>Ahilejevom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djetinjstvu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latin typeface="Palatino Linotype" panose="02040502050505030304" pitchFamily="18" charset="0"/>
              </a:rPr>
              <a:t> Prizori iz svakodnevnog </a:t>
            </a:r>
            <a:r>
              <a:rPr lang="hr-HR" sz="2400" dirty="0" smtClean="0">
                <a:latin typeface="Palatino Linotype" panose="02040502050505030304" pitchFamily="18" charset="0"/>
              </a:rPr>
              <a:t>života (~</a:t>
            </a:r>
            <a:r>
              <a:rPr lang="hr-HR" sz="2400" dirty="0" err="1" smtClean="0">
                <a:latin typeface="Palatino Linotype" panose="02040502050505030304" pitchFamily="18" charset="0"/>
              </a:rPr>
              <a:t>Ovidije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  <a:endParaRPr lang="hr-HR" sz="2400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01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510</TotalTime>
  <Words>714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Palatino Linotype</vt:lpstr>
      <vt:lpstr>Tw Cen MT</vt:lpstr>
      <vt:lpstr>Tw Cen MT Condensed</vt:lpstr>
      <vt:lpstr>Wingdings</vt:lpstr>
      <vt:lpstr>Wingdings 3</vt:lpstr>
      <vt:lpstr>Integral</vt:lpstr>
      <vt:lpstr>Klasicisti</vt:lpstr>
      <vt:lpstr>Klasicizam druge pol. 1. st.n.e.</vt:lpstr>
      <vt:lpstr>Autori  </vt:lpstr>
      <vt:lpstr>PowerPoint Presentation</vt:lpstr>
      <vt:lpstr>Gaius Valerius Flaccus       Gaj Valerije Flak</vt:lpstr>
      <vt:lpstr>PowerPoint Presentation</vt:lpstr>
      <vt:lpstr>PowerPoint Presentation</vt:lpstr>
      <vt:lpstr>Publius Papinius Statius         Publije Papinije Stacije</vt:lpstr>
      <vt:lpstr>Epovi</vt:lpstr>
      <vt:lpstr>Silvae</vt:lpstr>
      <vt:lpstr>Tiberius Catius Asconius Silius Italicus   Tiberije Kacije Askonije Silije Italik  </vt:lpstr>
      <vt:lpstr>Punica (Punski rat)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Klasicisti</dc:title>
  <dc:creator>Maja</dc:creator>
  <cp:lastModifiedBy>Maja</cp:lastModifiedBy>
  <cp:revision>39</cp:revision>
  <dcterms:created xsi:type="dcterms:W3CDTF">2017-04-18T09:51:28Z</dcterms:created>
  <dcterms:modified xsi:type="dcterms:W3CDTF">2017-04-19T10:46:44Z</dcterms:modified>
</cp:coreProperties>
</file>