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700F-4D2C-4306-9127-9F605F58F861}" type="datetimeFigureOut">
              <a:rPr lang="hr-HR" smtClean="0"/>
              <a:t>28.10.2015.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47E6-DE91-4B2B-9B57-546F373A4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7653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700F-4D2C-4306-9127-9F605F58F861}" type="datetimeFigureOut">
              <a:rPr lang="hr-HR" smtClean="0"/>
              <a:t>28.10.2015.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47E6-DE91-4B2B-9B57-546F373A4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255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700F-4D2C-4306-9127-9F605F58F861}" type="datetimeFigureOut">
              <a:rPr lang="hr-HR" smtClean="0"/>
              <a:t>28.10.2015.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47E6-DE91-4B2B-9B57-546F373A4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998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700F-4D2C-4306-9127-9F605F58F861}" type="datetimeFigureOut">
              <a:rPr lang="hr-HR" smtClean="0"/>
              <a:t>28.10.2015.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47E6-DE91-4B2B-9B57-546F373A4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5178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700F-4D2C-4306-9127-9F605F58F861}" type="datetimeFigureOut">
              <a:rPr lang="hr-HR" smtClean="0"/>
              <a:t>28.10.2015.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47E6-DE91-4B2B-9B57-546F373A4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911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700F-4D2C-4306-9127-9F605F58F861}" type="datetimeFigureOut">
              <a:rPr lang="hr-HR" smtClean="0"/>
              <a:t>28.10.2015.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47E6-DE91-4B2B-9B57-546F373A4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7475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700F-4D2C-4306-9127-9F605F58F861}" type="datetimeFigureOut">
              <a:rPr lang="hr-HR" smtClean="0"/>
              <a:t>28.10.2015.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47E6-DE91-4B2B-9B57-546F373A4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421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700F-4D2C-4306-9127-9F605F58F861}" type="datetimeFigureOut">
              <a:rPr lang="hr-HR" smtClean="0"/>
              <a:t>28.10.2015.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47E6-DE91-4B2B-9B57-546F373A4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8039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700F-4D2C-4306-9127-9F605F58F861}" type="datetimeFigureOut">
              <a:rPr lang="hr-HR" smtClean="0"/>
              <a:t>28.10.2015.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47E6-DE91-4B2B-9B57-546F373A4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018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700F-4D2C-4306-9127-9F605F58F861}" type="datetimeFigureOut">
              <a:rPr lang="hr-HR" smtClean="0"/>
              <a:t>28.10.2015.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47E6-DE91-4B2B-9B57-546F373A4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7145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B700F-4D2C-4306-9127-9F605F58F861}" type="datetimeFigureOut">
              <a:rPr lang="hr-HR" smtClean="0"/>
              <a:t>28.10.2015.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647E6-DE91-4B2B-9B57-546F373A4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8301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B700F-4D2C-4306-9127-9F605F58F861}" type="datetimeFigureOut">
              <a:rPr lang="hr-HR" smtClean="0"/>
              <a:t>28.10.2015.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647E6-DE91-4B2B-9B57-546F373A4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8936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Konceptualizacija istraživanja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Kvantitativne metode istraživanja</a:t>
            </a:r>
          </a:p>
          <a:p>
            <a:r>
              <a:rPr lang="hr-HR" dirty="0"/>
              <a:t>d</a:t>
            </a:r>
            <a:r>
              <a:rPr lang="hr-HR" dirty="0" smtClean="0"/>
              <a:t>r. </a:t>
            </a:r>
            <a:r>
              <a:rPr lang="hr-HR" dirty="0" err="1" smtClean="0"/>
              <a:t>sc</a:t>
            </a:r>
            <a:r>
              <a:rPr lang="hr-HR" dirty="0" smtClean="0"/>
              <a:t>. Dario Pavić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8489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Vježba: mini orijentacijsko istraživanje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Predmet: Zadovoljstvo studenata studiranjem na Hrvatskim studijima</a:t>
            </a:r>
          </a:p>
          <a:p>
            <a:r>
              <a:rPr lang="hr-HR" dirty="0" smtClean="0"/>
              <a:t>Generalni cilj</a:t>
            </a:r>
            <a:r>
              <a:rPr lang="hr-HR" dirty="0" smtClean="0"/>
              <a:t>: istražiti akademske i neakademske čimbenike povezane sa zadovoljstvom studiranjem na HS.</a:t>
            </a:r>
            <a:endParaRPr lang="hr-HR" dirty="0" smtClean="0"/>
          </a:p>
          <a:p>
            <a:r>
              <a:rPr lang="hr-HR" dirty="0" smtClean="0"/>
              <a:t>Specifični ciljevi</a:t>
            </a:r>
            <a:r>
              <a:rPr lang="hr-HR" dirty="0" smtClean="0"/>
              <a:t>: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2373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6. Formuliranje hipoteza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Hipoteza – mogući ili pretpostavljeni odgovor na ciljeve istraživanja</a:t>
            </a:r>
          </a:p>
          <a:p>
            <a:r>
              <a:rPr lang="hr-HR" dirty="0" smtClean="0"/>
              <a:t>Obično formulirane kao tvrdnje o postojanju ili nepostojanju određenog odnosa ili veze između pojave koju proučavamo i nekih drugih pojava.</a:t>
            </a:r>
          </a:p>
          <a:p>
            <a:r>
              <a:rPr lang="hr-HR" dirty="0" smtClean="0"/>
              <a:t>Istraživanjem tu tvrdnju treba provjeriti (potvrditi ili odbaciti)</a:t>
            </a:r>
          </a:p>
          <a:p>
            <a:r>
              <a:rPr lang="hr-HR" dirty="0" smtClean="0"/>
              <a:t>Nema trećeg – Ili jest ili nije.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0283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hipoteza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Specifični ciljevi: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Ispitati povezanost maloljetničke delinkvencije i situacije u obitelji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Ispitati povezanost maloljetničke delinkvencije i pojavu delinkventnog ponašanja u obitelji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Ispitati povezanost maloljetničke delinkvencije i socijalnog statusa roditelja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Ispitati povezanost maloljetničke delinkvencije i uspjeha u školi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Itd.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Hipoteze: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Maloljetnička delinkvencija češća je u obiteljima sa samohranim roditeljima.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Maloljetnička delinkvencija povezana je pozitivno s delinkventnim ponašanjem jednog od roditelja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Veća je vjerojatnost pojave maloljetničke delinkvencije u obiteljima slabijeg socijalnog statusa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Učenici s lošijim uspjehom u školi češće se ponašaju delinkventno.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867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Vrste hipoteza</a:t>
            </a: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Afirmativna:</a:t>
            </a:r>
          </a:p>
          <a:p>
            <a:r>
              <a:rPr lang="hr-HR" dirty="0" smtClean="0"/>
              <a:t>Svakodnevna konzumacija male količine crnog </a:t>
            </a:r>
            <a:r>
              <a:rPr lang="hr-HR" smtClean="0"/>
              <a:t>vina pospješuje </a:t>
            </a:r>
            <a:r>
              <a:rPr lang="hr-HR" dirty="0" smtClean="0"/>
              <a:t>rad krvožilnog sustava.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hr-HR" dirty="0" smtClean="0"/>
              <a:t>Negativna: </a:t>
            </a:r>
          </a:p>
          <a:p>
            <a:r>
              <a:rPr lang="hr-HR" dirty="0" smtClean="0"/>
              <a:t>Učestalo gledanje Big Brothera smanjuje broj moždanih stanica.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hr-HR" dirty="0" smtClean="0"/>
              <a:t>Nulta:</a:t>
            </a:r>
          </a:p>
          <a:p>
            <a:r>
              <a:rPr lang="hr-HR" dirty="0" smtClean="0"/>
              <a:t>Brzina čitanja nije povezana s količinom zapamćenog materijala.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4218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Konceptualizacija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Izbor i definiranje predmeta (problema, teme) istraživanja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Definiranja svrhe (razloga) istraživanja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Pregled literature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Definiranje ciljeva istraživanja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>
                <a:solidFill>
                  <a:srgbClr val="FF0000"/>
                </a:solidFill>
              </a:rPr>
              <a:t>Orijentacijsko (eksplorativno) istraživanje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>
                <a:solidFill>
                  <a:srgbClr val="FF0000"/>
                </a:solidFill>
              </a:rPr>
              <a:t>Formuliranje hipoteza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>
                <a:solidFill>
                  <a:srgbClr val="FF0000"/>
                </a:solidFill>
              </a:rPr>
              <a:t>Utvrđivanje, razvrstavanje i opis varijabli istraživanja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Izrada idejnog nacrta istraživanja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0374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Koncept i konceptualizacija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Koncept – mentalna slika koja sažima skup sličnih opservacija, osjećaja i ideja, indikatora ili </a:t>
            </a:r>
            <a:r>
              <a:rPr lang="hr-HR" dirty="0" err="1" smtClean="0"/>
              <a:t>preklapajućih</a:t>
            </a:r>
            <a:r>
              <a:rPr lang="hr-HR" dirty="0" smtClean="0"/>
              <a:t> dimenzija (prema </a:t>
            </a:r>
            <a:r>
              <a:rPr lang="hr-HR" dirty="0" err="1" smtClean="0"/>
              <a:t>Schutt</a:t>
            </a:r>
            <a:r>
              <a:rPr lang="hr-HR" dirty="0" smtClean="0"/>
              <a:t>, 2012)</a:t>
            </a:r>
          </a:p>
          <a:p>
            <a:r>
              <a:rPr lang="hr-HR" dirty="0" smtClean="0"/>
              <a:t>Konceptualizacija – proces specificiranja što mislim pod nekim pojmom. U deduktivnom istraživanju, konceptualizacija pomaže prevesti dijelove apstraktne teorije u specifične varijable koje se mogu koristiti u istraživim (</a:t>
            </a:r>
            <a:r>
              <a:rPr lang="hr-HR" dirty="0" err="1" smtClean="0"/>
              <a:t>testabilnim</a:t>
            </a:r>
            <a:r>
              <a:rPr lang="hr-HR" dirty="0" smtClean="0"/>
              <a:t>) hipotezama. U induktivnom istraživanju, konceptualizacija je važan dio procesa osmišljavanja povezanih opservacija.</a:t>
            </a:r>
          </a:p>
          <a:p>
            <a:r>
              <a:rPr lang="hr-HR" dirty="0" smtClean="0"/>
              <a:t>Primjer – alkoholizam – više vrsta definicija.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111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hr-HR" dirty="0" smtClean="0"/>
              <a:t>1. Izbor i definiranje predmeta (problema, teme) istraživanja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Kakav je značaj izabranog predmeta?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Može li se proučavanjem tog predmeta otkriti nešto novo?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Je li predmet istraživanja dovoljno određen i specificiran?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Postoje li pouzdane metode za istraživanje toga predmeta?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Može li se istraživanje realizirati u praksi</a:t>
            </a:r>
          </a:p>
          <a:p>
            <a:r>
              <a:rPr lang="hr-HR" dirty="0" smtClean="0"/>
              <a:t>Pojmovna analiza:</a:t>
            </a:r>
          </a:p>
          <a:p>
            <a:r>
              <a:rPr lang="hr-HR" dirty="0" smtClean="0"/>
              <a:t>Npr. predmet istraživanja je: zadovoljstvo studenata studiranjem na Hrvatskim studijima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607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Vježba: pojmovna analiza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Zadovoljstvo</a:t>
            </a:r>
          </a:p>
          <a:p>
            <a:r>
              <a:rPr lang="hr-HR" dirty="0" smtClean="0"/>
              <a:t>Student</a:t>
            </a:r>
          </a:p>
          <a:p>
            <a:r>
              <a:rPr lang="hr-HR" dirty="0" smtClean="0"/>
              <a:t>Studiranje</a:t>
            </a:r>
          </a:p>
          <a:p>
            <a:r>
              <a:rPr lang="hr-HR" dirty="0" smtClean="0"/>
              <a:t>Hrvatski studiji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094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 Definiranja svrhe (razloga) istraživanja i 3. pregled literature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Znanstvena svrha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Pragmatična svrha</a:t>
            </a:r>
          </a:p>
          <a:p>
            <a:r>
              <a:rPr lang="hr-HR" dirty="0" smtClean="0"/>
              <a:t>Literatura: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Kakva su istraživanja već provedena na tom području?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Što je otkriveno tim istraživanjima?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Koja su pitanja nakon postojećih istraživanja ostala otvorena? Kakve su sugestije za daljnja istraživanja?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Što u vezi s predmetom istraživanja dosad nije izučeno?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Koliko bi istraživanje koje planiramo moglo pridonijeti proširenju </a:t>
            </a:r>
            <a:r>
              <a:rPr lang="hr-HR" dirty="0" err="1" smtClean="0"/>
              <a:t>znanjao</a:t>
            </a:r>
            <a:r>
              <a:rPr lang="hr-HR" dirty="0" smtClean="0"/>
              <a:t> predmetu istraživanja ili području kojem pripada?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Koje su istraživačke metode i s kojim uspjehom primjenjivane u prijašnjim istraživanjima?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2687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 Definiranje ciljeva istraživanja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Detaljnija razrada glavnog predmeta istraživanja.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Generalni (opći, osnovni) cilj – što na općenitijoj razini želimo doznati, na koje opće pitanje želimo odgovoriti. Proizlazi iz predmeta istraživanja i njegov je razrađeniji oblik.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Specifični ciljevi – detaljnija elaboracija generalnog cilja tj. pojedini ASPEKTI s kojih se istraživana pojava namjerava promatrati. To su skupine pojedinačnih pitanja na koje se istraživanjem želi odgovoriti.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4383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Ciljevi istraživanja - primjer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Predmet: Socijalni uzroci maloljetničke delinkvencije</a:t>
            </a:r>
          </a:p>
          <a:p>
            <a:r>
              <a:rPr lang="hr-HR" dirty="0" smtClean="0"/>
              <a:t>Generalni cilj: istražiti glavne socijalne okolnosti odgovorne za pojavu maloljetničke delinkvencije</a:t>
            </a:r>
          </a:p>
          <a:p>
            <a:r>
              <a:rPr lang="hr-HR" dirty="0" smtClean="0"/>
              <a:t>Specifični ciljevi: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Ispitati povezanost maloljetničke delinkvencije i situacije u obitelji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Ispitati povezanost maloljetničke delinkvencije i pojavu delinkventnog ponašanja u obitelji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Ispitati povezanost maloljetničke delinkvencije i socijalnog statusa roditelja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Ispitati povezanost maloljetničke delinkvencije i uspjeha u školi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Itd.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3361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Orijentacijsko (eksplorativno) istraživanje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Proširiti znanje o pojavi koja je predmet istraživanja</a:t>
            </a:r>
          </a:p>
          <a:p>
            <a:r>
              <a:rPr lang="hr-HR" dirty="0" smtClean="0"/>
              <a:t>Razlozi: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Bolje upoznavanje i objašnjenje predmeta istraživanja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Provjeravanje ispravnosti početne istraživačke orijentacije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Provjeravanje prikladnosti odabranih metoda i tehnika istraživanja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Upozorenje na teškoće s kojima se možemo susresti u istraživanju.</a:t>
            </a:r>
          </a:p>
          <a:p>
            <a:r>
              <a:rPr lang="hr-HR" dirty="0" smtClean="0"/>
              <a:t>Obično slabije strukturirane ankete, intervjui, </a:t>
            </a:r>
            <a:r>
              <a:rPr lang="hr-HR" dirty="0" err="1" smtClean="0"/>
              <a:t>focus</a:t>
            </a:r>
            <a:r>
              <a:rPr lang="hr-HR" dirty="0" smtClean="0"/>
              <a:t> grupe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8644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693</Words>
  <Application>Microsoft Office PowerPoint</Application>
  <PresentationFormat>Widescreen</PresentationFormat>
  <Paragraphs>88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Konceptualizacija istraživanja</vt:lpstr>
      <vt:lpstr>Konceptualizacija</vt:lpstr>
      <vt:lpstr>Koncept i konceptualizacija</vt:lpstr>
      <vt:lpstr>1. Izbor i definiranje predmeta (problema, teme) istraživanja</vt:lpstr>
      <vt:lpstr>Vježba: pojmovna analiza</vt:lpstr>
      <vt:lpstr>2. Definiranja svrhe (razloga) istraživanja i 3. pregled literature</vt:lpstr>
      <vt:lpstr>4. Definiranje ciljeva istraživanja</vt:lpstr>
      <vt:lpstr>Ciljevi istraživanja - primjer</vt:lpstr>
      <vt:lpstr>Orijentacijsko (eksplorativno) istraživanje</vt:lpstr>
      <vt:lpstr>Vježba: mini orijentacijsko istraživanje</vt:lpstr>
      <vt:lpstr>6. Formuliranje hipoteza</vt:lpstr>
      <vt:lpstr>Primjer hipoteza</vt:lpstr>
      <vt:lpstr>Vrste hipoteza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Konceptualizacija istraživanja</dc:title>
  <dc:creator>Dario Pavić</dc:creator>
  <cp:lastModifiedBy>Profesor</cp:lastModifiedBy>
  <cp:revision>18</cp:revision>
  <dcterms:created xsi:type="dcterms:W3CDTF">2015-10-27T15:25:56Z</dcterms:created>
  <dcterms:modified xsi:type="dcterms:W3CDTF">2015-10-28T11:37:53Z</dcterms:modified>
</cp:coreProperties>
</file>