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3" r:id="rId8"/>
    <p:sldId id="264" r:id="rId9"/>
    <p:sldId id="265" r:id="rId10"/>
    <p:sldId id="266" r:id="rId11"/>
    <p:sldId id="267" r:id="rId12"/>
    <p:sldId id="268" r:id="rId13"/>
    <p:sldId id="269" r:id="rId14"/>
    <p:sldId id="270" r:id="rId15"/>
    <p:sldId id="271" r:id="rId16"/>
    <p:sldId id="272" r:id="rId17"/>
    <p:sldId id="273" r:id="rId18"/>
    <p:sldId id="274"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13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A58AADC-F5FB-48ED-9DC5-7A50C9520418}" type="datetimeFigureOut">
              <a:rPr lang="en-US" smtClean="0"/>
              <a:t>1/21/2020</a:t>
            </a:fld>
            <a:endParaRPr lang="en-GB"/>
          </a:p>
        </p:txBody>
      </p:sp>
      <p:sp>
        <p:nvSpPr>
          <p:cNvPr id="17" name="Footer Placeholder 16"/>
          <p:cNvSpPr>
            <a:spLocks noGrp="1"/>
          </p:cNvSpPr>
          <p:nvPr>
            <p:ph type="ftr" sz="quarter" idx="11"/>
          </p:nvPr>
        </p:nvSpPr>
        <p:spPr/>
        <p:txBody>
          <a:bodyPr/>
          <a:lstStyle/>
          <a:p>
            <a:endParaRPr lang="en-GB"/>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40063A23-E714-4F15-94F2-822DEABC7F99}" type="slidenum">
              <a:rPr lang="en-GB" smtClean="0"/>
              <a:t>‹#›</a:t>
            </a:fld>
            <a:endParaRPr lang="en-GB"/>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A58AADC-F5FB-48ED-9DC5-7A50C9520418}" type="datetimeFigureOut">
              <a:rPr lang="en-US" smtClean="0"/>
              <a:t>1/21/2020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0063A23-E714-4F15-94F2-822DEABC7F99}"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40063A23-E714-4F15-94F2-822DEABC7F99}" type="slidenum">
              <a:rPr lang="en-GB" smtClean="0"/>
              <a:t>‹#›</a:t>
            </a:fld>
            <a:endParaRPr lang="en-GB"/>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A58AADC-F5FB-48ED-9DC5-7A50C9520418}" type="datetimeFigureOut">
              <a:rPr lang="en-US" smtClean="0"/>
              <a:t>1/21/2020</a:t>
            </a:fld>
            <a:endParaRPr lang="en-GB"/>
          </a:p>
        </p:txBody>
      </p:sp>
      <p:sp>
        <p:nvSpPr>
          <p:cNvPr id="5" name="Footer Placeholder 4"/>
          <p:cNvSpPr>
            <a:spLocks noGrp="1"/>
          </p:cNvSpPr>
          <p:nvPr>
            <p:ph type="ftr" sz="quarter" idx="11"/>
          </p:nvPr>
        </p:nvSpPr>
        <p:spPr/>
        <p:txBody>
          <a:bodyPr/>
          <a:lstStyle/>
          <a:p>
            <a:endParaRPr lang="en-GB"/>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A58AADC-F5FB-48ED-9DC5-7A50C9520418}" type="datetimeFigureOut">
              <a:rPr lang="en-US" smtClean="0"/>
              <a:t>1/21/2020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4361688" y="1026372"/>
            <a:ext cx="457200" cy="441325"/>
          </a:xfrm>
        </p:spPr>
        <p:txBody>
          <a:bodyPr/>
          <a:lstStyle/>
          <a:p>
            <a:fld id="{40063A23-E714-4F15-94F2-822DEABC7F99}" type="slidenum">
              <a:rPr lang="en-GB" smtClean="0"/>
              <a:t>‹#›</a:t>
            </a:fld>
            <a:endParaRPr lang="en-GB"/>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GB"/>
          </a:p>
        </p:txBody>
      </p:sp>
      <p:sp>
        <p:nvSpPr>
          <p:cNvPr id="4" name="Date Placeholder 3"/>
          <p:cNvSpPr>
            <a:spLocks noGrp="1"/>
          </p:cNvSpPr>
          <p:nvPr>
            <p:ph type="dt" sz="half" idx="10"/>
          </p:nvPr>
        </p:nvSpPr>
        <p:spPr/>
        <p:txBody>
          <a:bodyPr/>
          <a:lstStyle/>
          <a:p>
            <a:fld id="{1A58AADC-F5FB-48ED-9DC5-7A50C9520418}" type="datetimeFigureOut">
              <a:rPr lang="en-US" smtClean="0"/>
              <a:t>1/21/2020</a:t>
            </a:fld>
            <a:endParaRPr lang="en-GB"/>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40063A23-E714-4F15-94F2-822DEABC7F99}" type="slidenum">
              <a:rPr lang="en-GB" smtClean="0"/>
              <a:t>‹#›</a:t>
            </a:fld>
            <a:endParaRPr lang="en-GB"/>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1A58AADC-F5FB-48ED-9DC5-7A50C9520418}" type="datetimeFigureOut">
              <a:rPr lang="en-US" smtClean="0"/>
              <a:t>1/21/2020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0063A23-E714-4F15-94F2-822DEABC7F99}" type="slidenum">
              <a:rPr lang="en-GB" smtClean="0"/>
              <a:t>‹#›</a:t>
            </a:fld>
            <a:endParaRPr lang="en-GB"/>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A58AADC-F5FB-48ED-9DC5-7A50C9520418}" type="datetimeFigureOut">
              <a:rPr lang="en-US" smtClean="0"/>
              <a:t>1/21/2020</a:t>
            </a:fld>
            <a:endParaRPr lang="en-GB"/>
          </a:p>
        </p:txBody>
      </p:sp>
      <p:sp>
        <p:nvSpPr>
          <p:cNvPr id="8" name="Footer Placeholder 7"/>
          <p:cNvSpPr>
            <a:spLocks noGrp="1"/>
          </p:cNvSpPr>
          <p:nvPr>
            <p:ph type="ftr" sz="quarter" idx="11"/>
          </p:nvPr>
        </p:nvSpPr>
        <p:spPr>
          <a:xfrm>
            <a:off x="304800" y="6409944"/>
            <a:ext cx="3581400" cy="365760"/>
          </a:xfrm>
        </p:spPr>
        <p:txBody>
          <a:bodyPr/>
          <a:lstStyle/>
          <a:p>
            <a:endParaRPr lang="en-GB"/>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40063A23-E714-4F15-94F2-822DEABC7F99}" type="slidenum">
              <a:rPr lang="en-GB" smtClean="0"/>
              <a:t>‹#›</a:t>
            </a:fld>
            <a:endParaRPr lang="en-GB"/>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A58AADC-F5FB-48ED-9DC5-7A50C9520418}" type="datetimeFigureOut">
              <a:rPr lang="en-US" smtClean="0"/>
              <a:t>1/21/2020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a:xfrm>
            <a:off x="4343400" y="1036020"/>
            <a:ext cx="457200" cy="441325"/>
          </a:xfrm>
        </p:spPr>
        <p:txBody>
          <a:bodyPr/>
          <a:lstStyle/>
          <a:p>
            <a:fld id="{40063A23-E714-4F15-94F2-822DEABC7F99}"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1A58AADC-F5FB-48ED-9DC5-7A50C9520418}" type="datetimeFigureOut">
              <a:rPr lang="en-US" smtClean="0"/>
              <a:t>1/21/2020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40063A23-E714-4F15-94F2-822DEABC7F99}"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40063A23-E714-4F15-94F2-822DEABC7F99}" type="slidenum">
              <a:rPr lang="en-GB" smtClean="0"/>
              <a:t>‹#›</a:t>
            </a:fld>
            <a:endParaRPr lang="en-GB"/>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1A58AADC-F5FB-48ED-9DC5-7A50C9520418}" type="datetimeFigureOut">
              <a:rPr lang="en-US" smtClean="0"/>
              <a:t>1/21/2020</a:t>
            </a:fld>
            <a:endParaRPr lang="en-GB"/>
          </a:p>
        </p:txBody>
      </p:sp>
      <p:sp>
        <p:nvSpPr>
          <p:cNvPr id="6" name="Footer Placeholder 5"/>
          <p:cNvSpPr>
            <a:spLocks noGrp="1"/>
          </p:cNvSpPr>
          <p:nvPr>
            <p:ph type="ftr" sz="quarter" idx="11"/>
          </p:nvPr>
        </p:nvSpPr>
        <p:spPr>
          <a:xfrm>
            <a:off x="301752" y="6410848"/>
            <a:ext cx="3383280" cy="365760"/>
          </a:xfrm>
        </p:spPr>
        <p:txBody>
          <a:bodyPr/>
          <a:lstStyle/>
          <a:p>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40063A23-E714-4F15-94F2-822DEABC7F99}" type="slidenum">
              <a:rPr lang="en-GB" smtClean="0"/>
              <a:t>‹#›</a:t>
            </a:fld>
            <a:endParaRPr lang="en-GB"/>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1A58AADC-F5FB-48ED-9DC5-7A50C9520418}" type="datetimeFigureOut">
              <a:rPr lang="en-US" smtClean="0"/>
              <a:t>1/21/2020</a:t>
            </a:fld>
            <a:endParaRPr lang="en-GB"/>
          </a:p>
        </p:txBody>
      </p:sp>
      <p:sp>
        <p:nvSpPr>
          <p:cNvPr id="6" name="Footer Placeholder 5"/>
          <p:cNvSpPr>
            <a:spLocks noGrp="1"/>
          </p:cNvSpPr>
          <p:nvPr>
            <p:ph type="ftr" sz="quarter" idx="11"/>
          </p:nvPr>
        </p:nvSpPr>
        <p:spPr>
          <a:xfrm>
            <a:off x="301752" y="6410848"/>
            <a:ext cx="3584448" cy="365760"/>
          </a:xfrm>
        </p:spPr>
        <p:txBody>
          <a:bodyPr/>
          <a:lstStyle/>
          <a:p>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1A58AADC-F5FB-48ED-9DC5-7A50C9520418}" type="datetimeFigureOut">
              <a:rPr lang="en-US" smtClean="0"/>
              <a:t>1/21/2020</a:t>
            </a:fld>
            <a:endParaRPr lang="en-GB"/>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GB"/>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40063A23-E714-4F15-94F2-822DEABC7F99}" type="slidenum">
              <a:rPr lang="en-GB" smtClean="0"/>
              <a:t>‹#›</a:t>
            </a:fld>
            <a:endParaRPr lang="en-GB"/>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500430" y="3143248"/>
            <a:ext cx="1714512" cy="1357322"/>
          </a:xfrm>
        </p:spPr>
        <p:txBody>
          <a:bodyPr/>
          <a:lstStyle/>
          <a:p>
            <a:r>
              <a:rPr lang="hr-HR" dirty="0" smtClean="0"/>
              <a:t>Primjeri iz stvarnog života</a:t>
            </a:r>
            <a:endParaRPr lang="en-GB" dirty="0"/>
          </a:p>
        </p:txBody>
      </p:sp>
      <p:sp>
        <p:nvSpPr>
          <p:cNvPr id="2" name="Title 1"/>
          <p:cNvSpPr>
            <a:spLocks noGrp="1"/>
          </p:cNvSpPr>
          <p:nvPr>
            <p:ph type="ctrTitle"/>
          </p:nvPr>
        </p:nvSpPr>
        <p:spPr>
          <a:xfrm>
            <a:off x="642910" y="0"/>
            <a:ext cx="7772400" cy="776302"/>
          </a:xfrm>
        </p:spPr>
        <p:txBody>
          <a:bodyPr/>
          <a:lstStyle/>
          <a:p>
            <a:r>
              <a:rPr lang="hr-HR" b="1" dirty="0" smtClean="0"/>
              <a:t>Konflikti u nastavi</a:t>
            </a:r>
            <a:endParaRPr lang="en-GB"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Primjer 9</a:t>
            </a:r>
            <a:endParaRPr lang="en-GB" dirty="0"/>
          </a:p>
        </p:txBody>
      </p:sp>
      <p:sp>
        <p:nvSpPr>
          <p:cNvPr id="3" name="Content Placeholder 2"/>
          <p:cNvSpPr>
            <a:spLocks noGrp="1"/>
          </p:cNvSpPr>
          <p:nvPr>
            <p:ph sz="quarter" idx="1"/>
          </p:nvPr>
        </p:nvSpPr>
        <p:spPr/>
        <p:txBody>
          <a:bodyPr/>
          <a:lstStyle/>
          <a:p>
            <a:r>
              <a:rPr lang="hr-HR" dirty="0" smtClean="0"/>
              <a:t>Vjeroučiteljica je tijekom ulaska u razred naišla na tekućinu čudne boje i specifičnog mirisa koja se nalazila po ploči i oko nje. Odmah je poslala po Vas i pedagoginju. Što biste vi kao razrednik/ica učinili u tome slučaju.</a:t>
            </a:r>
          </a:p>
          <a:p>
            <a:endParaRPr lang="hr-HR" dirty="0" smtClean="0"/>
          </a:p>
          <a:p>
            <a:r>
              <a:rPr lang="hr-HR" dirty="0" smtClean="0"/>
              <a:t>pedagoginja je utvrdila da se radi o urinu, krivci su pronađeni, njihovi roditelji obavješteni o incidentu te su dotični učenici dobili pedagošku mjeru Strogog ukora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Primjer 10</a:t>
            </a:r>
            <a:endParaRPr lang="en-GB" dirty="0"/>
          </a:p>
        </p:txBody>
      </p:sp>
      <p:sp>
        <p:nvSpPr>
          <p:cNvPr id="3" name="Content Placeholder 2"/>
          <p:cNvSpPr>
            <a:spLocks noGrp="1"/>
          </p:cNvSpPr>
          <p:nvPr>
            <p:ph sz="quarter" idx="1"/>
          </p:nvPr>
        </p:nvSpPr>
        <p:spPr/>
        <p:txBody>
          <a:bodyPr>
            <a:normAutofit fontScale="92500" lnSpcReduction="20000"/>
          </a:bodyPr>
          <a:lstStyle/>
          <a:p>
            <a:r>
              <a:rPr lang="hr-HR" dirty="0" smtClean="0"/>
              <a:t>U školi predaje vjeroučitelj koji je ćelav. Učenici su se često šalili na njegov račun i nedostatak kose, ima nadimak “Čelzi”. Dotični profesor se znao izderavati na učenike zbog toga, čak se i jednom dogodio incident da je ošamario učenika. No ostao je raditi jer je živio u prostorijama škole i zapravo bio pazikuća škole. Jednog nedeljnog popodneva profesor je po dvorištu škole nateravao tri učenika koji su se pretjerano šalili na njegov račun. Na sreću nitko nije stradao. Što biste vi kao ravnatelj/ica napravili u ovoj situaciji?</a:t>
            </a:r>
          </a:p>
          <a:p>
            <a:endParaRPr lang="hr-HR" dirty="0" smtClean="0"/>
          </a:p>
          <a:p>
            <a:r>
              <a:rPr lang="hr-HR" dirty="0" smtClean="0"/>
              <a:t>profesor je dobio otkaz, nije prijavljen policiji, za dotične učenike nije bilo posljedica</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Primjer 11</a:t>
            </a:r>
            <a:endParaRPr lang="en-GB" dirty="0"/>
          </a:p>
        </p:txBody>
      </p:sp>
      <p:sp>
        <p:nvSpPr>
          <p:cNvPr id="3" name="Content Placeholder 2"/>
          <p:cNvSpPr>
            <a:spLocks noGrp="1"/>
          </p:cNvSpPr>
          <p:nvPr>
            <p:ph sz="quarter" idx="1"/>
          </p:nvPr>
        </p:nvSpPr>
        <p:spPr/>
        <p:txBody>
          <a:bodyPr/>
          <a:lstStyle/>
          <a:p>
            <a:r>
              <a:rPr lang="hr-HR" dirty="0" smtClean="0"/>
              <a:t>Nakon što ste podijelili ispravljene ispite znanja dolazi Vam učenik i pokazuje da ste ga zakinuli za bod na pitanju. Uvidjeli ste da je učenik naknadno nadopisao točan odgovor, što bi Vi kao profesor/ica napravili u ovoj situaciji?</a:t>
            </a:r>
          </a:p>
          <a:p>
            <a:endParaRPr lang="hr-HR" dirty="0" smtClean="0"/>
          </a:p>
          <a:p>
            <a:endParaRPr lang="hr-HR" dirty="0" smtClean="0"/>
          </a:p>
          <a:p>
            <a:r>
              <a:rPr lang="hr-HR" dirty="0" smtClean="0"/>
              <a:t>profesorica je vidno razočarana vikala na njega te mu dala jedinicu iako je prvobitno trebao dobiti 4</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Primjer 12</a:t>
            </a:r>
            <a:endParaRPr lang="en-GB" dirty="0"/>
          </a:p>
        </p:txBody>
      </p:sp>
      <p:sp>
        <p:nvSpPr>
          <p:cNvPr id="3" name="Content Placeholder 2"/>
          <p:cNvSpPr>
            <a:spLocks noGrp="1"/>
          </p:cNvSpPr>
          <p:nvPr>
            <p:ph sz="quarter" idx="1"/>
          </p:nvPr>
        </p:nvSpPr>
        <p:spPr/>
        <p:txBody>
          <a:bodyPr/>
          <a:lstStyle/>
          <a:p>
            <a:r>
              <a:rPr lang="hr-HR" dirty="0" smtClean="0"/>
              <a:t>Podijelili ste ispite učenicima nakon čega upisujete ocjene u imenik, učenici vam sa svojeg mjesta govore koju su ocjenu dobili. Jedan učenik kaže da je dobio pozitivnu ocjenu iako nije i nakon što ga uhvatite u laži, učenik se rasplače. Što biste vi kao profesor/ica u ovoj situaciji napravili?</a:t>
            </a:r>
          </a:p>
          <a:p>
            <a:endParaRPr lang="hr-HR" dirty="0" smtClean="0"/>
          </a:p>
          <a:p>
            <a:r>
              <a:rPr lang="hr-HR" dirty="0" smtClean="0"/>
              <a:t>učenik je morao u bilježnicu ispisati stranicu sa rečenicom “Neću više lagati”. Drugih posljedica nije bilo.</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Primjer 13</a:t>
            </a:r>
            <a:endParaRPr lang="en-GB" dirty="0"/>
          </a:p>
        </p:txBody>
      </p:sp>
      <p:sp>
        <p:nvSpPr>
          <p:cNvPr id="3" name="Content Placeholder 2"/>
          <p:cNvSpPr>
            <a:spLocks noGrp="1"/>
          </p:cNvSpPr>
          <p:nvPr>
            <p:ph sz="quarter" idx="1"/>
          </p:nvPr>
        </p:nvSpPr>
        <p:spPr>
          <a:xfrm>
            <a:off x="214282" y="1643050"/>
            <a:ext cx="8503920" cy="4572000"/>
          </a:xfrm>
        </p:spPr>
        <p:txBody>
          <a:bodyPr/>
          <a:lstStyle/>
          <a:p>
            <a:r>
              <a:rPr lang="hr-HR" dirty="0" smtClean="0"/>
              <a:t>Dok predajete nastavu učenik konstantno priča i ometa Vaš rad, kao kaznu izveli ste ga na ploču da ga ispitate. No, učenik je pokazao zavidno znanje gradiva, što biste vi kao profesor/ica u ovoj situaciji napravili?</a:t>
            </a:r>
          </a:p>
          <a:p>
            <a:endParaRPr lang="hr-HR" dirty="0" smtClean="0"/>
          </a:p>
          <a:p>
            <a:r>
              <a:rPr lang="hr-HR" dirty="0" smtClean="0"/>
              <a:t>učenik je dobio četvorku, sat je nastavljen dalje no ometanje nije prestalo u potpunosti</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Primjer 14</a:t>
            </a:r>
            <a:endParaRPr lang="en-GB" dirty="0"/>
          </a:p>
        </p:txBody>
      </p:sp>
      <p:sp>
        <p:nvSpPr>
          <p:cNvPr id="3" name="Content Placeholder 2"/>
          <p:cNvSpPr>
            <a:spLocks noGrp="1"/>
          </p:cNvSpPr>
          <p:nvPr>
            <p:ph sz="quarter" idx="1"/>
          </p:nvPr>
        </p:nvSpPr>
        <p:spPr/>
        <p:txBody>
          <a:bodyPr>
            <a:normAutofit lnSpcReduction="10000"/>
          </a:bodyPr>
          <a:lstStyle/>
          <a:p>
            <a:r>
              <a:rPr lang="hr-HR" dirty="0" smtClean="0"/>
              <a:t>Razrednik/ica ste razreda, učenicima ste podijelili svjedodžbe za kraj polugodišta da odnesu doma roditeljima na uvid. Nakon mjesec dana roditelji učenika dolaze na informacije i shvaćaju da se ocjene u imeniku ne poklapaju sa onima na svjedodžbi i od Vas traže objašnjenje. Što biste vi učinili?</a:t>
            </a:r>
          </a:p>
          <a:p>
            <a:endParaRPr lang="hr-HR" dirty="0" smtClean="0"/>
          </a:p>
          <a:p>
            <a:r>
              <a:rPr lang="hr-HR" dirty="0" smtClean="0"/>
              <a:t>otkriveno je da je učenik krivotvorio svjedodžbu, pozvan je na razgovor skupa sa roditeljima, poslan je pedagogu na razgovor te je dobio pedagošku mjeru Opomene</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Primjer 15</a:t>
            </a:r>
            <a:endParaRPr lang="en-GB" dirty="0"/>
          </a:p>
        </p:txBody>
      </p:sp>
      <p:sp>
        <p:nvSpPr>
          <p:cNvPr id="3" name="Content Placeholder 2"/>
          <p:cNvSpPr>
            <a:spLocks noGrp="1"/>
          </p:cNvSpPr>
          <p:nvPr>
            <p:ph sz="quarter" idx="1"/>
          </p:nvPr>
        </p:nvSpPr>
        <p:spPr/>
        <p:txBody>
          <a:bodyPr>
            <a:normAutofit fontScale="92500"/>
          </a:bodyPr>
          <a:lstStyle/>
          <a:p>
            <a:r>
              <a:rPr lang="hr-HR" dirty="0" smtClean="0"/>
              <a:t>Učenika u Vašem razredu već neko vrijeme verbalno maltretira skupina drugih učenika kojima ste također razrednik/ica. Nakon što se dotični učenik prvi puta rasplakao porazgovarali ste sa svima uključenim u vršnjačko nasilje te svakog posebno poslali na razgovor kod psihologice. Nakon nekog vremena učenik se ponovno rasplakao. Što biste učinli?</a:t>
            </a:r>
          </a:p>
          <a:p>
            <a:endParaRPr lang="hr-HR" dirty="0" smtClean="0"/>
          </a:p>
          <a:p>
            <a:r>
              <a:rPr lang="hr-HR" dirty="0" smtClean="0"/>
              <a:t>sa učenicima su ponovno obavljeni razgovori unutar razreda i sa psihologicom te im je izrečena pedagoška mjera Opomene pred isključenje </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Bonus primjer</a:t>
            </a:r>
            <a:endParaRPr lang="en-GB" dirty="0"/>
          </a:p>
        </p:txBody>
      </p:sp>
      <p:sp>
        <p:nvSpPr>
          <p:cNvPr id="3" name="Content Placeholder 2"/>
          <p:cNvSpPr>
            <a:spLocks noGrp="1"/>
          </p:cNvSpPr>
          <p:nvPr>
            <p:ph sz="quarter" idx="1"/>
          </p:nvPr>
        </p:nvSpPr>
        <p:spPr/>
        <p:txBody>
          <a:bodyPr/>
          <a:lstStyle/>
          <a:p>
            <a:r>
              <a:rPr lang="hr-HR" dirty="0" smtClean="0"/>
              <a:t>Učenica u Vašem razredu tvrdi da je dotični učenici verbalno zlostavljaju na račun njene debljine. No, već dvije godine nije bilo nikakvih incidenata, a i sami učenici tvrde da to nije točno (prva dva puta su priznali nakon što se razgovaralo s njima). Što biste Vi kao razrednik/ica razreda učinili u ovoj situaciji?</a:t>
            </a:r>
          </a:p>
          <a:p>
            <a:endParaRPr lang="hr-HR" dirty="0" smtClean="0"/>
          </a:p>
          <a:p>
            <a:r>
              <a:rPr lang="hr-HR" dirty="0" smtClean="0"/>
              <a:t>nakon razgovora sa cijelim razredom utvrđeno je da je učenica izmislila optužbe te joj je razrednica savjetovala da se prestane praviti žrtvom</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500694" y="5857892"/>
            <a:ext cx="3357586" cy="758952"/>
          </a:xfrm>
        </p:spPr>
        <p:txBody>
          <a:bodyPr/>
          <a:lstStyle/>
          <a:p>
            <a:r>
              <a:rPr lang="hr-HR" dirty="0" smtClean="0">
                <a:solidFill>
                  <a:schemeClr val="bg1"/>
                </a:solidFill>
              </a:rPr>
              <a:t>Karlo Kovač</a:t>
            </a:r>
            <a:endParaRPr lang="en-GB" dirty="0">
              <a:solidFill>
                <a:schemeClr val="bg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Primjer 1</a:t>
            </a:r>
            <a:endParaRPr lang="en-GB" dirty="0"/>
          </a:p>
        </p:txBody>
      </p:sp>
      <p:sp>
        <p:nvSpPr>
          <p:cNvPr id="3" name="Content Placeholder 2"/>
          <p:cNvSpPr>
            <a:spLocks noGrp="1"/>
          </p:cNvSpPr>
          <p:nvPr>
            <p:ph sz="quarter" idx="1"/>
          </p:nvPr>
        </p:nvSpPr>
        <p:spPr/>
        <p:txBody>
          <a:bodyPr/>
          <a:lstStyle/>
          <a:p>
            <a:r>
              <a:rPr lang="hr-HR" dirty="0" smtClean="0"/>
              <a:t>1. dan nastave, dva učenika 7. razreda potukli su se u školi i razbili staklo na učionici. Što biste vi kao razrednik/ica napravili?</a:t>
            </a:r>
          </a:p>
          <a:p>
            <a:endParaRPr lang="hr-HR" dirty="0" smtClean="0"/>
          </a:p>
          <a:p>
            <a:r>
              <a:rPr lang="hr-HR" dirty="0" smtClean="0"/>
              <a:t>roditelji oba učenika su obavještena o sukobu i morali su podijeliti troškove novog stakla, nikakve druge kazne nije bilo</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Primjer 2</a:t>
            </a:r>
            <a:endParaRPr lang="en-GB" dirty="0"/>
          </a:p>
        </p:txBody>
      </p:sp>
      <p:sp>
        <p:nvSpPr>
          <p:cNvPr id="3" name="Content Placeholder 2"/>
          <p:cNvSpPr>
            <a:spLocks noGrp="1"/>
          </p:cNvSpPr>
          <p:nvPr>
            <p:ph sz="quarter" idx="1"/>
          </p:nvPr>
        </p:nvSpPr>
        <p:spPr/>
        <p:txBody>
          <a:bodyPr/>
          <a:lstStyle/>
          <a:p>
            <a:r>
              <a:rPr lang="hr-HR" dirty="0" smtClean="0"/>
              <a:t>Na satu fizike učenik je učenici ispred sebe zapalio kosu. Što biste vi kao profesor/ica fizike učinili?</a:t>
            </a:r>
          </a:p>
          <a:p>
            <a:endParaRPr lang="hr-HR" dirty="0" smtClean="0"/>
          </a:p>
          <a:p>
            <a:endParaRPr lang="hr-HR" dirty="0" smtClean="0"/>
          </a:p>
          <a:p>
            <a:r>
              <a:rPr lang="hr-HR" dirty="0" smtClean="0"/>
              <a:t>profesor fizike izderao se na učenika, bio u nevjerici, drugih posljedica nije bilo</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Primjer 3</a:t>
            </a:r>
            <a:endParaRPr lang="en-GB" dirty="0"/>
          </a:p>
        </p:txBody>
      </p:sp>
      <p:sp>
        <p:nvSpPr>
          <p:cNvPr id="3" name="Content Placeholder 2"/>
          <p:cNvSpPr>
            <a:spLocks noGrp="1"/>
          </p:cNvSpPr>
          <p:nvPr>
            <p:ph sz="quarter" idx="1"/>
          </p:nvPr>
        </p:nvSpPr>
        <p:spPr/>
        <p:txBody>
          <a:bodyPr/>
          <a:lstStyle/>
          <a:p>
            <a:r>
              <a:rPr lang="hr-HR" dirty="0" smtClean="0"/>
              <a:t>Ulazite u razred i vidite da je pun slinavih komadića papira (“pljuce”). Što biste vi kao profesor/ica napravili?</a:t>
            </a:r>
          </a:p>
          <a:p>
            <a:endParaRPr lang="hr-HR" dirty="0" smtClean="0"/>
          </a:p>
          <a:p>
            <a:r>
              <a:rPr lang="hr-HR" dirty="0" smtClean="0"/>
              <a:t>profesorica se izvikala na razred i natjerala ih da počiste, nikakvih drugih posljedica nije bilo</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Primjer 4</a:t>
            </a:r>
            <a:endParaRPr lang="en-GB" dirty="0"/>
          </a:p>
        </p:txBody>
      </p:sp>
      <p:sp>
        <p:nvSpPr>
          <p:cNvPr id="3" name="Content Placeholder 2"/>
          <p:cNvSpPr>
            <a:spLocks noGrp="1"/>
          </p:cNvSpPr>
          <p:nvPr>
            <p:ph sz="quarter" idx="1"/>
          </p:nvPr>
        </p:nvSpPr>
        <p:spPr/>
        <p:txBody>
          <a:bodyPr/>
          <a:lstStyle/>
          <a:p>
            <a:r>
              <a:rPr lang="hr-HR" dirty="0" smtClean="0"/>
              <a:t>Za vrijeme nastave učenici bacili petardu u učionici. Što biste vi kao profesor/ica napravili u ovom slučaju?</a:t>
            </a:r>
          </a:p>
          <a:p>
            <a:endParaRPr lang="hr-HR" dirty="0" smtClean="0"/>
          </a:p>
          <a:p>
            <a:r>
              <a:rPr lang="hr-HR" dirty="0" smtClean="0"/>
              <a:t>pozvana je ravnateljica koja se izderala na učenike, nikakvih drugih posljedica nije bilo</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Primjer 5</a:t>
            </a:r>
            <a:endParaRPr lang="en-GB" dirty="0"/>
          </a:p>
        </p:txBody>
      </p:sp>
      <p:sp>
        <p:nvSpPr>
          <p:cNvPr id="3" name="Content Placeholder 2"/>
          <p:cNvSpPr>
            <a:spLocks noGrp="1"/>
          </p:cNvSpPr>
          <p:nvPr>
            <p:ph sz="quarter" idx="1"/>
          </p:nvPr>
        </p:nvSpPr>
        <p:spPr/>
        <p:txBody>
          <a:bodyPr/>
          <a:lstStyle/>
          <a:p>
            <a:r>
              <a:rPr lang="hr-HR" dirty="0" smtClean="0"/>
              <a:t>Za vrijeme tjelesnog na školskom igralištu igrala se nogometna utakmica. Učenik je provocirao profesora zbog čega ga je on ošamario. 20 minuta kasnije dolazi brat od dotičnog učenika i nokautira profesora na pod. Što biste vi kao razrednik/ica toga razreda napravili?</a:t>
            </a:r>
          </a:p>
          <a:p>
            <a:endParaRPr lang="hr-HR" dirty="0" smtClean="0"/>
          </a:p>
          <a:p>
            <a:r>
              <a:rPr lang="hr-HR" dirty="0" smtClean="0"/>
              <a:t>pozvana je školska psihologinja da umiri šokirani razred, za učenika nije bilo posljedica, profesor je dobio otkaz</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Primjer 6</a:t>
            </a:r>
            <a:endParaRPr lang="en-GB" dirty="0"/>
          </a:p>
        </p:txBody>
      </p:sp>
      <p:sp>
        <p:nvSpPr>
          <p:cNvPr id="3" name="Content Placeholder 2"/>
          <p:cNvSpPr>
            <a:spLocks noGrp="1"/>
          </p:cNvSpPr>
          <p:nvPr>
            <p:ph sz="quarter" idx="1"/>
          </p:nvPr>
        </p:nvSpPr>
        <p:spPr/>
        <p:txBody>
          <a:bodyPr/>
          <a:lstStyle/>
          <a:p>
            <a:r>
              <a:rPr lang="hr-HR" dirty="0" smtClean="0"/>
              <a:t>Učenici su za vrijeme školskog odmora uništili 7 školskih klupa, nastavni profesor je poslao po Vas. Što biste vi kao razrednik/ica toga razreda napravili?</a:t>
            </a:r>
            <a:endParaRPr lang="en-GB" dirty="0" smtClean="0"/>
          </a:p>
          <a:p>
            <a:endParaRPr lang="hr-HR" dirty="0" smtClean="0"/>
          </a:p>
          <a:p>
            <a:endParaRPr lang="hr-HR" dirty="0" smtClean="0"/>
          </a:p>
          <a:p>
            <a:r>
              <a:rPr lang="hr-HR" dirty="0" smtClean="0"/>
              <a:t>nakon vike razrednica je dotične učenike poslala kod psihologice, obavjestila njihove roditelje koji su morali otplatiti klupe te učenicima podijelila pedagošku mjeru Ukora</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Primjer 7</a:t>
            </a:r>
            <a:endParaRPr lang="en-GB" dirty="0"/>
          </a:p>
        </p:txBody>
      </p:sp>
      <p:sp>
        <p:nvSpPr>
          <p:cNvPr id="3" name="Content Placeholder 2"/>
          <p:cNvSpPr>
            <a:spLocks noGrp="1"/>
          </p:cNvSpPr>
          <p:nvPr>
            <p:ph sz="quarter" idx="1"/>
          </p:nvPr>
        </p:nvSpPr>
        <p:spPr/>
        <p:txBody>
          <a:bodyPr/>
          <a:lstStyle/>
          <a:p>
            <a:r>
              <a:rPr lang="hr-HR" dirty="0" smtClean="0"/>
              <a:t>Profesorici iz engleskog učenici su zaljepili žvaku na stolicu na koju je ona sjela. Profesorica je pozvala po Vas. Kako biste vi kao razrednik/ica razreda postupili?</a:t>
            </a:r>
          </a:p>
          <a:p>
            <a:endParaRPr lang="hr-HR" dirty="0" smtClean="0"/>
          </a:p>
          <a:p>
            <a:r>
              <a:rPr lang="hr-HR" dirty="0" smtClean="0"/>
              <a:t>nakon vikanja razrednica je upitala za krivce no pošto se nitko nije javio čitav razred je kažnjen i to ne odlaskom na “mali maturalac”</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Primjer 8</a:t>
            </a:r>
            <a:endParaRPr lang="en-GB" dirty="0"/>
          </a:p>
        </p:txBody>
      </p:sp>
      <p:sp>
        <p:nvSpPr>
          <p:cNvPr id="3" name="Content Placeholder 2"/>
          <p:cNvSpPr>
            <a:spLocks noGrp="1"/>
          </p:cNvSpPr>
          <p:nvPr>
            <p:ph sz="quarter" idx="1"/>
          </p:nvPr>
        </p:nvSpPr>
        <p:spPr/>
        <p:txBody>
          <a:bodyPr/>
          <a:lstStyle/>
          <a:p>
            <a:r>
              <a:rPr lang="hr-HR" dirty="0" smtClean="0"/>
              <a:t>Drugi put u mjesec dana dojavljena je bomba u školi, prvi put ste odradili po proceduri (pustili učenike doma, pozvali policiju,...). Što biste vi kao ravnatelj/ica škole napravili u ovom slučaju? (prvi put bomba nije pronađena)</a:t>
            </a:r>
          </a:p>
          <a:p>
            <a:endParaRPr lang="hr-HR" dirty="0" smtClean="0"/>
          </a:p>
          <a:p>
            <a:r>
              <a:rPr lang="hr-HR" dirty="0" smtClean="0"/>
              <a:t>nastava je normalno održana sa 15-ak minuta pauze, potiho se pregledala škola i bomba nije nađena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1390</TotalTime>
  <Words>1023</Words>
  <Application>Microsoft Office PowerPoint</Application>
  <PresentationFormat>Prikaz na zaslonu (4:3)</PresentationFormat>
  <Paragraphs>70</Paragraphs>
  <Slides>18</Slides>
  <Notes>0</Notes>
  <HiddenSlides>0</HiddenSlides>
  <MMClips>0</MMClips>
  <ScaleCrop>false</ScaleCrop>
  <HeadingPairs>
    <vt:vector size="6" baseType="variant">
      <vt:variant>
        <vt:lpstr>Korišteni fontovi</vt:lpstr>
      </vt:variant>
      <vt:variant>
        <vt:i4>3</vt:i4>
      </vt:variant>
      <vt:variant>
        <vt:lpstr>Tema</vt:lpstr>
      </vt:variant>
      <vt:variant>
        <vt:i4>1</vt:i4>
      </vt:variant>
      <vt:variant>
        <vt:lpstr>Naslovi slajdova</vt:lpstr>
      </vt:variant>
      <vt:variant>
        <vt:i4>18</vt:i4>
      </vt:variant>
    </vt:vector>
  </HeadingPairs>
  <TitlesOfParts>
    <vt:vector size="22" baseType="lpstr">
      <vt:lpstr>Georgia</vt:lpstr>
      <vt:lpstr>Wingdings</vt:lpstr>
      <vt:lpstr>Wingdings 2</vt:lpstr>
      <vt:lpstr>Civic</vt:lpstr>
      <vt:lpstr>Konflikti u nastavi</vt:lpstr>
      <vt:lpstr>Primjer 1</vt:lpstr>
      <vt:lpstr>Primjer 2</vt:lpstr>
      <vt:lpstr>Primjer 3</vt:lpstr>
      <vt:lpstr>Primjer 4</vt:lpstr>
      <vt:lpstr>Primjer 5</vt:lpstr>
      <vt:lpstr>Primjer 6</vt:lpstr>
      <vt:lpstr>Primjer 7</vt:lpstr>
      <vt:lpstr>Primjer 8</vt:lpstr>
      <vt:lpstr>Primjer 9</vt:lpstr>
      <vt:lpstr>Primjer 10</vt:lpstr>
      <vt:lpstr>Primjer 11</vt:lpstr>
      <vt:lpstr>Primjer 12</vt:lpstr>
      <vt:lpstr>Primjer 13</vt:lpstr>
      <vt:lpstr>Primjer 14</vt:lpstr>
      <vt:lpstr>Primjer 15</vt:lpstr>
      <vt:lpstr>Bonus primjer</vt:lpstr>
      <vt:lpstr>Karlo Kovač</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Konflikti u nastavi</dc:title>
  <dc:creator>karlo</dc:creator>
  <cp:lastModifiedBy>Katarina Dadić</cp:lastModifiedBy>
  <cp:revision>43</cp:revision>
  <dcterms:created xsi:type="dcterms:W3CDTF">2020-01-07T18:44:43Z</dcterms:created>
  <dcterms:modified xsi:type="dcterms:W3CDTF">2020-01-21T20:05:58Z</dcterms:modified>
</cp:coreProperties>
</file>