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257" r:id="rId4"/>
    <p:sldId id="259" r:id="rId5"/>
    <p:sldId id="260" r:id="rId6"/>
    <p:sldId id="261" r:id="rId7"/>
    <p:sldId id="270" r:id="rId8"/>
    <p:sldId id="276" r:id="rId9"/>
    <p:sldId id="271" r:id="rId10"/>
    <p:sldId id="272" r:id="rId11"/>
    <p:sldId id="274" r:id="rId12"/>
    <p:sldId id="277" r:id="rId13"/>
    <p:sldId id="309" r:id="rId14"/>
    <p:sldId id="310" r:id="rId15"/>
    <p:sldId id="275" r:id="rId16"/>
    <p:sldId id="263" r:id="rId17"/>
    <p:sldId id="264" r:id="rId18"/>
    <p:sldId id="265" r:id="rId19"/>
    <p:sldId id="267" r:id="rId20"/>
    <p:sldId id="266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26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68" d="100"/>
          <a:sy n="68" d="100"/>
        </p:scale>
        <p:origin x="127" y="48"/>
      </p:cViewPr>
      <p:guideLst/>
    </p:cSldViewPr>
  </p:slideViewPr>
  <p:outlineViewPr>
    <p:cViewPr>
      <p:scale>
        <a:sx n="33" d="100"/>
        <a:sy n="33" d="100"/>
      </p:scale>
      <p:origin x="0" y="-6979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4C82A-C97E-4E7A-BF0C-46B687D27D1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57E3F-F6E9-444B-A603-387285D1FFB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783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94471-5793-4304-BE5C-D82DC447D1D1}" type="slidenum">
              <a:rPr lang="hr-HR" smtClean="0"/>
              <a:t>47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9382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5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422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280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8794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301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606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750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257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952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8731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521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3ACB-7287-4BC1-8D8F-926422F37120}" type="datetimeFigureOut">
              <a:rPr lang="hr-HR" smtClean="0"/>
              <a:t>20.5.2026.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2B3F-FF35-4E91-AAE4-0AF41C8AF5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738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3317" y="156754"/>
            <a:ext cx="4693920" cy="4682190"/>
          </a:xfrm>
        </p:spPr>
        <p:txBody>
          <a:bodyPr>
            <a:noAutofit/>
          </a:bodyPr>
          <a:lstStyle/>
          <a:p>
            <a:r>
              <a:rPr lang="hr-HR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  <a:t>Konfliktna teorija u sociologiji </a:t>
            </a:r>
            <a:br>
              <a:rPr lang="en-US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br>
              <a:rPr lang="en-US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hr-HR" sz="4000" b="1" noProof="0" dirty="0" err="1">
                <a:solidFill>
                  <a:srgbClr val="C00000"/>
                </a:solidFill>
                <a:latin typeface="Bookman Old Style" panose="02050604050505020204" pitchFamily="18" charset="0"/>
              </a:rPr>
              <a:t>Karl</a:t>
            </a:r>
            <a:r>
              <a:rPr lang="hr-HR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  <a:t> Marx</a:t>
            </a:r>
            <a:br>
              <a:rPr lang="hr-HR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br>
              <a:rPr lang="en-US" sz="4000" b="1" noProof="0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br>
              <a:rPr lang="hr-HR" sz="4000" b="1" dirty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endParaRPr lang="hr-HR" sz="2400" b="1" noProof="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59" y="156754"/>
            <a:ext cx="5528898" cy="64791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30252" y="5435602"/>
            <a:ext cx="3640050" cy="319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hr-H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87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83" y="121198"/>
            <a:ext cx="10815834" cy="68039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RACIONALISTIČKI MATERIJALIZAM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sveukupna zbiljnost razumljiva prema mjeri i broju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ideal matematičke spoznaje – uzor znanosti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MEHANIČKI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primarnost materije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znanstvene zakonitosti svodi na mehaničke zakone  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BIOLOŠKI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(psihološki, mitski)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zamjena metafizičkog pojma života fizikalno-kemijskim zakonitostima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VULGARNI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poistovjećuje prirodne, društvene i psihičke procese, zbilju uopće promatra kao neovisnu o čovjekovoj svjesnoj i praktičnoj djelatnosti 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ETIČKI: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treba težiti stvarnim užitcima i dobrima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odbacuje postojanje nekih vječno valjanih, autonomnih vrijednosti</a:t>
            </a:r>
            <a:endParaRPr lang="hr-HR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4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Marxovo materijalističko i dijalektičko shvaćanje društva i povijesti</a:t>
            </a:r>
            <a:endParaRPr lang="hr-HR" sz="3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438031"/>
            <a:ext cx="10646228" cy="50548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sinteza i prevladavanje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Hegelova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panlogizma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‘ono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zbiljsko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zbiljsko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’,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dijalektičkog idealizma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‘um se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razvija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pravocrtno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nego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dijalektiku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pojam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suprotnost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…’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Feuerbachova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materijalizma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čovjek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središtu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filozofije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antropologizma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polazište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svega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tjelesni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čovjek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prirode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 očitovanja zbiljnosti svode se na jedinstvenu osnovu u materiji, koja se kreće po imanentnim dijalektičkim zakonima </a:t>
            </a:r>
          </a:p>
          <a:p>
            <a:pPr>
              <a:buFont typeface="Wingdings" panose="05000000000000000000" pitchFamily="2" charset="2"/>
              <a:buChar char="à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54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927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Dijalektički 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246044"/>
            <a:ext cx="10646228" cy="5246831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hr-HR" b="0" i="0" dirty="0">
              <a:solidFill>
                <a:srgbClr val="222222"/>
              </a:solidFill>
              <a:effectLst/>
              <a:latin typeface="google 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Materijalnost svijeta: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Stvarnost postoji neovisno o ljudskoj svijest</a:t>
            </a:r>
            <a:r>
              <a:rPr lang="en-GB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m</a:t>
            </a:r>
            <a:r>
              <a:rPr lang="hr-HR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aterija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nalazi u neprestanom kretanju i razvoju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Dijalektička logika: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Svaka pojava (teza) stvara unutarnje proturječnosti (antitezu)</a:t>
            </a: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=&gt; n</a:t>
            </a:r>
            <a:r>
              <a:rPr lang="hr-HR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jihovim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sukobom dolazi do rješenja i stvaranja novog stanja (sinteze)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Jedinstvo teorije i prakse: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Filozofija ne služi samo za tumačenje svijeta, već i za njegovo mijenjanje kroz društvenu praksu</a:t>
            </a:r>
          </a:p>
        </p:txBody>
      </p:sp>
    </p:spTree>
    <p:extLst>
      <p:ext uri="{BB962C8B-B14F-4D97-AF65-F5344CB8AC3E}">
        <p14:creationId xmlns:p14="http://schemas.microsoft.com/office/powerpoint/2010/main" val="306786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"/>
          </a:xfrm>
        </p:spPr>
        <p:txBody>
          <a:bodyPr>
            <a:normAutofit fontScale="90000"/>
          </a:bodyPr>
          <a:lstStyle/>
          <a:p>
            <a:endParaRPr lang="hr-HR" sz="40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656492"/>
            <a:ext cx="10646228" cy="583638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hr-H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Osnovni zakoni dijalektike</a:t>
            </a:r>
            <a:endParaRPr lang="en-GB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hr-HR" b="1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hr-H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Zakon prelaska kvantitete u kvalitetu: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ostupne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promjene (kvantitativne) s vremenom dovode do korjenite, nagle promjene stanja (kvalitativne).</a:t>
            </a:r>
            <a:endParaRPr lang="en-GB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endParaRPr lang="hr-HR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hr-H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Zakon prožimanja suprotnosti: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r-HR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pojave sadrže unutarnje kontradikcije koje su pokretač svakog kretanja i razvoja.</a:t>
            </a:r>
            <a:endParaRPr lang="en-GB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endParaRPr lang="hr-HR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+mj-lt"/>
              <a:buAutoNum type="arabicPeriod"/>
            </a:pPr>
            <a:r>
              <a:rPr lang="hr-H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Zakon negacije </a:t>
            </a:r>
            <a:r>
              <a:rPr lang="hr-HR" b="1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negacije</a:t>
            </a:r>
            <a:r>
              <a:rPr lang="hr-H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r-HR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azvoj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odvija poput spirale; svaka nova faza negira prethodnu, ali istovremeno zadržava njezine pozitivne elemente.</a:t>
            </a:r>
          </a:p>
        </p:txBody>
      </p:sp>
    </p:spTree>
    <p:extLst>
      <p:ext uri="{BB962C8B-B14F-4D97-AF65-F5344CB8AC3E}">
        <p14:creationId xmlns:p14="http://schemas.microsoft.com/office/powerpoint/2010/main" val="370612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2875"/>
          </a:xfrm>
        </p:spPr>
        <p:txBody>
          <a:bodyPr>
            <a:normAutofit fontScale="90000"/>
          </a:bodyPr>
          <a:lstStyle/>
          <a:p>
            <a:endParaRPr lang="hr-HR" sz="40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656492"/>
            <a:ext cx="10646228" cy="5836383"/>
          </a:xfrm>
        </p:spPr>
        <p:txBody>
          <a:bodyPr>
            <a:normAutofit/>
          </a:bodyPr>
          <a:lstStyle/>
          <a:p>
            <a:pPr algn="l"/>
            <a:endParaRPr lang="en-GB" b="0" i="0" dirty="0">
              <a:solidFill>
                <a:srgbClr val="222222"/>
              </a:solidFill>
              <a:effectLst/>
              <a:latin typeface="google sans"/>
            </a:endParaRPr>
          </a:p>
          <a:p>
            <a:pPr algn="l"/>
            <a:endParaRPr lang="en-GB" dirty="0">
              <a:solidFill>
                <a:srgbClr val="222222"/>
              </a:solidFill>
              <a:latin typeface="google sans"/>
            </a:endParaRPr>
          </a:p>
          <a:p>
            <a:pPr marL="0" indent="0" algn="l">
              <a:buNone/>
            </a:pP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Kada ov</a:t>
            </a: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filozofsk</a:t>
            </a: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načela</a:t>
            </a: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primijen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imo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 analizu društva i povijesti</a:t>
            </a:r>
            <a:r>
              <a:rPr lang="en-GB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hr-HR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historijski materijalizam</a:t>
            </a:r>
            <a:endParaRPr lang="en-GB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en-GB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GB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hr-H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ekonomska baza (proizvodni odnosi i snage) temelj cjelokupne društvene nadgradnje, uključujući politiku, pravo i kulturu</a:t>
            </a:r>
            <a:endParaRPr lang="hr-HR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02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</a:rPr>
              <a:t>Dijalektika kao način razmišljanja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49620" cy="43513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nasuprot linearnom odnosu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uzrok→ posljedica</a:t>
            </a:r>
          </a:p>
          <a:p>
            <a:pPr>
              <a:lnSpc>
                <a:spcPct val="80000"/>
              </a:lnSpc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ecipročnost i uzajamnost odnosa, dinamika, konflikt, kontradikcija ...</a:t>
            </a: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17" y="1690688"/>
            <a:ext cx="5400403" cy="4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81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Marxova antropologija: čovjek kao rodno (generičko) biće</a:t>
            </a:r>
            <a:endParaRPr lang="hr-HR" sz="36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06143" cy="4351338"/>
          </a:xfrm>
        </p:spPr>
        <p:txBody>
          <a:bodyPr/>
          <a:lstStyle/>
          <a:p>
            <a:r>
              <a:rPr lang="hr-HR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ovjekova mogućnost da se potvrdi kao </a:t>
            </a:r>
            <a:r>
              <a:rPr lang="hr-HR" b="1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osobito generičko biće </a:t>
            </a:r>
          </a:p>
          <a:p>
            <a:endParaRPr lang="hr-HR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 sebi realizira ono što mu realno pružaju mogućnosti njegova ljudskog roda</a:t>
            </a:r>
          </a:p>
          <a:p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222" y="1974668"/>
            <a:ext cx="4625068" cy="24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6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83" y="979714"/>
            <a:ext cx="11353800" cy="719683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hr-HR" sz="2400" b="1" noProof="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  <a:t>	Što čovjeka čini čovjekom i što ga povezuje u zajednicu s drugim ljudima ?</a:t>
            </a:r>
            <a:br>
              <a:rPr lang="hr-HR" sz="2400" b="1" noProof="0" dirty="0">
                <a:solidFill>
                  <a:prstClr val="black"/>
                </a:solidFill>
                <a:latin typeface="Bookman Old Style" panose="02050604050505020204" pitchFamily="18" charset="0"/>
                <a:ea typeface="+mn-ea"/>
                <a:cs typeface="Times New Roman" panose="02020603050405020304" pitchFamily="18" charset="0"/>
              </a:rPr>
            </a:br>
            <a:endParaRPr lang="hr-HR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83" y="1956254"/>
            <a:ext cx="6500637" cy="4351338"/>
          </a:xfrm>
        </p:spPr>
        <p:txBody>
          <a:bodyPr>
            <a:normAutofit/>
          </a:bodyPr>
          <a:lstStyle/>
          <a:p>
            <a:pPr algn="just"/>
            <a:endParaRPr lang="hr-HR" sz="2400" b="1" i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„Praktična proizvodnja predmetnog svijeta, prerada anorganske prirode, potvrđivanje je čovjeka kao svjesnog generičkog bića, ... </a:t>
            </a:r>
          </a:p>
          <a:p>
            <a:endParaRPr lang="hr-HR" altLang="en-US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en-US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“Stoga se </a:t>
            </a:r>
            <a:r>
              <a:rPr lang="hr-HR" altLang="en-US" b="1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čovjek stvarno potvrđuje kao rodno biće upravo u obradi predmetnog svijeta</a:t>
            </a:r>
            <a:r>
              <a:rPr lang="hr-HR" altLang="en-US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” </a:t>
            </a:r>
          </a:p>
          <a:p>
            <a:endParaRPr lang="hr-HR" sz="2400" b="1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956254"/>
            <a:ext cx="4045675" cy="359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90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245" y="295457"/>
            <a:ext cx="10515600" cy="687769"/>
          </a:xfrm>
        </p:spPr>
        <p:txBody>
          <a:bodyPr>
            <a:normAutofit fontScale="90000"/>
          </a:bodyPr>
          <a:lstStyle/>
          <a:p>
            <a:r>
              <a:rPr lang="hr-HR" noProof="0" dirty="0">
                <a:latin typeface="Bookman Old Style" panose="02050604050505020204" pitchFamily="18" charset="0"/>
              </a:rPr>
              <a:t>Povijest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45" y="1179871"/>
            <a:ext cx="5562600" cy="49970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ovjek sam sebe </a:t>
            </a:r>
            <a:r>
              <a:rPr lang="hr-HR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proizvodi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- stvara svoju vlastitu povijest</a:t>
            </a:r>
          </a:p>
          <a:p>
            <a:pPr marL="0" indent="0">
              <a:buNone/>
              <a:defRPr/>
            </a:pPr>
            <a:endParaRPr lang="hr-HR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zvan ljudskih djelatnosti nema povijesti i tek s pojavom čovjeka stupamo u povijest </a:t>
            </a:r>
          </a:p>
          <a:p>
            <a:pPr marL="0" indent="0">
              <a:buNone/>
              <a:defRPr/>
            </a:pPr>
            <a:endParaRPr lang="hr-HR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</a:t>
            </a:r>
            <a:r>
              <a:rPr lang="hr-HR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roizvodnja čovjeka pomoću </a:t>
            </a:r>
            <a:r>
              <a:rPr lang="hr-HR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ljudskog rada</a:t>
            </a: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17" y="1179871"/>
            <a:ext cx="5350996" cy="48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62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125" y="330290"/>
            <a:ext cx="10515600" cy="780755"/>
          </a:xfrm>
        </p:spPr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</a:rPr>
              <a:t>Rad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1044"/>
            <a:ext cx="5395452" cy="5653549"/>
          </a:xfrm>
        </p:spPr>
        <p:txBody>
          <a:bodyPr>
            <a:normAutofit/>
          </a:bodyPr>
          <a:lstStyle/>
          <a:p>
            <a:endParaRPr lang="hr-HR" sz="2600" b="1" noProof="0" dirty="0">
              <a:latin typeface="Bookman Old Style" panose="02050604050505020204" pitchFamily="18" charset="0"/>
            </a:endParaRPr>
          </a:p>
          <a:p>
            <a:r>
              <a:rPr lang="hr-HR" sz="2600" b="1" noProof="0" dirty="0">
                <a:latin typeface="Bookman Old Style" panose="02050604050505020204" pitchFamily="18" charset="0"/>
              </a:rPr>
              <a:t>RAD </a:t>
            </a:r>
            <a:r>
              <a:rPr lang="hr-HR" sz="2600" noProof="0" dirty="0">
                <a:latin typeface="Bookman Old Style" panose="02050604050505020204" pitchFamily="18" charset="0"/>
              </a:rPr>
              <a:t>kao </a:t>
            </a:r>
            <a:r>
              <a:rPr lang="hr-HR" sz="2600" u="sng" noProof="0" dirty="0">
                <a:latin typeface="Bookman Old Style" panose="02050604050505020204" pitchFamily="18" charset="0"/>
              </a:rPr>
              <a:t>društvena djelatnost</a:t>
            </a:r>
          </a:p>
          <a:p>
            <a:endParaRPr lang="hr-HR" sz="2600" b="1" noProof="0" dirty="0">
              <a:latin typeface="Bookman Old Style" panose="02050604050505020204" pitchFamily="18" charset="0"/>
            </a:endParaRPr>
          </a:p>
          <a:p>
            <a:r>
              <a:rPr lang="hr-HR" sz="2600" dirty="0">
                <a:latin typeface="Bookman Old Style" panose="02050604050505020204" pitchFamily="18" charset="0"/>
              </a:rPr>
              <a:t>č</a:t>
            </a:r>
            <a:r>
              <a:rPr lang="hr-HR" sz="2600" noProof="0" dirty="0">
                <a:latin typeface="Bookman Old Style" panose="02050604050505020204" pitchFamily="18" charset="0"/>
              </a:rPr>
              <a:t>ovjek društveno biće </a:t>
            </a:r>
            <a:r>
              <a:rPr lang="hr-HR" sz="2600" b="1" noProof="0" dirty="0">
                <a:latin typeface="Bookman Old Style" panose="02050604050505020204" pitchFamily="18" charset="0"/>
              </a:rPr>
              <a:t>- svrsishodno postavlja ciljeve i usmjerava svoju djelatnost prema njima</a:t>
            </a:r>
          </a:p>
          <a:p>
            <a:endParaRPr lang="hr-HR" sz="2600" b="1" noProof="0" dirty="0">
              <a:latin typeface="Bookman Old Style" panose="02050604050505020204" pitchFamily="18" charset="0"/>
            </a:endParaRPr>
          </a:p>
          <a:p>
            <a:r>
              <a:rPr lang="hr-HR" sz="2600" dirty="0">
                <a:latin typeface="Bookman Old Style" panose="02050604050505020204" pitchFamily="18" charset="0"/>
              </a:rPr>
              <a:t>p</a:t>
            </a:r>
            <a:r>
              <a:rPr lang="hr-HR" sz="2600" noProof="0" dirty="0">
                <a:latin typeface="Bookman Old Style" panose="02050604050505020204" pitchFamily="18" charset="0"/>
              </a:rPr>
              <a:t>raksu usmjeravaju prošlost i budućnost kao cilj i motiv svrsishodne djelatnosti</a:t>
            </a:r>
          </a:p>
          <a:p>
            <a:endParaRPr lang="hr-HR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77" y="684810"/>
            <a:ext cx="4880148" cy="24630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77" y="3618159"/>
            <a:ext cx="4916343" cy="241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 err="1">
                <a:latin typeface="Bookman Old Style" panose="02050604050505020204" pitchFamily="18" charset="0"/>
              </a:rPr>
              <a:t>Karl</a:t>
            </a:r>
            <a:r>
              <a:rPr lang="hr-HR" noProof="0" dirty="0">
                <a:latin typeface="Bookman Old Style" panose="02050604050505020204" pitchFamily="18" charset="0"/>
              </a:rPr>
              <a:t> Marx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4851" cy="4351338"/>
          </a:xfrm>
        </p:spPr>
        <p:txBody>
          <a:bodyPr/>
          <a:lstStyle/>
          <a:p>
            <a:r>
              <a:rPr lang="hr-HR" sz="2400" noProof="0" dirty="0">
                <a:latin typeface="Bookman Old Style" panose="02050604050505020204" pitchFamily="18" charset="0"/>
              </a:rPr>
              <a:t>Trier 1818.- London 1883.</a:t>
            </a:r>
          </a:p>
          <a:p>
            <a:r>
              <a:rPr lang="hr-HR" sz="2400" noProof="0" dirty="0">
                <a:latin typeface="Bookman Old Style" panose="02050604050505020204" pitchFamily="18" charset="0"/>
              </a:rPr>
              <a:t>novinar, filozof, sociolog, politolog, ekonomski teoretičar, teoretičar revolucije …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jedan od najutjecajnijih mislioca u povijesti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turbulentna karijera </a:t>
            </a:r>
            <a:r>
              <a:rPr lang="hr-HR" sz="2400" noProof="0" dirty="0">
                <a:latin typeface="Bookman Old Style" panose="02050604050505020204" pitchFamily="18" charset="0"/>
              </a:rPr>
              <a:t>(različiti poslovi u različitim gradovima)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suradnja s F. Engelsom</a:t>
            </a: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dijalektički materijalizam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  <a:p>
            <a:endParaRPr lang="hr-HR" noProof="0" dirty="0"/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98" y="1158240"/>
            <a:ext cx="3695024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80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>
                <a:latin typeface="Bookman Old Style" panose="02050604050505020204" pitchFamily="18" charset="0"/>
              </a:rPr>
              <a:t>Društvena povijest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51" y="1935073"/>
            <a:ext cx="8061960" cy="43513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tvarna sfera u kojoj čovjek praktično razvija svoje generičko biće</a:t>
            </a:r>
          </a:p>
          <a:p>
            <a:pPr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proces u kojemu se ostvaruje ljudsko postojanje kao 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suštinsko jedinstvo čovjeka s prirodom</a:t>
            </a:r>
          </a:p>
          <a:p>
            <a:pPr marL="0" indent="0">
              <a:buNone/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</a:t>
            </a:r>
            <a:r>
              <a:rPr lang="hr-HR" sz="24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riroda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sz="2400" u="sng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nije neposredno dana 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ljudskom biću</a:t>
            </a:r>
          </a:p>
          <a:p>
            <a:pPr>
              <a:defRPr/>
            </a:pPr>
            <a:endParaRPr lang="hr-HR" sz="240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č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ovjek </a:t>
            </a:r>
            <a:r>
              <a:rPr lang="hr-HR" sz="2400" u="sng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prirodu prisvaja posredno</a:t>
            </a:r>
            <a:r>
              <a:rPr lang="hr-HR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praksom - u kojoj se čovjekovo postojanje ostvaruje kao jedinstvo s prirodom</a:t>
            </a:r>
          </a:p>
          <a:p>
            <a:pPr>
              <a:defRPr/>
            </a:pP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676" y="1935073"/>
            <a:ext cx="3439928" cy="425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70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700" y="993198"/>
            <a:ext cx="1831109" cy="5934075"/>
          </a:xfrm>
        </p:spPr>
        <p:txBody>
          <a:bodyPr vert="wordArtVert">
            <a:normAutofit/>
          </a:bodyPr>
          <a:lstStyle/>
          <a:p>
            <a:r>
              <a:rPr lang="hr-HR" sz="3600" b="1" i="0" noProof="0" dirty="0">
                <a:latin typeface="Bookman Old Style" panose="02050604050505020204" pitchFamily="18" charset="0"/>
              </a:rPr>
              <a:t>Otuđenje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6716" y="610329"/>
            <a:ext cx="4630783" cy="4351338"/>
          </a:xfrm>
        </p:spPr>
        <p:txBody>
          <a:bodyPr/>
          <a:lstStyle/>
          <a:p>
            <a:endParaRPr lang="hr-HR" sz="2400" b="0" i="0" noProof="0" dirty="0">
              <a:latin typeface="Bookman Old Style" panose="02050604050505020204" pitchFamily="18" charset="0"/>
            </a:endParaRPr>
          </a:p>
          <a:p>
            <a:r>
              <a:rPr lang="hr-HR" sz="2400" b="1" i="0" noProof="0" dirty="0">
                <a:latin typeface="Bookman Old Style" panose="02050604050505020204" pitchFamily="18" charset="0"/>
              </a:rPr>
              <a:t>Feuerbach: religiozno otuđenje čovjeka </a:t>
            </a:r>
          </a:p>
          <a:p>
            <a:pPr lvl="1"/>
            <a:r>
              <a:rPr lang="hr-HR" sz="2400" b="1" i="0" noProof="0" dirty="0">
                <a:latin typeface="Bookman Old Style" panose="02050604050505020204" pitchFamily="18" charset="0"/>
              </a:rPr>
              <a:t>otuđenje ljudske biti od čovjeka - pretvaranje otuđene ljudske biti u nešto transcendentno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894" y="4130545"/>
            <a:ext cx="1628775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743" y="1207658"/>
            <a:ext cx="1671550" cy="217566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53695" y="4253507"/>
            <a:ext cx="29163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hr-HR" sz="2400" b="1" dirty="0">
                <a:solidFill>
                  <a:prstClr val="black"/>
                </a:solidFill>
                <a:latin typeface="Bookman Old Style" panose="02050604050505020204" pitchFamily="18" charset="0"/>
              </a:rPr>
              <a:t>Hegel: suprotnost između svijesti i samosvijesti (čovjek) </a:t>
            </a:r>
          </a:p>
        </p:txBody>
      </p:sp>
      <p:sp>
        <p:nvSpPr>
          <p:cNvPr id="11" name="Cloud 10"/>
          <p:cNvSpPr/>
          <p:nvPr/>
        </p:nvSpPr>
        <p:spPr>
          <a:xfrm>
            <a:off x="6292293" y="770237"/>
            <a:ext cx="1261032" cy="1151796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Cloud 11"/>
          <p:cNvSpPr/>
          <p:nvPr/>
        </p:nvSpPr>
        <p:spPr>
          <a:xfrm>
            <a:off x="7594965" y="4856037"/>
            <a:ext cx="1261032" cy="1151796"/>
          </a:xfrm>
          <a:prstGeom prst="cloud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36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91" y="1336098"/>
            <a:ext cx="5658394" cy="4351338"/>
          </a:xfrm>
        </p:spPr>
        <p:txBody>
          <a:bodyPr>
            <a:normAutofit/>
          </a:bodyPr>
          <a:lstStyle/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Marx</a:t>
            </a:r>
          </a:p>
          <a:p>
            <a:pPr lvl="1"/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fenomen koji se javlja u procesu </a:t>
            </a:r>
            <a:r>
              <a:rPr lang="hr-HR" altLang="en-US" sz="2400" b="1" i="0" noProof="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samoproizvodnje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, samo</a:t>
            </a:r>
            <a:r>
              <a:rPr lang="en-US" altLang="en-US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o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stvar</a:t>
            </a:r>
            <a:r>
              <a:rPr lang="en-US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e</a:t>
            </a:r>
            <a:r>
              <a:rPr lang="hr-HR" altLang="en-US" sz="2400" b="1" i="0" noProof="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nja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čovjeka</a:t>
            </a:r>
          </a:p>
          <a:p>
            <a:pPr lvl="1"/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gubitak pripadajućih generičkih moći ili svojstava</a:t>
            </a:r>
          </a:p>
          <a:p>
            <a:pPr>
              <a:buNone/>
            </a:pP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Rad u klasnom društvu - nužda i prinuda </a:t>
            </a:r>
          </a:p>
          <a:p>
            <a:pPr lvl="1"/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potencijalno se potvrđuje, a realno se otuđuje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157" y="1511314"/>
            <a:ext cx="4700423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74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74871"/>
          </a:xfrm>
        </p:spPr>
        <p:txBody>
          <a:bodyPr>
            <a:normAutofit/>
          </a:bodyPr>
          <a:lstStyle/>
          <a:p>
            <a:r>
              <a:rPr lang="hr-HR" altLang="en-US" sz="2800" b="1" i="0" noProof="0" dirty="0">
                <a:latin typeface="Bookman Old Style" panose="02050604050505020204" pitchFamily="18" charset="0"/>
              </a:rPr>
              <a:t>Četiri oblika otuđenja </a:t>
            </a:r>
            <a:endParaRPr lang="hr-HR" sz="2800" b="1" i="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7754"/>
            <a:ext cx="6531708" cy="6170245"/>
          </a:xfrm>
        </p:spPr>
        <p:txBody>
          <a:bodyPr>
            <a:normAutofit lnSpcReduction="10000"/>
          </a:bodyPr>
          <a:lstStyle/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od proizvoda rada </a:t>
            </a:r>
            <a:r>
              <a:rPr lang="en-GB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</a:t>
            </a:r>
            <a:r>
              <a:rPr lang="hr-HR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oizvod</a:t>
            </a:r>
            <a:r>
              <a:rPr lang="hr-H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rada pojavljuje se kao nešto tuđe, odvojeno i izvanjsko</a:t>
            </a:r>
            <a:r>
              <a:rPr lang="en-GB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nepripadajuče</a:t>
            </a:r>
            <a:r>
              <a:rPr lang="en-GB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hr-HR" altLang="en-US" sz="1800" i="0" noProof="0" dirty="0">
              <a:latin typeface="Bookman Old Style" panose="02050604050505020204" pitchFamily="18" charset="0"/>
            </a:endParaRPr>
          </a:p>
          <a:p>
            <a:pPr marL="609600" indent="-609600">
              <a:buNone/>
            </a:pPr>
            <a:endParaRPr lang="hr-HR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od procesa proizvodnje</a:t>
            </a:r>
            <a:r>
              <a:rPr lang="en-GB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hr-H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čin rada više nije slobodno, kreativno i smisleno djelovanje</a:t>
            </a:r>
            <a:r>
              <a:rPr lang="en-GB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r-H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prestaje biti samopotvrđivanje i postaje sredstvo pukog opstanka</a:t>
            </a:r>
            <a:endParaRPr lang="hr-HR" altLang="en-US" sz="2400" i="0" noProof="0" dirty="0">
              <a:latin typeface="Bookman Old Style" panose="02050604050505020204" pitchFamily="18" charset="0"/>
            </a:endParaRPr>
          </a:p>
          <a:p>
            <a:pPr marL="609600" indent="-609600"/>
            <a:endParaRPr lang="en-GB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čovjeka od svoje generičke biti </a:t>
            </a:r>
            <a:r>
              <a:rPr lang="hr-H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čovjek, po svojoj biti, stvaralačko, svjesno, društveno i rodno biće koje se potvrđuje kroz slobodnu djelatnost</a:t>
            </a:r>
            <a:r>
              <a:rPr lang="en-GB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=&gt; </a:t>
            </a:r>
            <a:r>
              <a:rPr lang="hr-H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 sveden na nuždu, </a:t>
            </a:r>
            <a:r>
              <a:rPr lang="hr-HR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mehaničnost</a:t>
            </a:r>
            <a:r>
              <a:rPr lang="hr-H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podčinjenost znači da čovjek više ne živi u skladu sa svojom ljudskom bit</a:t>
            </a:r>
            <a:endParaRPr lang="hr-HR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endParaRPr lang="en-GB" altLang="en-US" sz="2400" b="1" i="0" noProof="0" dirty="0">
              <a:latin typeface="Bookman Old Style" panose="02050604050505020204" pitchFamily="18" charset="0"/>
            </a:endParaRPr>
          </a:p>
          <a:p>
            <a:pPr marL="609600" indent="-609600"/>
            <a:r>
              <a:rPr lang="hr-HR" altLang="en-US" sz="2400" b="1" i="0" noProof="0" dirty="0">
                <a:latin typeface="Bookman Old Style" panose="02050604050505020204" pitchFamily="18" charset="0"/>
              </a:rPr>
              <a:t>otuđenje čovjeka od čovjeka </a:t>
            </a:r>
            <a:r>
              <a:rPr lang="en-GB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umj</a:t>
            </a:r>
            <a:r>
              <a:rPr lang="hr-HR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esto</a:t>
            </a:r>
            <a:r>
              <a:rPr lang="hr-H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 budu članovi stvarne zajednice, </a:t>
            </a:r>
            <a:r>
              <a:rPr lang="en-GB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ljudska</a:t>
            </a:r>
            <a:r>
              <a:rPr lang="en-GB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bića</a:t>
            </a:r>
            <a:r>
              <a:rPr lang="hr-HR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postaju suparnici, sredstva, konkurenti ili puki nositelji društvenih funkcija</a:t>
            </a:r>
            <a:endParaRPr lang="hr-HR" altLang="en-US" sz="2400" b="1" i="0" noProof="0" dirty="0">
              <a:latin typeface="Bookman Old Style" panose="02050604050505020204" pitchFamily="18" charset="0"/>
            </a:endParaRP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85" y="831273"/>
            <a:ext cx="3819315" cy="4018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15200" y="5106391"/>
            <a:ext cx="391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https://www.youtube.com/watch?v=PZ4VzhIuKCQ </a:t>
            </a:r>
          </a:p>
        </p:txBody>
      </p:sp>
    </p:spTree>
    <p:extLst>
      <p:ext uri="{BB962C8B-B14F-4D97-AF65-F5344CB8AC3E}">
        <p14:creationId xmlns:p14="http://schemas.microsoft.com/office/powerpoint/2010/main" val="1802428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i="0" noProof="0" dirty="0">
                <a:latin typeface="Bookman Old Style" panose="02050604050505020204" pitchFamily="18" charset="0"/>
              </a:rPr>
              <a:t>Marxovi sociološki pojmovi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545" y="2342861"/>
            <a:ext cx="5516418" cy="4351338"/>
          </a:xfrm>
        </p:spPr>
        <p:txBody>
          <a:bodyPr/>
          <a:lstStyle/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Društvo - proizvod međusobnih aktivnosti i odnosa među ljudima</a:t>
            </a:r>
          </a:p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Shvaćanje društva</a:t>
            </a:r>
            <a:endParaRPr lang="hr-HR" altLang="en-US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/>
            <a:r>
              <a:rPr lang="hr-HR" altLang="en-US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postoji opći zakon proizvodne ljudske djelatnosti, ljudskog proizvodnog rada koji važi za sve oblike ljudske prakse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908" y="868939"/>
            <a:ext cx="48768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131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-33634"/>
            <a:ext cx="10515600" cy="1325563"/>
          </a:xfrm>
        </p:spPr>
        <p:txBody>
          <a:bodyPr>
            <a:normAutofit/>
          </a:bodyPr>
          <a:lstStyle/>
          <a:p>
            <a:r>
              <a:rPr lang="hr-HR" sz="2800" b="1" i="0" noProof="0" dirty="0">
                <a:latin typeface="Bookman Old Style" panose="02050604050505020204" pitchFamily="18" charset="0"/>
              </a:rPr>
              <a:t>Podjela rada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790" y="1279659"/>
            <a:ext cx="4759036" cy="34021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Adam Smith: </a:t>
            </a:r>
            <a:endParaRPr lang="hr-HR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podjela rada povezana je sa sklonošću razmjeni, barteru i trgovini.</a:t>
            </a:r>
            <a:endParaRPr lang="hr-HR" sz="2800" b="0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9969" y="127965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altLang="en-US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Marx: podjela rada nije urođena sklonost, već posljedica i rezultat razvoja proizvodne djelatnosti ljudi</a:t>
            </a:r>
            <a:endParaRPr lang="en-US" altLang="en-US" sz="20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nužnost koja postoji u svim oblicima društvenih odnosa,</a:t>
            </a:r>
            <a:endParaRPr lang="en-US" altLang="en-US" sz="2000" b="1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r-HR" altLang="en-US" sz="20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iz čega nastaju  različiti oblici društvene organizacije i društvenih institucija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933" y="3536802"/>
            <a:ext cx="4835067" cy="3084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3810" y="5058288"/>
            <a:ext cx="4421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https://www.youtube.com/watch?v=TM6LD1Hkooc </a:t>
            </a:r>
          </a:p>
        </p:txBody>
      </p:sp>
    </p:spTree>
    <p:extLst>
      <p:ext uri="{BB962C8B-B14F-4D97-AF65-F5344CB8AC3E}">
        <p14:creationId xmlns:p14="http://schemas.microsoft.com/office/powerpoint/2010/main" val="403593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472" y="1667307"/>
            <a:ext cx="6560127" cy="5615709"/>
          </a:xfrm>
        </p:spPr>
        <p:txBody>
          <a:bodyPr>
            <a:normAutofit/>
          </a:bodyPr>
          <a:lstStyle/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Različiti razvojni stupnjevi podjele rada odgovaraju različitim oblicima vlasništva </a:t>
            </a:r>
          </a:p>
          <a:p>
            <a:pPr>
              <a:buNone/>
            </a:pP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Svaki stupanj podjele rada određuje i uzajamni odnos individuuma u vezi s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- materijalom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- oruđem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- proizvodima rada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77" y="1750434"/>
            <a:ext cx="4219286" cy="357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8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966" y="465003"/>
            <a:ext cx="4592782" cy="6019945"/>
          </a:xfrm>
        </p:spPr>
        <p:txBody>
          <a:bodyPr>
            <a:normAutofit lnSpcReduction="10000"/>
          </a:bodyPr>
          <a:lstStyle/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“Kad se uzmu u obzir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... način proizvodnje i stupanj razvoja proizvodnih snaga,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... mjesto u proizvodnji, 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... odnos prema uvjetima i oruđima rada,</a:t>
            </a: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	... radnoj djelatnosti i proizvodima rada, </a:t>
            </a:r>
          </a:p>
          <a:p>
            <a:pPr>
              <a:buNone/>
            </a:pP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dobivaju se osnovni čimbenici diferencijacije društva i formiranje određenih društvenih odnosa“</a:t>
            </a:r>
          </a:p>
        </p:txBody>
      </p:sp>
      <p:sp>
        <p:nvSpPr>
          <p:cNvPr id="5" name="Oval 4"/>
          <p:cNvSpPr/>
          <p:nvPr/>
        </p:nvSpPr>
        <p:spPr>
          <a:xfrm>
            <a:off x="7844518" y="1038475"/>
            <a:ext cx="2501415" cy="148705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Bookman Old Style" panose="02050604050505020204" pitchFamily="18" charset="0"/>
              </a:rPr>
              <a:t>KAPITALISTI</a:t>
            </a:r>
            <a:endParaRPr lang="hr-HR" b="1" dirty="0">
              <a:latin typeface="Bookman Old Style" panose="0205060405050502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869261" y="3605135"/>
            <a:ext cx="4451928" cy="209781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RADNIČKA</a:t>
            </a:r>
            <a:r>
              <a:rPr lang="en-US" b="1" dirty="0"/>
              <a:t> </a:t>
            </a:r>
            <a:r>
              <a:rPr lang="en-US" b="1" dirty="0">
                <a:latin typeface="Bookman Old Style" panose="02050604050505020204" pitchFamily="18" charset="0"/>
              </a:rPr>
              <a:t>KLASA</a:t>
            </a:r>
            <a:endParaRPr lang="hr-HR" b="1" dirty="0">
              <a:latin typeface="Bookman Old Style" panose="020506040505050202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9525537" y="2253907"/>
            <a:ext cx="1440872" cy="80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ight Arrow 7"/>
          <p:cNvSpPr/>
          <p:nvPr/>
        </p:nvSpPr>
        <p:spPr>
          <a:xfrm rot="5400000">
            <a:off x="7210622" y="3073195"/>
            <a:ext cx="1440872" cy="8035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7189774" y="1993970"/>
            <a:ext cx="148973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 err="1">
                <a:latin typeface="Bookman Old Style" panose="02050604050505020204" pitchFamily="18" charset="0"/>
              </a:rPr>
              <a:t>Maksimizacija</a:t>
            </a:r>
            <a:r>
              <a:rPr lang="hr-HR" sz="1600" b="1" dirty="0">
                <a:latin typeface="Bookman Old Style" panose="02050604050505020204" pitchFamily="18" charset="0"/>
              </a:rPr>
              <a:t> profita, smanjenje troškova rada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08779" y="3166990"/>
            <a:ext cx="1489731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1600" b="1" dirty="0">
                <a:latin typeface="Bookman Old Style" panose="02050604050505020204" pitchFamily="18" charset="0"/>
              </a:rPr>
              <a:t>Povećanje plaća i poboljšanje radnih uvjeta</a:t>
            </a:r>
          </a:p>
        </p:txBody>
      </p:sp>
    </p:spTree>
    <p:extLst>
      <p:ext uri="{BB962C8B-B14F-4D97-AF65-F5344CB8AC3E}">
        <p14:creationId xmlns:p14="http://schemas.microsoft.com/office/powerpoint/2010/main" val="838574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782" y="19887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hr-HR" sz="2400" b="0" i="0" noProof="0" dirty="0">
                <a:latin typeface="Bookman Old Style" panose="02050604050505020204" pitchFamily="18" charset="0"/>
              </a:rPr>
            </a:br>
            <a:r>
              <a:rPr lang="hr-HR" sz="2400" b="1" i="0" noProof="0" dirty="0">
                <a:latin typeface="Bookman Old Style" panose="02050604050505020204" pitchFamily="18" charset="0"/>
              </a:rPr>
              <a:t>Historijske tipove društva, koji u tom procesu nastaju, tj. globalne sisteme društvenih odnosa, Marx naziva </a:t>
            </a:r>
            <a:br>
              <a:rPr lang="hr-HR" sz="2400" b="1" i="0" noProof="0" dirty="0">
                <a:latin typeface="Bookman Old Style" panose="02050604050505020204" pitchFamily="18" charset="0"/>
              </a:rPr>
            </a:br>
            <a:br>
              <a:rPr lang="hr-HR" sz="2400" b="1" i="0" noProof="0" dirty="0">
                <a:latin typeface="Bookman Old Style" panose="02050604050505020204" pitchFamily="18" charset="0"/>
              </a:rPr>
            </a:br>
            <a:r>
              <a:rPr lang="hr-HR" sz="2400" b="1" i="0" noProof="0" dirty="0">
                <a:latin typeface="Bookman Old Style" panose="02050604050505020204" pitchFamily="18" charset="0"/>
              </a:rPr>
              <a:t>DRUŠTVENO EKONOMSKE FORMACIJE </a:t>
            </a:r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2" y="2204316"/>
            <a:ext cx="5433290" cy="435133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 povijesti čovječanstva Marx izdvaja četiri društveno-ekonomske formacije tj. osnovna oblika društvene strukture:</a:t>
            </a:r>
          </a:p>
          <a:p>
            <a:pPr marL="0" indent="0">
              <a:buNone/>
              <a:defRPr/>
            </a:pPr>
            <a:endParaRPr lang="hr-HR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prvobitna zajednica,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robovlasništvo,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feudalizam,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  <a:defRPr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kapitalizam</a:t>
            </a:r>
            <a:endParaRPr lang="hr-HR" sz="2400" b="0" i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817" y="2204316"/>
            <a:ext cx="3135001" cy="40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66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>
                <a:latin typeface="Bookman Old Style" panose="02050604050505020204" pitchFamily="18" charset="0"/>
              </a:rPr>
              <a:t>Temeljna obilježja povijesnih formacija</a:t>
            </a:r>
            <a:endParaRPr lang="hr-HR" sz="2400" b="1" i="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218382" cy="4351338"/>
          </a:xfrm>
        </p:spPr>
        <p:txBody>
          <a:bodyPr>
            <a:normAutofit fontScale="92500" lnSpcReduction="10000"/>
          </a:bodyPr>
          <a:lstStyle/>
          <a:p>
            <a:endParaRPr lang="hr-HR" altLang="en-US" sz="2400" b="0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patrijarhalne zajednice: slabo razvijena proizvodnja i podjela rad</a:t>
            </a:r>
            <a:r>
              <a:rPr lang="en-GB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a</a:t>
            </a: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ropstvo – klasni sukob između robovlasnika i robova</a:t>
            </a:r>
          </a:p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feudalizam - klasni sukob između feudalaca i kmetova</a:t>
            </a:r>
          </a:p>
          <a:p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kapitalizam - klasni sukob između kapitalista i najamnih radnika 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782" y="2927926"/>
            <a:ext cx="4463803" cy="292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4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109" y="211529"/>
            <a:ext cx="4595892" cy="2585189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90254" y="3459738"/>
            <a:ext cx="8226425" cy="368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Rani radovi (1843.)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Kritika </a:t>
            </a:r>
            <a:r>
              <a:rPr lang="hr-HR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Hegelove</a:t>
            </a: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filozofije prava (1843.)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Ekonomsko-filozofski rukopisi (1844.)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Manifest Komunističke partije (1848.)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Prilog kritici političke ekonomije (1859.)</a:t>
            </a:r>
          </a:p>
          <a:p>
            <a:pPr eaLnBrk="1" hangingPunct="1">
              <a:defRPr/>
            </a:pPr>
            <a:r>
              <a:rPr lang="hr-H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Kapital (1867.)</a:t>
            </a:r>
            <a:endParaRPr 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209" y="3597591"/>
            <a:ext cx="1715589" cy="2675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799" y="3597591"/>
            <a:ext cx="1743075" cy="2647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44" y="213706"/>
            <a:ext cx="1717260" cy="25830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4" y="213707"/>
            <a:ext cx="1717767" cy="2583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27" y="213706"/>
            <a:ext cx="1682559" cy="258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6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964" y="1705553"/>
            <a:ext cx="49622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Novo “buduće” društveno uređenje - socijalizam: </a:t>
            </a:r>
          </a:p>
          <a:p>
            <a:pPr>
              <a:buNone/>
            </a:pPr>
            <a:endParaRPr lang="hr-HR" altLang="en-US" sz="2400" b="1" i="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ukidanje eksploatacije</a:t>
            </a:r>
          </a:p>
          <a:p>
            <a:r>
              <a:rPr lang="en-US" altLang="en-US" sz="2400" b="1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 sz="2400" b="1" i="0" noProof="0" dirty="0" err="1">
                <a:latin typeface="Bookman Old Style" panose="02050604050505020204" pitchFamily="18" charset="0"/>
                <a:cs typeface="Times New Roman" panose="02020603050405020304" pitchFamily="18" charset="0"/>
              </a:rPr>
              <a:t>kidanje</a:t>
            </a:r>
            <a:r>
              <a:rPr lang="en-US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klasnih odnosa u društvu, </a:t>
            </a: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podruštvljenje proizvodnje </a:t>
            </a:r>
          </a:p>
          <a:p>
            <a:r>
              <a:rPr lang="hr-HR" altLang="en-US" sz="2400" b="1" i="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prerastanje društva u slobodno besklasno udruživanje</a:t>
            </a:r>
          </a:p>
          <a:p>
            <a:endParaRPr lang="hr-HR" sz="2400" b="0" i="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84" y="1456172"/>
            <a:ext cx="3025749" cy="41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621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4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Klasa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0710"/>
            <a:ext cx="10515600" cy="5574890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hr-HR" dirty="0"/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nekim analizama Marx razlikuje radnike, kapitaliste i zemljoposjednike, ali u središtu njegove teorije stoji sukob kapitala i rada.</a:t>
            </a:r>
          </a:p>
          <a:p>
            <a:pPr>
              <a:defRPr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Osnova podjele: izvor prihoda</a:t>
            </a:r>
          </a:p>
          <a:p>
            <a:pPr marL="0" indent="0"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radnici -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nadnica,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kapitalisti -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</a:t>
            </a: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zemljoposjednici -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renta</a:t>
            </a:r>
          </a:p>
        </p:txBody>
      </p:sp>
    </p:spTree>
    <p:extLst>
      <p:ext uri="{BB962C8B-B14F-4D97-AF65-F5344CB8AC3E}">
        <p14:creationId xmlns:p14="http://schemas.microsoft.com/office/powerpoint/2010/main" val="2308042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5"/>
            <a:ext cx="10515600" cy="149732"/>
          </a:xfrm>
        </p:spPr>
        <p:txBody>
          <a:bodyPr>
            <a:normAutofit fontScale="90000"/>
          </a:bodyPr>
          <a:lstStyle/>
          <a:p>
            <a:endParaRPr lang="hr-HR" sz="3200" b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2117"/>
            <a:ext cx="10515600" cy="624348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r-HR" dirty="0"/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Najčešće govori samo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radnicima i kapitalistima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međusobno suprotstavljenim klasama</a:t>
            </a:r>
          </a:p>
          <a:p>
            <a:pPr marL="0" indent="0">
              <a:buNone/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Takva podjela utemeljena na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vlasničkim i nevlasničkim interesima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ctr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rentijerstvo i profiterstvo =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vlasnički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interes </a:t>
            </a:r>
          </a:p>
          <a:p>
            <a:pPr marL="0" indent="0" algn="ctr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nasuprot </a:t>
            </a:r>
          </a:p>
          <a:p>
            <a:pPr marL="0" indent="0" algn="ctr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interesima radnika – 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najamna radna snaga</a:t>
            </a:r>
          </a:p>
          <a:p>
            <a:pPr marL="0" indent="0" algn="ctr">
              <a:buNone/>
              <a:defRPr/>
            </a:pPr>
            <a:endParaRPr lang="hr-H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Radničkoj klasi pripisuje i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revolucionarno značenje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klasa koja će društvo osloboditi ekspolatacije najamnoga rada, nepravde i društvene nejednakosti</a:t>
            </a:r>
            <a:endParaRPr lang="hr-HR" sz="240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68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4"/>
            <a:ext cx="10515600" cy="1325563"/>
          </a:xfrm>
        </p:spPr>
        <p:txBody>
          <a:bodyPr>
            <a:normAutofit/>
          </a:bodyPr>
          <a:lstStyle/>
          <a:p>
            <a:r>
              <a:rPr lang="hr-HR" sz="3200" b="1" dirty="0">
                <a:latin typeface="Bookman Old Style" panose="02050604050505020204" pitchFamily="18" charset="0"/>
              </a:rPr>
              <a:t>Promjena se događa i procesu, u kojemu</a:t>
            </a:r>
            <a:r>
              <a:rPr lang="hr-HR" sz="3200" b="1" noProof="0" dirty="0"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02382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KLASA PO SEBI </a:t>
            </a:r>
          </a:p>
          <a:p>
            <a:pPr marL="0" indent="0">
              <a:buNone/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čijim je pripadnicima zajednički odnos prema proizvodnim snagama </a:t>
            </a:r>
          </a:p>
          <a:p>
            <a:pPr marL="0" indent="0">
              <a:buNone/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tj.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ruštvena skupina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zanimanju: samo obavlja određeni rad za nadnicu</a:t>
            </a:r>
          </a:p>
          <a:p>
            <a:pPr marL="0" indent="0" algn="ctr">
              <a:buNone/>
              <a:defRPr/>
            </a:pP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  <a:defRPr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postaje</a:t>
            </a:r>
            <a:endParaRPr lang="hr-HR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endParaRPr lang="hr-HR" sz="2400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582" y="1948873"/>
            <a:ext cx="5856450" cy="395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967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385"/>
            <a:ext cx="10515600" cy="228390"/>
          </a:xfrm>
        </p:spPr>
        <p:txBody>
          <a:bodyPr>
            <a:normAutofit fontScale="90000"/>
          </a:bodyPr>
          <a:lstStyle/>
          <a:p>
            <a:endParaRPr lang="hr-HR" sz="3200" b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729"/>
            <a:ext cx="4589206" cy="522323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KLASA ZA SEBE </a:t>
            </a:r>
          </a:p>
          <a:p>
            <a:pPr marL="0" indent="0">
              <a:buNone/>
              <a:defRPr/>
            </a:pPr>
            <a:endParaRPr lang="hr-HR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društvena skupina postaje u punoj mjeri klasa samo kada njeni članovi imaju  	</a:t>
            </a:r>
          </a:p>
          <a:p>
            <a:pPr lvl="1"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klasnu svijest </a:t>
            </a:r>
          </a:p>
          <a:p>
            <a:pPr lvl="1"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klasnu solidarnost</a:t>
            </a:r>
          </a:p>
          <a:p>
            <a:pPr marL="457200" lvl="1" indent="0">
              <a:buNone/>
              <a:defRPr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tada su klasa svjesna svojega položaja i svojih mogućnosti</a:t>
            </a:r>
          </a:p>
          <a:p>
            <a:pPr marL="457200" lvl="1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hr-HR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hr-HR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890" y="2074606"/>
            <a:ext cx="6774426" cy="40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551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Eksploatacija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opći pojam: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iskorištavanje prirodnih dobara (zemlje, ruda, šuma, voda, plina i sl.) od strane čovjeka i korištenje u gospodarske svrhe. 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Vremenom, novim spoznajama i tehnolološkim napretkom mijenjaju se načini i intenzitet iskorištavanja</a:t>
            </a: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98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>
            <a:normAutofit/>
          </a:bodyPr>
          <a:lstStyle/>
          <a:p>
            <a:r>
              <a:rPr lang="hr-HR" sz="32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eksploatacija</a:t>
            </a:r>
            <a:r>
              <a:rPr lang="en-GB" sz="32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prisvajanje viška vrijednosti koji proizvodi tuđi rad</a:t>
            </a:r>
            <a:r>
              <a:rPr lang="hr-HR" sz="1200" dirty="0"/>
              <a:t>.</a:t>
            </a:r>
            <a:endParaRPr lang="hr-HR" sz="3200" b="1" i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058"/>
            <a:ext cx="5267036" cy="6381136"/>
          </a:xfrm>
        </p:spPr>
        <p:txBody>
          <a:bodyPr>
            <a:noAutofit/>
          </a:bodyPr>
          <a:lstStyle/>
          <a:p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klasa vlasnika sredstava za proizvodnju </a:t>
            </a:r>
            <a:r>
              <a:rPr lang="hr-HR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zapošljava klasu nevlasnika i sili je da svojim radom stvara vrijednost koju prisvajaju vlasnici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Živi rad stvara novu vrijednost, a višak vrijednosti nastaje iz neplaćenog viška rada =&gt; </a:t>
            </a:r>
            <a:r>
              <a:rPr lang="hr-H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je preobraženi oblik viška vrijednosti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&gt; zapravo je nepravedni odbitak od vrijednosti  - koja bi trebala pripasti radniku</a:t>
            </a:r>
          </a:p>
          <a:p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14" y="1524000"/>
            <a:ext cx="6213986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90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7933"/>
          </a:xfrm>
        </p:spPr>
        <p:txBody>
          <a:bodyPr>
            <a:normAutofit/>
          </a:bodyPr>
          <a:lstStyle/>
          <a:p>
            <a:endParaRPr lang="hr-HR" sz="3200" b="1" i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3058"/>
            <a:ext cx="9534832" cy="317581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Predviđa da će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tendencij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profitne stope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produb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iti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kriz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kapitalizma i njegove unutarnje proturječnosti.</a:t>
            </a: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dirty="0"/>
          </a:p>
          <a:p>
            <a:pPr marL="0" indent="0">
              <a:buNone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41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081"/>
          </a:xfrm>
        </p:spPr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Zajednica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026" y="1592826"/>
            <a:ext cx="5562600" cy="258588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jelokupna povijest do sada: 	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prividne zajednice</a:t>
            </a: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ilj društvenog kretanja: </a:t>
            </a:r>
          </a:p>
          <a:p>
            <a:pPr marL="0" indent="0">
              <a:buNone/>
              <a:defRPr/>
            </a:pPr>
            <a:r>
              <a:rPr lang="hr-HR" sz="3200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stvarna zajednica</a:t>
            </a:r>
          </a:p>
          <a:p>
            <a:pPr>
              <a:defRPr/>
            </a:pPr>
            <a:endParaRPr lang="hr-HR" sz="2400" b="1" i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127" y="147321"/>
            <a:ext cx="3094183" cy="3080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8145" y="4531446"/>
            <a:ext cx="106056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udruživanje u kojemu čovjek postaje stvarno slobodan - slobodno prisvaja i razvija svoju generičku bit</a:t>
            </a:r>
          </a:p>
          <a:p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društveni odnosi u kojima su univerzalnost ljudskih potreba i njihove dostupnosti glavni uvjet cjelokupnog ljudskog razvitka </a:t>
            </a:r>
          </a:p>
        </p:txBody>
      </p:sp>
    </p:spTree>
    <p:extLst>
      <p:ext uri="{BB962C8B-B14F-4D97-AF65-F5344CB8AC3E}">
        <p14:creationId xmlns:p14="http://schemas.microsoft.com/office/powerpoint/2010/main" val="218859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236" y="281998"/>
            <a:ext cx="10515600" cy="524248"/>
          </a:xfrm>
        </p:spPr>
        <p:txBody>
          <a:bodyPr>
            <a:normAutofit fontScale="90000"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Birokracija</a:t>
            </a:r>
            <a:r>
              <a:rPr lang="hr-HR" sz="32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236" y="943897"/>
            <a:ext cx="4777509" cy="530003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Kritici Hegelove Filozofije državnog prava:</a:t>
            </a:r>
          </a:p>
          <a:p>
            <a:pPr marL="0" indent="0">
              <a:buNone/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zatvoreno društvo u državi koje nosi obilježja </a:t>
            </a:r>
            <a:r>
              <a:rPr lang="hr-H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korporativnog duha i formalizma </a:t>
            </a:r>
            <a:r>
              <a:rPr lang="hr-HR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koje samo sebe smatra krajnjim ciljem države</a:t>
            </a:r>
          </a:p>
          <a:p>
            <a:pPr>
              <a:defRPr/>
            </a:pP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Država:  </a:t>
            </a:r>
            <a:r>
              <a:rPr lang="hr-H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“... </a:t>
            </a:r>
            <a:r>
              <a:rPr lang="hr-H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ured</a:t>
            </a:r>
            <a:r>
              <a:rPr lang="hr-HR" b="1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vodi zajedničke poslove čitave buržoazije” 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37" y="1892589"/>
            <a:ext cx="4922570" cy="31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6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Osnovne teze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954486" cy="4351338"/>
          </a:xfrm>
        </p:spPr>
        <p:txBody>
          <a:bodyPr/>
          <a:lstStyle/>
          <a:p>
            <a:pPr marL="0" indent="0">
              <a:buNone/>
            </a:pPr>
            <a:r>
              <a:rPr lang="hr-HR" altLang="en-US" sz="240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Iz Predgovora za  </a:t>
            </a:r>
            <a:r>
              <a:rPr lang="hr-HR" altLang="en-US" sz="2400" i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Prilog kritici političke ekonomije</a:t>
            </a:r>
            <a:r>
              <a:rPr lang="hr-HR" altLang="en-US" sz="24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:  </a:t>
            </a:r>
          </a:p>
          <a:p>
            <a:pPr marL="0" indent="0">
              <a:buNone/>
            </a:pPr>
            <a:endParaRPr lang="hr-HR" altLang="en-US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„Način proizvodnje materijalnog života uvjetuje društveni, politički i duhovni proces života uopće.”</a:t>
            </a:r>
            <a:r>
              <a:rPr lang="hr-HR" altLang="en-US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hr-HR" altLang="en-US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hr-HR" altLang="en-US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Materijalističko shvaćanje povijesti: odnos osnovice i nadgradnje</a:t>
            </a:r>
            <a:endParaRPr lang="hr-HR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69" y="1825625"/>
            <a:ext cx="4522924" cy="45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88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369017"/>
          </a:xfrm>
        </p:spPr>
        <p:txBody>
          <a:bodyPr>
            <a:normAutofit fontScale="90000"/>
          </a:bodyPr>
          <a:lstStyle/>
          <a:p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1" y="668594"/>
            <a:ext cx="10821070" cy="4994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Ideologija</a:t>
            </a:r>
          </a:p>
          <a:p>
            <a:pPr marL="0" indent="0">
              <a:buNone/>
              <a:defRPr/>
            </a:pPr>
            <a:r>
              <a:rPr lang="hr-HR" alt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 pojam koristi na dva načina:</a:t>
            </a:r>
          </a:p>
          <a:p>
            <a:pPr marL="0" indent="0">
              <a:buNone/>
              <a:defRPr/>
            </a:pPr>
            <a:endParaRPr lang="hr-HR" altLang="en-US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široko značenje: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sinonim za duhovnu proizvodnju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društvena nadgradnja, obuhvaća sva područja duhovne djelatnosti – moral, religiju, znanost i dr. </a:t>
            </a:r>
          </a:p>
          <a:p>
            <a:pPr marL="514350" indent="-514350">
              <a:buAutoNum type="alphaLcParenR"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ideologija u užem smislu: iskrivljena svijest koja interese jedne društvene skupine prikazuje kao opće interese cijelog društva</a:t>
            </a:r>
          </a:p>
          <a:p>
            <a:pPr marL="0" indent="0">
              <a:buNone/>
              <a:defRPr/>
            </a:pPr>
            <a:r>
              <a:rPr lang="hr-H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interesi jedne društvene skupine,</a:t>
            </a:r>
            <a:r>
              <a:rPr lang="hr-H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predstavljaju se kao interesi cijelog društva 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156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6"/>
            <a:ext cx="10515600" cy="270694"/>
          </a:xfrm>
        </p:spPr>
        <p:txBody>
          <a:bodyPr>
            <a:normAutofit fontScale="90000"/>
          </a:bodyPr>
          <a:lstStyle/>
          <a:p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1" y="432620"/>
            <a:ext cx="5802745" cy="64253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hr-HR" sz="320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KLASNA IDEOLOGIJA</a:t>
            </a:r>
          </a:p>
          <a:p>
            <a:pPr marL="0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r-HR" alt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prerasta u iluziju da je svijest cjeline</a:t>
            </a:r>
          </a:p>
          <a:p>
            <a:pPr marL="457200" lvl="1" indent="0">
              <a:buNone/>
              <a:defRPr/>
            </a:pPr>
            <a:endParaRPr lang="hr-HR" altLang="en-US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hr-HR" altLang="en-US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opravdava opće otuđenje koje se javlja u društvu, tumači ga kao prirodni zakon 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9" y="1383914"/>
            <a:ext cx="4470400" cy="29802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6074" y="4712014"/>
            <a:ext cx="3932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</a:rPr>
              <a:t>Za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sutrašnju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raspravu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posebno</a:t>
            </a:r>
            <a:r>
              <a:rPr lang="en-US" sz="2000" b="1" dirty="0">
                <a:solidFill>
                  <a:srgbClr val="C00000"/>
                </a:solidFill>
              </a:rPr>
              <a:t> se </a:t>
            </a:r>
            <a:r>
              <a:rPr lang="en-US" sz="2000" b="1" dirty="0" err="1">
                <a:solidFill>
                  <a:srgbClr val="C00000"/>
                </a:solidFill>
              </a:rPr>
              <a:t>usredotočiti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na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tekst</a:t>
            </a:r>
            <a:r>
              <a:rPr lang="en-US" sz="2000" b="1" dirty="0">
                <a:solidFill>
                  <a:srgbClr val="C00000"/>
                </a:solidFill>
              </a:rPr>
              <a:t> “</a:t>
            </a:r>
            <a:r>
              <a:rPr lang="en-US" sz="2000" b="1" dirty="0" err="1">
                <a:solidFill>
                  <a:srgbClr val="C00000"/>
                </a:solidFill>
              </a:rPr>
              <a:t>Sociologija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ideologija</a:t>
            </a:r>
            <a:r>
              <a:rPr lang="en-US" sz="2000" b="1" dirty="0">
                <a:solidFill>
                  <a:srgbClr val="C00000"/>
                </a:solidFill>
              </a:rPr>
              <a:t>” R. </a:t>
            </a:r>
            <a:r>
              <a:rPr lang="en-US" sz="2000" b="1" dirty="0" err="1">
                <a:solidFill>
                  <a:srgbClr val="C00000"/>
                </a:solidFill>
              </a:rPr>
              <a:t>Kalanja</a:t>
            </a:r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803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0617"/>
          </a:xfrm>
        </p:spPr>
        <p:txBody>
          <a:bodyPr>
            <a:normAutofit fontScale="90000"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Metoda istraživanja</a:t>
            </a:r>
            <a:r>
              <a:rPr lang="hr-HR" sz="3200" noProof="0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 </a:t>
            </a:r>
            <a:endParaRPr lang="hr-HR" sz="32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272" y="1209368"/>
            <a:ext cx="6005945" cy="5368413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 </a:t>
            </a:r>
            <a:r>
              <a:rPr lang="hr-HR" sz="51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analitičke apstrakcije </a:t>
            </a:r>
          </a:p>
          <a:p>
            <a:pPr>
              <a:defRPr/>
            </a:pPr>
            <a:endParaRPr lang="hr-HR" sz="5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Znanstveno ispravno</a:t>
            </a:r>
          </a:p>
          <a:p>
            <a:pPr lvl="1">
              <a:defRPr/>
            </a:pPr>
            <a:r>
              <a:rPr lang="hr-HR" sz="51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jednostavnog ka složenom</a:t>
            </a:r>
          </a:p>
          <a:p>
            <a:pPr lvl="1">
              <a:defRPr/>
            </a:pPr>
            <a:endParaRPr lang="hr-HR" sz="51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zamišljenog pojma cjeline - analiza vodi prema dijelovima iz kojih je cjelina sastavljena</a:t>
            </a:r>
          </a:p>
          <a:p>
            <a:pPr>
              <a:buNone/>
              <a:defRPr/>
            </a:pPr>
            <a:endParaRPr lang="hr-HR" sz="5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51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Cjelina postaje konkretna i može se upotrijebiti kao </a:t>
            </a:r>
            <a:r>
              <a:rPr lang="hr-HR" sz="51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‘bogata sveukupnost mnogih odredaba i odnosa’</a:t>
            </a:r>
          </a:p>
          <a:p>
            <a:pPr lvl="1">
              <a:defRPr/>
            </a:pPr>
            <a:endParaRPr lang="hr-HR" sz="51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155" y="1690688"/>
            <a:ext cx="4584700" cy="39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52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64" y="2259734"/>
            <a:ext cx="4001655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se uvijek biraju prema karakteru predmeta istraživanja</a:t>
            </a:r>
          </a:p>
          <a:p>
            <a:pPr marL="0" indent="0">
              <a:buNone/>
              <a:defRPr/>
            </a:pPr>
            <a:endParaRPr lang="hr-HR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uvijek uzeti u obzir složenost i slojevitost društvenih pojava</a:t>
            </a: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601" y="1899516"/>
            <a:ext cx="6213725" cy="33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04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369017"/>
          </a:xfrm>
        </p:spPr>
        <p:txBody>
          <a:bodyPr>
            <a:noAutofit/>
          </a:bodyPr>
          <a:lstStyle/>
          <a:p>
            <a:r>
              <a:rPr lang="hr-HR" sz="32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Marxovo poimanje umjetnosti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58" y="668594"/>
            <a:ext cx="12506632" cy="5958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Biljana Kašić (1983.)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Marx i njegovo povijesno pitanje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'Ljudsko odnošenje spram prirode – koje rezultira 'očovječenom prirodom', odvija se prema zakonima ljepote time što, prisebljujući prirodu radi nje same, dovodi se u suglasje s njenom biti. ... 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čovjek razvija svoje stvaralačke — prirodne — potencije bivajući priroda sama'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43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45719"/>
          </a:xfrm>
        </p:spPr>
        <p:txBody>
          <a:bodyPr>
            <a:normAutofit fontScale="90000"/>
          </a:bodyPr>
          <a:lstStyle/>
          <a:p>
            <a:endParaRPr lang="hr-HR" sz="3200" b="1" noProof="0" dirty="0"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58" y="511277"/>
            <a:ext cx="12506632" cy="6115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i="1" dirty="0"/>
              <a:t> </a:t>
            </a:r>
          </a:p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‘Životinja oblikuje samo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 mjeri i potrebi vrste 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kojoj ova pripada, dok čovjek znade proizvoditi prema mjeri svake vrste i znade svagdje dati predmetu inherentnu mjeru; čovjek oblikuje i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 zakonima ljepote</a:t>
            </a:r>
            <a:r>
              <a:rPr lang="hr-HR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.'</a:t>
            </a: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moguće razumjeti samo u kontekstu novog, bitno drukčijeg odnosa čovjeka i prirode 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–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usmjerenost na prirodi pripadajuće imanentne, životvorne, čulne, estetske kvalitete</a:t>
            </a:r>
            <a:r>
              <a:rPr lang="hr-H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već postoje u prirodi ali se oslobađaju tek pri čovjekovom stvaralačkom činu</a:t>
            </a: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7273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55" y="161925"/>
            <a:ext cx="10515600" cy="369017"/>
          </a:xfrm>
        </p:spPr>
        <p:txBody>
          <a:bodyPr>
            <a:noAutofit/>
          </a:bodyPr>
          <a:lstStyle/>
          <a:p>
            <a:endParaRPr lang="hr-HR" sz="32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8658" y="668594"/>
            <a:ext cx="12506632" cy="59583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nije samo posebna sfera proizvodnje, </a:t>
            </a:r>
          </a:p>
          <a:p>
            <a:pPr marL="0" indent="0">
              <a:buNone/>
            </a:pP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već </a:t>
            </a: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prostor izmirenja proizvodnje i samoproizvodnje</a:t>
            </a:r>
            <a:r>
              <a:rPr lang="hr-H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prirode i rada</a:t>
            </a:r>
          </a:p>
          <a:p>
            <a:pPr marL="0" indent="0">
              <a:buNone/>
            </a:pPr>
            <a:endParaRPr lang="hr-H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r-H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umjetnosti se najjasnije pokazuje mogućnost slobodnog i neotuđenog rada</a:t>
            </a:r>
            <a:endParaRPr lang="hr-HR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b="1" dirty="0">
              <a:solidFill>
                <a:srgbClr val="C00000"/>
              </a:solidFill>
            </a:endParaRPr>
          </a:p>
          <a:p>
            <a:endParaRPr lang="hr-HR" sz="2400" noProof="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3666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8772"/>
          </a:xfrm>
        </p:spPr>
        <p:txBody>
          <a:bodyPr>
            <a:normAutofit/>
          </a:bodyPr>
          <a:lstStyle/>
          <a:p>
            <a:r>
              <a:rPr lang="hr-HR" sz="3200" b="1" noProof="0" dirty="0">
                <a:latin typeface="Bookman Old Style" panose="02050604050505020204" pitchFamily="18" charset="0"/>
              </a:rPr>
              <a:t>Kritika: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6348"/>
            <a:ext cx="5802745" cy="4790615"/>
          </a:xfrm>
        </p:spPr>
        <p:txBody>
          <a:bodyPr>
            <a:normAutofit/>
          </a:bodyPr>
          <a:lstStyle/>
          <a:p>
            <a:r>
              <a:rPr lang="hr-HR" sz="2400" b="1" noProof="0" dirty="0">
                <a:latin typeface="Bookman Old Style" panose="02050604050505020204" pitchFamily="18" charset="0"/>
              </a:rPr>
              <a:t>Znanstvena kritika</a:t>
            </a:r>
          </a:p>
          <a:p>
            <a:pPr lvl="1"/>
            <a:r>
              <a:rPr lang="hr-HR" noProof="0" dirty="0">
                <a:latin typeface="Bookman Old Style" panose="02050604050505020204" pitchFamily="18" charset="0"/>
              </a:rPr>
              <a:t>Prenaglašenost ekonomskog društvenog područja</a:t>
            </a:r>
          </a:p>
          <a:p>
            <a:pPr lvl="1"/>
            <a:r>
              <a:rPr lang="hr-HR" noProof="0" dirty="0">
                <a:latin typeface="Bookman Old Style" panose="02050604050505020204" pitchFamily="18" charset="0"/>
              </a:rPr>
              <a:t>Pojednostavljen prikaz tijeka povijesti i složenost društva</a:t>
            </a:r>
          </a:p>
          <a:p>
            <a:pPr marL="457200" lvl="1" indent="0">
              <a:buNone/>
            </a:pPr>
            <a:endParaRPr lang="hr-HR" noProof="0" dirty="0">
              <a:latin typeface="Bookman Old Style" panose="02050604050505020204" pitchFamily="18" charset="0"/>
            </a:endParaRPr>
          </a:p>
          <a:p>
            <a:r>
              <a:rPr lang="hr-HR" sz="2400" b="1" noProof="0" dirty="0">
                <a:latin typeface="Bookman Old Style" panose="02050604050505020204" pitchFamily="18" charset="0"/>
              </a:rPr>
              <a:t>Politička kritika</a:t>
            </a:r>
          </a:p>
          <a:p>
            <a:pPr lvl="1"/>
            <a:r>
              <a:rPr lang="hr-HR" noProof="0" dirty="0">
                <a:latin typeface="Bookman Old Style" panose="02050604050505020204" pitchFamily="18" charset="0"/>
              </a:rPr>
              <a:t>Rasističke ideje (antisemitske i </a:t>
            </a:r>
            <a:r>
              <a:rPr lang="hr-HR" noProof="0" dirty="0" err="1">
                <a:latin typeface="Bookman Old Style" panose="02050604050505020204" pitchFamily="18" charset="0"/>
              </a:rPr>
              <a:t>antislavenske</a:t>
            </a:r>
            <a:r>
              <a:rPr lang="hr-HR" noProof="0" dirty="0">
                <a:latin typeface="Bookman Old Style" panose="02050604050505020204" pitchFamily="18" charset="0"/>
              </a:rPr>
              <a:t>) – optužbe nisu do kraja razjašnjene</a:t>
            </a:r>
          </a:p>
          <a:p>
            <a:pPr lvl="1"/>
            <a:r>
              <a:rPr lang="hr-HR" noProof="0" dirty="0">
                <a:latin typeface="Bookman Old Style" panose="02050604050505020204" pitchFamily="18" charset="0"/>
              </a:rPr>
              <a:t>Zagovaranje nasilnih metoda revolucije</a:t>
            </a:r>
          </a:p>
          <a:p>
            <a:pPr marL="457200" lvl="1" indent="0">
              <a:buNone/>
            </a:pPr>
            <a:endParaRPr lang="hr-HR" noProof="0" dirty="0">
              <a:latin typeface="Bookman Old Style" panose="02050604050505020204" pitchFamily="18" charset="0"/>
            </a:endParaRPr>
          </a:p>
          <a:p>
            <a:pPr lvl="1"/>
            <a:endParaRPr lang="hr-HR" noProof="0" dirty="0">
              <a:latin typeface="Bookman Old Style" panose="02050604050505020204" pitchFamily="18" charset="0"/>
            </a:endParaRPr>
          </a:p>
          <a:p>
            <a:endParaRPr lang="hr-HR" noProof="0" dirty="0">
              <a:latin typeface="Bookman Old Style" panose="02050604050505020204" pitchFamily="18" charset="0"/>
            </a:endParaRPr>
          </a:p>
          <a:p>
            <a:endParaRPr lang="hr-HR" noProof="0" dirty="0">
              <a:latin typeface="Bookman Old Style" panose="02050604050505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1825625"/>
            <a:ext cx="3254647" cy="38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69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2">
            <a:extLst>
              <a:ext uri="{FF2B5EF4-FFF2-40B4-BE49-F238E27FC236}">
                <a16:creationId xmlns:a16="http://schemas.microsoft.com/office/drawing/2014/main" id="{DE75D070-1359-4AC0-953D-08D7B0FA1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092" y="3752301"/>
            <a:ext cx="262194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">
            <a:extLst>
              <a:ext uri="{FF2B5EF4-FFF2-40B4-BE49-F238E27FC236}">
                <a16:creationId xmlns:a16="http://schemas.microsoft.com/office/drawing/2014/main" id="{C6D179CA-2F35-46EF-98F1-77255A5763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092" y="422824"/>
            <a:ext cx="2774462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34AB0C0E-5AB6-48FF-9891-3C69E1B22443}"/>
              </a:ext>
            </a:extLst>
          </p:cNvPr>
          <p:cNvSpPr txBox="1"/>
          <p:nvPr/>
        </p:nvSpPr>
        <p:spPr>
          <a:xfrm>
            <a:off x="601785" y="422823"/>
            <a:ext cx="498621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Bookman Old Style" panose="02050604050505020204" pitchFamily="18" charset="0"/>
              </a:rPr>
              <a:t>Na </a:t>
            </a:r>
            <a:r>
              <a:rPr lang="en-GB" sz="2800" b="1" dirty="0" err="1">
                <a:latin typeface="Bookman Old Style" panose="02050604050505020204" pitchFamily="18" charset="0"/>
              </a:rPr>
              <a:t>jesen</a:t>
            </a:r>
            <a:r>
              <a:rPr lang="en-GB" sz="2800" b="1" dirty="0">
                <a:latin typeface="Bookman Old Style" panose="02050604050505020204" pitchFamily="18" charset="0"/>
              </a:rPr>
              <a:t>: </a:t>
            </a:r>
            <a:r>
              <a:rPr lang="en-GB" sz="2800" b="1" dirty="0" err="1">
                <a:latin typeface="Bookman Old Style" panose="02050604050505020204" pitchFamily="18" charset="0"/>
              </a:rPr>
              <a:t>Sociološke</a:t>
            </a:r>
            <a:r>
              <a:rPr lang="en-GB" sz="2800" b="1" dirty="0">
                <a:latin typeface="Bookman Old Style" panose="02050604050505020204" pitchFamily="18" charset="0"/>
              </a:rPr>
              <a:t> </a:t>
            </a:r>
            <a:r>
              <a:rPr lang="en-GB" sz="2800" b="1" dirty="0" err="1">
                <a:latin typeface="Bookman Old Style" panose="02050604050505020204" pitchFamily="18" charset="0"/>
              </a:rPr>
              <a:t>teme</a:t>
            </a:r>
            <a:r>
              <a:rPr lang="en-GB" sz="2800" b="1" dirty="0">
                <a:latin typeface="Bookman Old Style" panose="02050604050505020204" pitchFamily="18" charset="0"/>
              </a:rPr>
              <a:t> </a:t>
            </a:r>
            <a:r>
              <a:rPr lang="en-GB" sz="2800" b="1" dirty="0" err="1">
                <a:latin typeface="Bookman Old Style" panose="02050604050505020204" pitchFamily="18" charset="0"/>
              </a:rPr>
              <a:t>i</a:t>
            </a:r>
            <a:r>
              <a:rPr lang="en-GB" sz="2800" b="1" dirty="0">
                <a:latin typeface="Bookman Old Style" panose="02050604050505020204" pitchFamily="18" charset="0"/>
              </a:rPr>
              <a:t> </a:t>
            </a:r>
            <a:r>
              <a:rPr lang="en-GB" sz="2800" b="1" dirty="0" err="1">
                <a:latin typeface="Bookman Old Style" panose="02050604050505020204" pitchFamily="18" charset="0"/>
              </a:rPr>
              <a:t>perspektive</a:t>
            </a:r>
            <a:r>
              <a:rPr lang="en-GB" sz="2800" b="1" dirty="0">
                <a:latin typeface="Bookman Old Style" panose="02050604050505020204" pitchFamily="18" charset="0"/>
              </a:rPr>
              <a:t> II</a:t>
            </a:r>
          </a:p>
          <a:p>
            <a:endParaRPr lang="en-GB" sz="2800" b="1" dirty="0">
              <a:latin typeface="Bookman Old Style" panose="02050604050505020204" pitchFamily="18" charset="0"/>
            </a:endParaRPr>
          </a:p>
          <a:p>
            <a:pPr lvl="1"/>
            <a:r>
              <a:rPr lang="hr-HR" sz="2800" b="1" noProof="0" dirty="0">
                <a:solidFill>
                  <a:srgbClr val="002060"/>
                </a:solidFill>
                <a:latin typeface="Bookman Old Style" panose="02050604050505020204" pitchFamily="18" charset="0"/>
              </a:rPr>
              <a:t>Kritička škola u </a:t>
            </a:r>
            <a:r>
              <a:rPr lang="hr-HR" sz="2800" b="1" noProof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sociologi</a:t>
            </a:r>
            <a:r>
              <a:rPr lang="en-GB" sz="2800" b="1" noProof="0" dirty="0">
                <a:solidFill>
                  <a:srgbClr val="002060"/>
                </a:solidFill>
                <a:latin typeface="Bookman Old Style" panose="02050604050505020204" pitchFamily="18" charset="0"/>
              </a:rPr>
              <a:t>ji</a:t>
            </a:r>
            <a:endParaRPr lang="hr-HR" sz="2800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endParaRPr lang="hr-HR" sz="2800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r-HR" sz="2800" b="1" noProof="0" dirty="0">
                <a:solidFill>
                  <a:srgbClr val="002060"/>
                </a:solidFill>
                <a:latin typeface="Bookman Old Style" panose="02050604050505020204" pitchFamily="18" charset="0"/>
              </a:rPr>
              <a:t>Sociologija Maxa Webera</a:t>
            </a:r>
          </a:p>
          <a:p>
            <a:pPr lvl="1"/>
            <a:endParaRPr lang="hr-HR" sz="2800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r-HR" sz="2800" b="1" noProof="0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Mikrosociološke</a:t>
            </a:r>
            <a:r>
              <a:rPr lang="hr-HR" sz="2800" b="1" noProof="0" dirty="0">
                <a:solidFill>
                  <a:srgbClr val="002060"/>
                </a:solidFill>
                <a:latin typeface="Bookman Old Style" panose="02050604050505020204" pitchFamily="18" charset="0"/>
              </a:rPr>
              <a:t> teorije</a:t>
            </a:r>
          </a:p>
          <a:p>
            <a:pPr lvl="1"/>
            <a:endParaRPr lang="hr-HR" sz="2800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pPr lvl="1"/>
            <a:r>
              <a:rPr lang="hr-HR" sz="28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>Feministička sociologija</a:t>
            </a:r>
            <a:endParaRPr lang="hr-HR" sz="2800" b="1" noProof="0" dirty="0">
              <a:solidFill>
                <a:srgbClr val="002060"/>
              </a:solidFill>
              <a:latin typeface="Bookman Old Style" panose="02050604050505020204" pitchFamily="18" charset="0"/>
            </a:endParaRPr>
          </a:p>
          <a:p>
            <a:endParaRPr lang="en-GB" dirty="0">
              <a:latin typeface="Bookman Old Style" panose="02050604050505020204" pitchFamily="18" charset="0"/>
            </a:endParaRPr>
          </a:p>
          <a:p>
            <a:endParaRPr lang="hr-HR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4B6352E2-92EF-426F-8FC8-BC1EF0D55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515816" y="422823"/>
            <a:ext cx="6885354" cy="999576"/>
          </a:xfrm>
        </p:spPr>
        <p:txBody>
          <a:bodyPr>
            <a:normAutofit/>
          </a:bodyPr>
          <a:lstStyle/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52900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08613" y="463230"/>
            <a:ext cx="4702629" cy="11930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 err="1">
                <a:latin typeface="Bookman Old Style" panose="02050604050505020204" pitchFamily="18" charset="0"/>
              </a:rPr>
              <a:t>Hegelova</a:t>
            </a:r>
            <a:r>
              <a:rPr lang="hr-HR" sz="2400" b="1" dirty="0">
                <a:latin typeface="Bookman Old Style" panose="02050604050505020204" pitchFamily="18" charset="0"/>
              </a:rPr>
              <a:t> dijalektika i idealizam</a:t>
            </a:r>
          </a:p>
        </p:txBody>
      </p:sp>
      <p:sp>
        <p:nvSpPr>
          <p:cNvPr id="8" name="Rectangle 7"/>
          <p:cNvSpPr/>
          <p:nvPr/>
        </p:nvSpPr>
        <p:spPr>
          <a:xfrm>
            <a:off x="5878284" y="2943497"/>
            <a:ext cx="4702629" cy="119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atin typeface="Bookman Old Style" panose="02050604050505020204" pitchFamily="18" charset="0"/>
              </a:rPr>
              <a:t>Feuerbachov materijalizam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4" y="5320098"/>
            <a:ext cx="4702629" cy="119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Bookman Old Style" panose="02050604050505020204" pitchFamily="18" charset="0"/>
              </a:rPr>
              <a:t>Marxova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n-US" sz="2800" b="1" dirty="0" err="1">
                <a:latin typeface="Bookman Old Style" panose="02050604050505020204" pitchFamily="18" charset="0"/>
              </a:rPr>
              <a:t>dijalektika</a:t>
            </a:r>
            <a:endParaRPr lang="hr-HR" sz="2800" b="1" dirty="0">
              <a:latin typeface="Bookman Old Style" panose="02050604050505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36" y="423204"/>
            <a:ext cx="1739607" cy="2201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764" y="2228608"/>
            <a:ext cx="1872501" cy="24372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1" y="4258491"/>
            <a:ext cx="1739607" cy="2254681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7611288" y="1725135"/>
            <a:ext cx="1097280" cy="1149531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Equal 14"/>
          <p:cNvSpPr/>
          <p:nvPr/>
        </p:nvSpPr>
        <p:spPr>
          <a:xfrm>
            <a:off x="7358738" y="4083074"/>
            <a:ext cx="1602381" cy="10593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73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Idealizam / 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2" y="1947545"/>
            <a:ext cx="4482737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hr-HR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IDEALIZ</a:t>
            </a:r>
            <a:r>
              <a:rPr lang="en-GB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GB" sz="2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filozofski</a:t>
            </a:r>
            <a:r>
              <a:rPr lang="en-GB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pravac</a:t>
            </a:r>
            <a:r>
              <a:rPr lang="en-GB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</a:t>
            </a:r>
            <a:r>
              <a:rPr lang="hr-HR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naglašava značenje </a:t>
            </a:r>
            <a:r>
              <a:rPr lang="hr-HR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duhovnih, a ne materijalnih </a:t>
            </a:r>
            <a:r>
              <a:rPr lang="hr-HR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procesa i mišljenja</a:t>
            </a:r>
          </a:p>
          <a:p>
            <a:pPr>
              <a:lnSpc>
                <a:spcPct val="80000"/>
              </a:lnSpc>
              <a:defRPr/>
            </a:pPr>
            <a:endParaRPr lang="hr-HR" sz="24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hr-HR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MATERIJALIZ</a:t>
            </a:r>
            <a:r>
              <a:rPr lang="en-GB" sz="24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hr-HR" sz="24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filozofsko stajalište prema kojem su materijalna stvarnost i priroda primarne, a svijest i mišljenje njihovi proizvodi ili oblici.</a:t>
            </a:r>
            <a:endParaRPr lang="hr-HR" sz="24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869" y="1947545"/>
            <a:ext cx="5851725" cy="365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430"/>
            <a:ext cx="10515600" cy="796414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Idealizam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3" y="1306286"/>
            <a:ext cx="8557726" cy="4992597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olazište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tumačenju svijeta i života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nadosjetilno načelo, ideju, svijest, misao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transcedenciju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Ideali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stička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filozofija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primarnost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idej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duh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ili svijesti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materijaln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stvarnost promatra kao sekundarnu ili o svijesti ovisnu.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FDBA12-581E-DBF4-CD52-4F4FCA6B0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75" y="2109010"/>
            <a:ext cx="2425623" cy="26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58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3430"/>
            <a:ext cx="10515600" cy="796414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Idealizam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573" y="1306286"/>
            <a:ext cx="8557726" cy="499259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obzirom na ontološku problematiku – OBJEKTIVNI I SUBJEKTIVNI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OBJEKTIVNI 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misaona, duhovna stvarnost postoji neovisno o subjektu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duhovna stvarnost primarna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izvor i bit svijeta (Platonove ideje, Aristotelova forma, Hegelov duh </a:t>
            </a:r>
          </a:p>
          <a:p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SUBJEKTIVNI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negira postojanje objektivne stvarnosti izvan svijesti</a:t>
            </a:r>
            <a:endParaRPr lang="hr-HR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389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377"/>
            <a:ext cx="10515600" cy="816077"/>
          </a:xfrm>
        </p:spPr>
        <p:txBody>
          <a:bodyPr>
            <a:normAutofit/>
          </a:bodyPr>
          <a:lstStyle/>
          <a:p>
            <a:r>
              <a:rPr lang="hr-HR" sz="4000" noProof="0" dirty="0">
                <a:latin typeface="Bookman Old Style" panose="02050604050505020204" pitchFamily="18" charset="0"/>
              </a:rPr>
              <a:t>Materijalizam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83" y="1558013"/>
            <a:ext cx="6645778" cy="64401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endParaRPr lang="hr-HR" dirty="0"/>
          </a:p>
          <a:p>
            <a:pPr>
              <a:lnSpc>
                <a:spcPct val="80000"/>
              </a:lnSpc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filozofski pristup: polazi od toga da su priroda i materijalni uvjeti života temelj ljudskog postojanja i mišljenja.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središte ljudskih pobuda stavlja interes za materijalna dobra </a:t>
            </a:r>
          </a:p>
          <a:p>
            <a:pPr>
              <a:lnSpc>
                <a:spcPct val="80000"/>
              </a:lnSpc>
              <a:defRPr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bliskost sa znanošću i izravnim ljudskim iskustvom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utjecajniji od idealizma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dirty="0"/>
              <a:t>  </a:t>
            </a:r>
            <a:endParaRPr lang="hr-HR" sz="2400" b="1" noProof="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48CCD-81E5-63E6-3D1F-D0E41C5A5A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827" y="2165180"/>
            <a:ext cx="3603231" cy="252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3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2124</Words>
  <Application>Microsoft Office PowerPoint</Application>
  <PresentationFormat>Široki zaslon</PresentationFormat>
  <Paragraphs>337</Paragraphs>
  <Slides>48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48</vt:i4>
      </vt:variant>
    </vt:vector>
  </HeadingPairs>
  <TitlesOfParts>
    <vt:vector size="56" baseType="lpstr">
      <vt:lpstr>Arial</vt:lpstr>
      <vt:lpstr>Bookman Old Style</vt:lpstr>
      <vt:lpstr>Calibri</vt:lpstr>
      <vt:lpstr>Calibri Light</vt:lpstr>
      <vt:lpstr>google sans</vt:lpstr>
      <vt:lpstr>Times New Roman</vt:lpstr>
      <vt:lpstr>Wingdings</vt:lpstr>
      <vt:lpstr>Office Theme</vt:lpstr>
      <vt:lpstr>Konfliktna teorija u sociologiji   Karl Marx   </vt:lpstr>
      <vt:lpstr>Karl Marx</vt:lpstr>
      <vt:lpstr>PowerPoint prezentacija</vt:lpstr>
      <vt:lpstr>Osnovne teze</vt:lpstr>
      <vt:lpstr>PowerPoint prezentacija</vt:lpstr>
      <vt:lpstr>Idealizam / Materijalizam</vt:lpstr>
      <vt:lpstr>Idealizam</vt:lpstr>
      <vt:lpstr>Idealizam</vt:lpstr>
      <vt:lpstr>Materijalizam</vt:lpstr>
      <vt:lpstr>PowerPoint prezentacija</vt:lpstr>
      <vt:lpstr>Marxovo materijalističko i dijalektičko shvaćanje društva i povijesti</vt:lpstr>
      <vt:lpstr>Dijalektički materijalizam</vt:lpstr>
      <vt:lpstr>PowerPoint prezentacija</vt:lpstr>
      <vt:lpstr>PowerPoint prezentacija</vt:lpstr>
      <vt:lpstr>Dijalektika kao način razmišljanja </vt:lpstr>
      <vt:lpstr>Marxova antropologija: čovjek kao rodno (generičko) biće</vt:lpstr>
      <vt:lpstr> Što čovjeka čini čovjekom i što ga povezuje u zajednicu s drugim ljudima ? </vt:lpstr>
      <vt:lpstr>Povijest</vt:lpstr>
      <vt:lpstr>Rad</vt:lpstr>
      <vt:lpstr>Društvena povijest</vt:lpstr>
      <vt:lpstr>Otuđenje</vt:lpstr>
      <vt:lpstr>PowerPoint prezentacija</vt:lpstr>
      <vt:lpstr>Četiri oblika otuđenja </vt:lpstr>
      <vt:lpstr>Marxovi sociološki pojmovi</vt:lpstr>
      <vt:lpstr>Podjela rada</vt:lpstr>
      <vt:lpstr>PowerPoint prezentacija</vt:lpstr>
      <vt:lpstr>PowerPoint prezentacija</vt:lpstr>
      <vt:lpstr> Historijske tipove društva, koji u tom procesu nastaju, tj. globalne sisteme društvenih odnosa, Marx naziva   DRUŠTVENO EKONOMSKE FORMACIJE </vt:lpstr>
      <vt:lpstr>Temeljna obilježja povijesnih formacija</vt:lpstr>
      <vt:lpstr>PowerPoint prezentacija</vt:lpstr>
      <vt:lpstr>Klasa</vt:lpstr>
      <vt:lpstr>PowerPoint prezentacija</vt:lpstr>
      <vt:lpstr>Promjena se događa i procesu, u kojemu:</vt:lpstr>
      <vt:lpstr>PowerPoint prezentacija</vt:lpstr>
      <vt:lpstr>Eksploatacija</vt:lpstr>
      <vt:lpstr>eksploatacija - prisvajanje viška vrijednosti koji proizvodi tuđi rad.</vt:lpstr>
      <vt:lpstr>PowerPoint prezentacija</vt:lpstr>
      <vt:lpstr>Zajednica</vt:lpstr>
      <vt:lpstr>Birokracija </vt:lpstr>
      <vt:lpstr>PowerPoint prezentacija</vt:lpstr>
      <vt:lpstr>PowerPoint prezentacija</vt:lpstr>
      <vt:lpstr>Metoda istraživanja </vt:lpstr>
      <vt:lpstr>PowerPoint prezentacija</vt:lpstr>
      <vt:lpstr>Marxovo poimanje umjetnosti</vt:lpstr>
      <vt:lpstr>PowerPoint prezentacija</vt:lpstr>
      <vt:lpstr>PowerPoint prezentacija</vt:lpstr>
      <vt:lpstr>Kritika: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Konfliktna teorija u sociologiji – Karl Marx</dc:title>
  <dc:creator>Windows User</dc:creator>
  <cp:lastModifiedBy>renato matic</cp:lastModifiedBy>
  <cp:revision>49</cp:revision>
  <dcterms:created xsi:type="dcterms:W3CDTF">2020-05-05T10:41:39Z</dcterms:created>
  <dcterms:modified xsi:type="dcterms:W3CDTF">2026-05-20T10:41:02Z</dcterms:modified>
</cp:coreProperties>
</file>