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 varScale="1">
        <p:scale>
          <a:sx n="70" d="100"/>
          <a:sy n="70" d="100"/>
        </p:scale>
        <p:origin x="16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2A5E022-FAA4-4060-82AF-27B333B679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29FE564-5899-47FA-BE81-8BDD5E875D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9BBBED5-B36A-486F-B7E0-3D4E99D8EFA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0F90546-0863-4974-8B99-A4FFE395A3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Click to edit Master text styles</a:t>
            </a:r>
          </a:p>
          <a:p>
            <a:pPr lvl="1"/>
            <a:r>
              <a:rPr lang="hr-HR" altLang="sr-Latn-RS" noProof="0"/>
              <a:t>Second level</a:t>
            </a:r>
          </a:p>
          <a:p>
            <a:pPr lvl="2"/>
            <a:r>
              <a:rPr lang="hr-HR" altLang="sr-Latn-RS" noProof="0"/>
              <a:t>Third level</a:t>
            </a:r>
          </a:p>
          <a:p>
            <a:pPr lvl="3"/>
            <a:r>
              <a:rPr lang="hr-HR" altLang="sr-Latn-RS" noProof="0"/>
              <a:t>Fourth level</a:t>
            </a:r>
          </a:p>
          <a:p>
            <a:pPr lvl="4"/>
            <a:r>
              <a:rPr lang="hr-HR" altLang="sr-Latn-R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8D413FD-6BEC-46E8-91AB-05815616E8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FBBBD34B-7F58-4EA6-B1D8-416178C4AE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125852B-966B-4A03-B704-C710C85570E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80D2E30-D9A0-45AE-9A3F-050D291967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3E8E53-89CC-4B7A-A159-69729FF2C817}" type="slidenum">
              <a:rPr lang="hr-HR" altLang="sr-Latn-RS" smtClean="0">
                <a:latin typeface="Arial" panose="020B0604020202020204" pitchFamily="34" charset="0"/>
              </a:rPr>
              <a:pPr/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30A3DF8-DC4D-4941-BAFE-2B521B5667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CC2AA42-44F0-4750-A3B3-1CE20010F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3409050-64E6-4E0B-A0C4-ED1C8961C1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C0BFE0-BF42-4C2C-B5F6-C75BF50C6B98}" type="slidenum">
              <a:rPr lang="hr-HR" altLang="sr-Latn-RS" smtClean="0">
                <a:latin typeface="Arial" panose="020B0604020202020204" pitchFamily="34" charset="0"/>
              </a:rPr>
              <a:pPr/>
              <a:t>2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2C5CF57-A179-4CAA-8D1A-D6804B11EB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DCF2E7D-86E0-4CF7-9E11-A2D7620D4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en-US" i="1" dirty="0"/>
              <a:t>Lucius Aelius Stilo Praeconinus</a:t>
            </a:r>
            <a:r>
              <a:rPr lang="hr-HR" altLang="en-US" dirty="0"/>
              <a:t> - vitez, pisao govore za druge (</a:t>
            </a:r>
            <a:r>
              <a:rPr lang="hr-HR" altLang="en-US" i="1" dirty="0"/>
              <a:t>stilo</a:t>
            </a:r>
            <a:r>
              <a:rPr lang="hr-HR" altLang="en-US" dirty="0"/>
              <a:t>) – vidi predavanje „Analisti, govornici, filolozi”</a:t>
            </a:r>
          </a:p>
          <a:p>
            <a:pPr eaLnBrk="1" hangingPunct="1"/>
            <a:endParaRPr lang="sr-Latn-RS" altLang="sr-Latn-R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740B6516-E202-4E96-91F9-8DB81283EF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9933ED-F491-4864-86D6-F34806EDF19A}" type="slidenum">
              <a:rPr lang="hr-HR" altLang="sr-Latn-RS" smtClean="0">
                <a:latin typeface="Arial" panose="020B0604020202020204" pitchFamily="34" charset="0"/>
              </a:rPr>
              <a:pPr/>
              <a:t>3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777FEBE-948E-4D67-AC94-F10708A15FC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57DED396-F5A2-49E2-B271-D231F1C38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5E9BBAD-1A23-49A5-B0C4-041FCEE5476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A8B5D1BD-EB73-49CE-89B9-510BF69D4B1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AD74DC11-BD00-43B2-B4DC-40A3692B558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56513D9-F68F-4287-8078-A0C927E4E8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D1F57B8-3E04-484D-AA71-C30BCF78DBA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5DA101BF-CA4E-4C9B-A54D-D10E77C1CE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ADD104B6-CC4F-4411-B001-AFFB0BFFBDA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B1427EBC-75CE-43CD-9E5B-B55B8839486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A92A4B4-4337-4288-9B35-8F6CF6FACD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D3D4EBD-F230-479A-A264-ADB22790E7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B23D5B0F-48C4-49A4-846F-4CEA75AA525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109B0790-15C3-48FB-AA5A-FE95D50BBD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986A6567-59A4-4CD2-BE7D-5ACB2F6548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58BC1FD-467D-48B1-88B8-C242224FD1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166C00C5-42DC-4E8A-AA15-38311387654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C7DF57F2-FE3D-4DE2-92FC-240465262D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04FF12E2-C50D-47BD-A0E6-5404FA3115E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940DCC2-CFDE-4843-A77C-B7000B69E10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5A66F1AD-53BE-4184-AF28-C0AE4288BBF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hr-HR" altLang="sr-Latn-RS" noProof="0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altLang="sr-Latn-RS" noProof="0"/>
              <a:t>Click to edit Master subtitle style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CF48EDFA-3714-4365-91FC-1B5E0548A6A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04EF059E-3A05-4289-9AE6-B5A339B072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7EC88B5F-A69A-479F-906B-2039E8AECA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3F69C-E1C5-4239-A469-AB3CB3C73AF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92257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513CCFB3-2CAB-4374-B1C8-216CFDC04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39DFB09E-476E-48EA-B584-B7A26650CA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BFBDC5B0-0710-4885-84FD-5CAF26DD02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2F331-7EB5-4424-BC42-364C4FCA3F1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5613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205C6494-E995-4983-B5BF-DFC6808666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12E59850-E0A0-4CDF-95C3-E3483E8545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42688E1F-82B4-4461-99CE-6F1E873FC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9B6AA-47FC-4140-9BC6-9BB87C09B70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47240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83E09D88-8DF3-44F0-BA8F-4E65F6E608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ED09440F-A163-488E-9B70-AF22BB35AE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11F19DEF-13EE-4BF9-B3E0-03AF21080A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6A24F-5122-4693-A2DE-BBC40CA8EF8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82176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3D2AD3D7-F8A3-4439-A7E7-8CCF462EE9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60BED5FA-63FA-4338-9BCA-26D05D35C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4001805D-A518-404F-BA1C-375336506C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5CA3-2139-468E-8269-7AEC836F73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95967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BDAF7D0F-7A95-4BA5-BE63-6876892AD5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936C5361-7322-4B01-B0BC-6B8F03210A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357011CF-52EC-4FA5-B9F8-0AA65F976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D432-7869-41AD-B1AD-BE308410DBB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8917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48F9809E-BC4C-4F73-A3C2-FF2647707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ECFA25B6-283C-4587-AC66-71DE1CAAED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753C1B21-2918-4BF0-93BB-4B69195860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40F1B-5164-4F61-8203-271EDDB25BD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47811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48673FC1-D65F-4259-B81B-12A8E82907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01BBD203-00F3-49B3-87E3-4FE1B27ED8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B66AC256-AEDF-4EDC-94B4-A8BC76F168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7086B-343D-4267-88E0-3E26223AAB4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41394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CF277F9D-455A-4644-8463-E1F1C4A2CE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8E5D52AA-2C5F-4355-BC84-1F39D2F039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D68A36E8-422B-4998-92DA-F3D94BC5F7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BEEDE-1B69-4D9A-AC85-2851A154A90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77657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95619FF3-D209-4843-B44A-2E0BBC589E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CF99C55A-19E1-48FE-84AE-8C1D4D29D0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54B99A18-A1D6-43E9-80D2-D8A8DCC300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06A4-CB67-4CE0-AAC9-580D92D733D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61575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FCE20CCC-BE88-4EEF-A296-0DDF8ABCF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7C76079E-1195-49AB-8E22-D6E8E3832B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8BA6127C-00A8-4F4D-88BD-114D03F631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4B51-2268-449F-A9DB-3BA88E09235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98043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3435633-23FC-4C7F-ABB2-9A6D433C667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>
              <a:extLst>
                <a:ext uri="{FF2B5EF4-FFF2-40B4-BE49-F238E27FC236}">
                  <a16:creationId xmlns:a16="http://schemas.microsoft.com/office/drawing/2014/main" id="{F492ECCC-7A0D-413E-8D6E-4DAB7927A61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353FDFC2-49E7-4EE3-A367-178E23BEC9C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08030E45-DEC0-4D21-A752-3D8ABF74978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E63C7DB8-55B8-4A94-816D-3C1F709DA23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6" name="Freeform 7">
              <a:extLst>
                <a:ext uri="{FF2B5EF4-FFF2-40B4-BE49-F238E27FC236}">
                  <a16:creationId xmlns:a16="http://schemas.microsoft.com/office/drawing/2014/main" id="{E2845063-0719-4181-B2AB-75072F5889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2DD4D2C4-3476-4837-93E9-423D10FB0B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AECF710D-4A33-49DD-B900-8246E5C935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9" name="Freeform 10">
              <a:extLst>
                <a:ext uri="{FF2B5EF4-FFF2-40B4-BE49-F238E27FC236}">
                  <a16:creationId xmlns:a16="http://schemas.microsoft.com/office/drawing/2014/main" id="{6140915F-1928-470B-9635-422582B54C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39BE17EA-0874-4EB8-8632-6079BD637E5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13B55492-4041-457E-825D-AA533F69A9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2F501250-E4E8-4480-A650-F19D8B91F41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/>
            </a:p>
          </p:txBody>
        </p:sp>
        <p:sp>
          <p:nvSpPr>
            <p:cNvPr id="6158" name="Freeform 14">
              <a:extLst>
                <a:ext uri="{FF2B5EF4-FFF2-40B4-BE49-F238E27FC236}">
                  <a16:creationId xmlns:a16="http://schemas.microsoft.com/office/drawing/2014/main" id="{0195DFD7-4FE9-41ED-AE51-2CDEEE71A9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6159" name="Freeform 15">
              <a:extLst>
                <a:ext uri="{FF2B5EF4-FFF2-40B4-BE49-F238E27FC236}">
                  <a16:creationId xmlns:a16="http://schemas.microsoft.com/office/drawing/2014/main" id="{32D14186-1075-4AAE-A9FA-482EFCD8C6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6160" name="Freeform 16">
              <a:extLst>
                <a:ext uri="{FF2B5EF4-FFF2-40B4-BE49-F238E27FC236}">
                  <a16:creationId xmlns:a16="http://schemas.microsoft.com/office/drawing/2014/main" id="{EEB0589E-EB71-4080-B800-4F44A889725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1046" name="Freeform 17">
              <a:extLst>
                <a:ext uri="{FF2B5EF4-FFF2-40B4-BE49-F238E27FC236}">
                  <a16:creationId xmlns:a16="http://schemas.microsoft.com/office/drawing/2014/main" id="{0FD90622-B325-4A0C-B37A-9271CD54D1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7" name="Freeform 18">
              <a:extLst>
                <a:ext uri="{FF2B5EF4-FFF2-40B4-BE49-F238E27FC236}">
                  <a16:creationId xmlns:a16="http://schemas.microsoft.com/office/drawing/2014/main" id="{18B0519B-DD86-407C-BC57-DE088974903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Freeform 19">
              <a:extLst>
                <a:ext uri="{FF2B5EF4-FFF2-40B4-BE49-F238E27FC236}">
                  <a16:creationId xmlns:a16="http://schemas.microsoft.com/office/drawing/2014/main" id="{7C507982-F7AC-4589-9562-1A91C78484D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r-HR"/>
            </a:p>
          </p:txBody>
        </p:sp>
        <p:sp>
          <p:nvSpPr>
            <p:cNvPr id="1049" name="Freeform 20">
              <a:extLst>
                <a:ext uri="{FF2B5EF4-FFF2-40B4-BE49-F238E27FC236}">
                  <a16:creationId xmlns:a16="http://schemas.microsoft.com/office/drawing/2014/main" id="{323D6A41-F891-425B-82D7-B92A97B304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65" name="Rectangle 21">
            <a:extLst>
              <a:ext uri="{FF2B5EF4-FFF2-40B4-BE49-F238E27FC236}">
                <a16:creationId xmlns:a16="http://schemas.microsoft.com/office/drawing/2014/main" id="{A03A6A18-6275-441E-9ED7-BC42C17E5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6166" name="Rectangle 22">
            <a:extLst>
              <a:ext uri="{FF2B5EF4-FFF2-40B4-BE49-F238E27FC236}">
                <a16:creationId xmlns:a16="http://schemas.microsoft.com/office/drawing/2014/main" id="{76724A39-D93F-4371-A334-470660A9B7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6167" name="Rectangle 23">
            <a:extLst>
              <a:ext uri="{FF2B5EF4-FFF2-40B4-BE49-F238E27FC236}">
                <a16:creationId xmlns:a16="http://schemas.microsoft.com/office/drawing/2014/main" id="{5D42C6DE-6B65-4523-8F3C-BBF4D12B64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168" name="Rectangle 24">
            <a:extLst>
              <a:ext uri="{FF2B5EF4-FFF2-40B4-BE49-F238E27FC236}">
                <a16:creationId xmlns:a16="http://schemas.microsoft.com/office/drawing/2014/main" id="{4F698CD0-AA21-4DB4-8509-5D2D7B0E1E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169" name="Rectangle 25">
            <a:extLst>
              <a:ext uri="{FF2B5EF4-FFF2-40B4-BE49-F238E27FC236}">
                <a16:creationId xmlns:a16="http://schemas.microsoft.com/office/drawing/2014/main" id="{F33AC548-EF50-4F23-BDA0-A978C2F3DAA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1BFB97A0-C0FC-445D-B3B5-12DE0073DFF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118DFCD-6E17-47A0-88B2-591317BB26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dirty="0"/>
              <a:t>Gaj </a:t>
            </a:r>
            <a:br>
              <a:rPr lang="hr-HR" altLang="sr-Latn-RS" dirty="0"/>
            </a:br>
            <a:r>
              <a:rPr lang="hr-HR" altLang="sr-Latn-RS" dirty="0"/>
              <a:t>Lucilije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3633B1D-58DB-4DD1-8405-4B0274CB7E8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i="1" dirty="0">
                <a:solidFill>
                  <a:srgbClr val="2E2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GB" altLang="en-US" i="1" dirty="0" err="1">
                <a:solidFill>
                  <a:srgbClr val="2E2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praecordiis</a:t>
            </a:r>
            <a:r>
              <a:rPr lang="en-GB" altLang="en-US" i="1" dirty="0">
                <a:solidFill>
                  <a:srgbClr val="2E2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altLang="en-US" i="1" dirty="0" err="1">
                <a:solidFill>
                  <a:srgbClr val="2E2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ecfero</a:t>
            </a:r>
            <a:r>
              <a:rPr lang="en-GB" altLang="en-US" i="1" dirty="0">
                <a:solidFill>
                  <a:srgbClr val="2E2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altLang="en-US" i="1" dirty="0" err="1">
                <a:solidFill>
                  <a:srgbClr val="2E2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versum</a:t>
            </a:r>
            <a:endParaRPr lang="hr-HR" altLang="en-US" i="1" dirty="0">
              <a:solidFill>
                <a:srgbClr val="2E2E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hr-HR" altLang="sr-Latn-RS" dirty="0">
                <a:solidFill>
                  <a:srgbClr val="2E2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„iz srca iznosim stih”</a:t>
            </a:r>
            <a:endParaRPr lang="sr-Latn-RS" altLang="sr-Latn-R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9A6FFAE-8716-4D96-8FA0-C36FE51D8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1124744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i="1" dirty="0"/>
              <a:t>Gaius Lucilius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2E93ACC-AC54-489D-88A1-0A5802730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124745"/>
            <a:ext cx="8785225" cy="5733255"/>
          </a:xfrm>
        </p:spPr>
        <p:txBody>
          <a:bodyPr/>
          <a:lstStyle/>
          <a:p>
            <a:pPr eaLnBrk="1" hangingPunct="1"/>
            <a:r>
              <a:rPr lang="hr-HR" altLang="sr-Latn-RS" dirty="0"/>
              <a:t>Rođen između 180. (168.?) i 148.g.pr.Kr., u mjestu </a:t>
            </a:r>
            <a:r>
              <a:rPr lang="hr-HR" altLang="sr-Latn-RS" i="1" dirty="0"/>
              <a:t>Suessa Aurunca</a:t>
            </a:r>
            <a:r>
              <a:rPr lang="hr-HR" altLang="sr-Latn-RS" dirty="0"/>
              <a:t>; umro 102.g. u Napulju</a:t>
            </a:r>
          </a:p>
          <a:p>
            <a:pPr eaLnBrk="1" hangingPunct="1"/>
            <a:r>
              <a:rPr lang="hr-HR" altLang="sr-Latn-RS" dirty="0"/>
              <a:t>Pripadnik ugledne i dobrostojeće kampanske viteške obitelji, udaljen od javnog života i politike</a:t>
            </a:r>
          </a:p>
          <a:p>
            <a:pPr lvl="1" eaLnBrk="1" hangingPunct="1"/>
            <a:r>
              <a:rPr lang="hr-HR" altLang="sr-Latn-RS" dirty="0"/>
              <a:t>Ratovao sa Scipionom Emilijanom kod Numancije</a:t>
            </a:r>
          </a:p>
          <a:p>
            <a:pPr lvl="1" eaLnBrk="1" hangingPunct="1"/>
            <a:r>
              <a:rPr lang="hr-HR" altLang="sr-Latn-RS" dirty="0"/>
              <a:t>Može si priuštiti da vrijeđa aristokrate</a:t>
            </a:r>
          </a:p>
          <a:p>
            <a:pPr eaLnBrk="1" hangingPunct="1"/>
            <a:r>
              <a:rPr lang="hr-HR" altLang="sr-Latn-RS" dirty="0"/>
              <a:t>Pripadao Scipionovom krugu</a:t>
            </a:r>
          </a:p>
          <a:p>
            <a:pPr lvl="1" eaLnBrk="1" hangingPunct="1"/>
            <a:r>
              <a:rPr lang="hr-HR" altLang="en-US" dirty="0"/>
              <a:t>Lucilijeva je djela (uz mnoge druge autore) izdao Lucije Elije Stilon (jedan od najpoznatijih rimskih filologa u 2.st.pr.Kr.), kao i gramatičar Valerije Katon u 1.st.pr.Kr. - popularnost</a:t>
            </a:r>
            <a:endParaRPr lang="hr-HR" altLang="sr-Latn-RS" dirty="0">
              <a:solidFill>
                <a:srgbClr val="2E2E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F295771-DDF0-4FDE-B1F4-6555B7356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0143"/>
            <a:ext cx="8229600" cy="864096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/>
              <a:t>Satire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48107C6-D73A-4883-BBA6-48C9C55CD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0729"/>
            <a:ext cx="9144000" cy="587727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600" dirty="0"/>
              <a:t>30 knjiga, nekronološki; c. 1300 fragmenata sačuvanih zbog mnogo rijetkih, teških riječi, tehničkih termina i grecizama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200" dirty="0"/>
              <a:t>Svakodnevni jezik raznih slojeva društva; za (ne previše) učenu publiku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600" dirty="0"/>
              <a:t>Starije u raznim metrima (trohejski septenari, jambi...), mlađe u </a:t>
            </a:r>
            <a:r>
              <a:rPr lang="hr-HR" altLang="sr-Latn-RS" sz="2600" b="1" dirty="0"/>
              <a:t>heksametru</a:t>
            </a:r>
            <a:r>
              <a:rPr lang="hr-HR" altLang="sr-Latn-RS" sz="2600" dirty="0"/>
              <a:t> (koji će ostati službeni stih satira ubuduće)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600" b="1" dirty="0"/>
              <a:t>Raznorazne teme</a:t>
            </a:r>
            <a:r>
              <a:rPr lang="hr-HR" altLang="sr-Latn-RS" sz="2600" dirty="0"/>
              <a:t>: osobni napadi, protiv žena, putovanje na Siciliju, parodija na vijeće bogova (mitološke epove), hrana, književnost, ljubav(nica)...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600" dirty="0"/>
              <a:t>N</a:t>
            </a:r>
            <a:r>
              <a:rPr lang="en-GB" altLang="sr-Latn-RS" sz="2600" dirty="0" err="1"/>
              <a:t>aslov</a:t>
            </a:r>
            <a:r>
              <a:rPr lang="en-GB" altLang="sr-Latn-RS" sz="2600" dirty="0"/>
              <a:t> </a:t>
            </a:r>
            <a:r>
              <a:rPr lang="en-GB" altLang="sr-Latn-RS" sz="2600" i="1" dirty="0"/>
              <a:t>Satire </a:t>
            </a:r>
            <a:r>
              <a:rPr lang="en-GB" altLang="sr-Latn-RS" sz="2600" dirty="0"/>
              <a:t>(</a:t>
            </a:r>
            <a:r>
              <a:rPr lang="en-GB" altLang="sr-Latn-RS" sz="2600" i="1" dirty="0" err="1"/>
              <a:t>Saturae</a:t>
            </a:r>
            <a:r>
              <a:rPr lang="en-GB" altLang="sr-Latn-RS" sz="2600" dirty="0"/>
              <a:t>) </a:t>
            </a:r>
            <a:r>
              <a:rPr lang="hr-HR" altLang="sr-Latn-RS" sz="2600" dirty="0"/>
              <a:t>vjerojatno nije </a:t>
            </a:r>
            <a:r>
              <a:rPr lang="en-GB" altLang="sr-Latn-RS" sz="2600" dirty="0" err="1"/>
              <a:t>Lucilij</a:t>
            </a:r>
            <a:r>
              <a:rPr lang="hr-HR" altLang="sr-Latn-RS" sz="2600" dirty="0"/>
              <a:t>ev –&gt;</a:t>
            </a:r>
            <a:r>
              <a:rPr lang="en-GB" altLang="sr-Latn-RS" sz="2600" dirty="0"/>
              <a:t> </a:t>
            </a:r>
            <a:r>
              <a:rPr lang="hr-HR" altLang="sr-Latn-RS" sz="2600" dirty="0"/>
              <a:t>sam ih</a:t>
            </a:r>
            <a:r>
              <a:rPr lang="en-GB" altLang="sr-Latn-RS" sz="2600" dirty="0"/>
              <a:t> </a:t>
            </a:r>
            <a:r>
              <a:rPr lang="en-GB" altLang="sr-Latn-RS" sz="2600" dirty="0" err="1"/>
              <a:t>naziva</a:t>
            </a:r>
            <a:r>
              <a:rPr lang="en-GB" altLang="sr-Latn-RS" sz="2600" dirty="0"/>
              <a:t> </a:t>
            </a:r>
            <a:r>
              <a:rPr lang="en-GB" altLang="sr-Latn-RS" sz="2600" i="1" dirty="0" err="1"/>
              <a:t>poemata</a:t>
            </a:r>
            <a:r>
              <a:rPr lang="en-GB" altLang="sr-Latn-RS" sz="2600" dirty="0"/>
              <a:t> </a:t>
            </a:r>
            <a:r>
              <a:rPr lang="hr-HR" altLang="sr-Latn-RS" sz="2600" dirty="0"/>
              <a:t>(pjesme) </a:t>
            </a:r>
            <a:r>
              <a:rPr lang="en-GB" altLang="sr-Latn-RS" sz="2600" dirty="0" err="1"/>
              <a:t>ili</a:t>
            </a:r>
            <a:r>
              <a:rPr lang="en-GB" altLang="sr-Latn-RS" sz="2600" dirty="0"/>
              <a:t> </a:t>
            </a:r>
            <a:r>
              <a:rPr lang="en-GB" altLang="sr-Latn-RS" sz="2600" i="1" dirty="0" err="1"/>
              <a:t>sermones</a:t>
            </a:r>
            <a:r>
              <a:rPr lang="en-GB" altLang="sr-Latn-RS" sz="2600" dirty="0"/>
              <a:t> </a:t>
            </a:r>
            <a:r>
              <a:rPr lang="hr-HR" altLang="sr-Latn-RS" sz="2600" dirty="0"/>
              <a:t>tj.</a:t>
            </a:r>
            <a:r>
              <a:rPr lang="en-GB" altLang="sr-Latn-RS" sz="2600" dirty="0"/>
              <a:t> </a:t>
            </a:r>
            <a:r>
              <a:rPr lang="en-GB" altLang="sr-Latn-RS" sz="2600" i="1" dirty="0" err="1"/>
              <a:t>ludus</a:t>
            </a:r>
            <a:r>
              <a:rPr lang="en-GB" altLang="sr-Latn-RS" sz="2600" i="1" dirty="0"/>
              <a:t> ac </a:t>
            </a:r>
            <a:r>
              <a:rPr lang="en-GB" altLang="sr-Latn-RS" sz="2600" i="1" dirty="0" err="1"/>
              <a:t>sermones</a:t>
            </a:r>
            <a:r>
              <a:rPr lang="en-GB" altLang="sr-Latn-RS" sz="2600" dirty="0"/>
              <a:t> </a:t>
            </a:r>
            <a:r>
              <a:rPr lang="hr-HR" altLang="sr-Latn-RS" sz="2600" dirty="0"/>
              <a:t>„igre i razgovori / </a:t>
            </a:r>
            <a:r>
              <a:rPr lang="en-GB" altLang="sr-Latn-RS" sz="2600" dirty="0" err="1"/>
              <a:t>šaljivi</a:t>
            </a:r>
            <a:r>
              <a:rPr lang="en-GB" altLang="sr-Latn-RS" sz="2600" dirty="0"/>
              <a:t> </a:t>
            </a:r>
            <a:r>
              <a:rPr lang="en-GB" altLang="sr-Latn-RS" sz="2600" dirty="0" err="1"/>
              <a:t>razgovori</a:t>
            </a:r>
            <a:r>
              <a:rPr lang="hr-HR" altLang="sr-Latn-RS" sz="2600" dirty="0"/>
              <a:t>” 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200" dirty="0"/>
              <a:t>pretpostavlja se da je</a:t>
            </a:r>
            <a:r>
              <a:rPr lang="en-GB" altLang="sr-Latn-RS" sz="2200" dirty="0"/>
              <a:t> </a:t>
            </a:r>
            <a:r>
              <a:rPr lang="en-GB" altLang="sr-Latn-RS" sz="2200" dirty="0" err="1"/>
              <a:t>izvorni</a:t>
            </a:r>
            <a:r>
              <a:rPr lang="en-GB" altLang="sr-Latn-RS" sz="2200" dirty="0"/>
              <a:t> </a:t>
            </a:r>
            <a:r>
              <a:rPr lang="en-GB" altLang="sr-Latn-RS" sz="2200" dirty="0" err="1"/>
              <a:t>naslov</a:t>
            </a:r>
            <a:r>
              <a:rPr lang="en-GB" altLang="sr-Latn-RS" sz="2200" dirty="0"/>
              <a:t> bio </a:t>
            </a:r>
            <a:r>
              <a:rPr lang="en-GB" altLang="sr-Latn-RS" sz="2200" dirty="0" err="1"/>
              <a:t>grčki</a:t>
            </a:r>
            <a:r>
              <a:rPr lang="hr-HR" altLang="sr-Latn-RS" sz="2200" dirty="0"/>
              <a:t>:</a:t>
            </a:r>
            <a:r>
              <a:rPr lang="en-GB" altLang="sr-Latn-RS" sz="2200" dirty="0"/>
              <a:t> </a:t>
            </a:r>
            <a:r>
              <a:rPr lang="en-GB" altLang="sr-Latn-RS" sz="2200" b="1" i="1" dirty="0" err="1"/>
              <a:t>schédia</a:t>
            </a:r>
            <a:r>
              <a:rPr lang="en-GB" altLang="sr-Latn-RS" sz="2200" dirty="0"/>
              <a:t> („</a:t>
            </a:r>
            <a:r>
              <a:rPr lang="en-GB" altLang="sr-Latn-RS" sz="2200" dirty="0" err="1"/>
              <a:t>improvizacije</a:t>
            </a:r>
            <a:r>
              <a:rPr lang="en-GB" altLang="sr-Latn-RS" sz="2200" dirty="0"/>
              <a:t>")</a:t>
            </a:r>
            <a:r>
              <a:rPr lang="hr-HR" altLang="sr-Latn-RS" sz="22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200" dirty="0"/>
              <a:t>Za </a:t>
            </a:r>
            <a:r>
              <a:rPr lang="en-GB" altLang="sr-Latn-RS" sz="2200" dirty="0" err="1"/>
              <a:t>Horacij</a:t>
            </a:r>
            <a:r>
              <a:rPr lang="hr-HR" altLang="sr-Latn-RS" sz="2200" dirty="0"/>
              <a:t>a satire znače</a:t>
            </a:r>
            <a:r>
              <a:rPr lang="en-GB" altLang="sr-Latn-RS" sz="2200" dirty="0"/>
              <a:t> </a:t>
            </a:r>
            <a:r>
              <a:rPr lang="en-GB" altLang="sr-Latn-RS" sz="2200" dirty="0" err="1"/>
              <a:t>onu</a:t>
            </a:r>
            <a:r>
              <a:rPr lang="en-GB" altLang="sr-Latn-RS" sz="2200" dirty="0"/>
              <a:t> </a:t>
            </a:r>
            <a:r>
              <a:rPr lang="en-GB" altLang="sr-Latn-RS" sz="2200" dirty="0" err="1"/>
              <a:t>vrstu</a:t>
            </a:r>
            <a:r>
              <a:rPr lang="en-GB" altLang="sr-Latn-RS" sz="2200" dirty="0"/>
              <a:t> </a:t>
            </a:r>
            <a:r>
              <a:rPr lang="en-GB" altLang="sr-Latn-RS" sz="2200" dirty="0" err="1"/>
              <a:t>pjesništva</a:t>
            </a:r>
            <a:r>
              <a:rPr lang="en-GB" altLang="sr-Latn-RS" sz="2200" dirty="0"/>
              <a:t> </a:t>
            </a:r>
            <a:r>
              <a:rPr lang="en-GB" altLang="sr-Latn-RS" sz="2200" dirty="0" err="1"/>
              <a:t>koju</a:t>
            </a:r>
            <a:r>
              <a:rPr lang="en-GB" altLang="sr-Latn-RS" sz="2200" dirty="0"/>
              <a:t> je </a:t>
            </a:r>
            <a:r>
              <a:rPr lang="en-GB" altLang="sr-Latn-RS" sz="2200" dirty="0" err="1"/>
              <a:t>započeo</a:t>
            </a:r>
            <a:r>
              <a:rPr lang="en-GB" altLang="sr-Latn-RS" sz="2200" dirty="0"/>
              <a:t> </a:t>
            </a:r>
            <a:r>
              <a:rPr lang="en-GB" altLang="sr-Latn-RS" sz="2200" dirty="0" err="1"/>
              <a:t>Lucilije</a:t>
            </a:r>
            <a:r>
              <a:rPr lang="hr-HR" altLang="sr-Latn-RS" sz="2200" dirty="0"/>
              <a:t> (</a:t>
            </a:r>
            <a:r>
              <a:rPr lang="hr-HR" altLang="sr-Latn-RS" sz="2200" i="1" dirty="0"/>
              <a:t>satur =</a:t>
            </a:r>
            <a:r>
              <a:rPr lang="hr-HR" altLang="sr-Latn-RS" sz="2200" dirty="0"/>
              <a:t> bogat, raznolik; </a:t>
            </a:r>
            <a:r>
              <a:rPr lang="hr-HR" altLang="sr-Latn-RS" sz="2200" i="1" dirty="0"/>
              <a:t>satura </a:t>
            </a:r>
            <a:r>
              <a:rPr lang="hr-HR" altLang="sr-Latn-RS" sz="2200" dirty="0"/>
              <a:t>= miješana salata – zbog raznolikosti tema, ali i stihova) 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600" dirty="0"/>
              <a:t>Satira je </a:t>
            </a:r>
            <a:r>
              <a:rPr lang="hr-HR" altLang="sr-Latn-RS" sz="2600" b="1" dirty="0"/>
              <a:t>izvorna rimska vrsta, </a:t>
            </a:r>
            <a:r>
              <a:rPr lang="hr-HR" altLang="sr-Latn-RS" sz="2600" dirty="0"/>
              <a:t>uključuje</a:t>
            </a:r>
            <a:r>
              <a:rPr lang="hr-HR" altLang="sr-Latn-RS" sz="2600" b="1" dirty="0"/>
              <a:t> osobni glas (mišljenje) pjesnika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flash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Maple">
  <a:themeElements>
    <a:clrScheme name="Maple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501</TotalTime>
  <Words>318</Words>
  <Application>Microsoft Office PowerPoint</Application>
  <PresentationFormat>On-screen Show (4:3)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Wingdings</vt:lpstr>
      <vt:lpstr>Maple</vt:lpstr>
      <vt:lpstr>Gaj  Lucilije</vt:lpstr>
      <vt:lpstr>Gaius Lucilius</vt:lpstr>
      <vt:lpstr>Satire</vt:lpstr>
    </vt:vector>
  </TitlesOfParts>
  <Company>HIZP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Lucilije</dc:title>
  <dc:creator>Maja Matasović</dc:creator>
  <cp:lastModifiedBy>mrmat</cp:lastModifiedBy>
  <cp:revision>45</cp:revision>
  <dcterms:created xsi:type="dcterms:W3CDTF">2009-12-23T12:45:00Z</dcterms:created>
  <dcterms:modified xsi:type="dcterms:W3CDTF">2020-05-18T14:17:25Z</dcterms:modified>
</cp:coreProperties>
</file>