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1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9" autoAdjust="0"/>
    <p:restoredTop sz="86377" autoAdjust="0"/>
  </p:normalViewPr>
  <p:slideViewPr>
    <p:cSldViewPr snapToGrid="0">
      <p:cViewPr varScale="1">
        <p:scale>
          <a:sx n="78" d="100"/>
          <a:sy n="78" d="100"/>
        </p:scale>
        <p:origin x="138" y="96"/>
      </p:cViewPr>
      <p:guideLst/>
    </p:cSldViewPr>
  </p:slideViewPr>
  <p:outlineViewPr>
    <p:cViewPr>
      <p:scale>
        <a:sx n="33" d="100"/>
        <a:sy n="33" d="100"/>
      </p:scale>
      <p:origin x="0" y="-74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42970-1E31-4EA7-9031-39ABDEA203D2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5E8F7-A05F-46F9-90A0-16A02C44043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165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Probao optužiti majku da se spasi od smrtne kazne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5E8F7-A05F-46F9-90A0-16A02C440439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85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6225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7443926"/>
      </p:ext>
    </p:extLst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3835560"/>
      </p:ext>
    </p:extLst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4537226"/>
      </p:ext>
    </p:extLst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4199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2357829"/>
      </p:ext>
    </p:extLst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8420384"/>
      </p:ext>
    </p:extLst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5331648"/>
      </p:ext>
    </p:extLst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8100171"/>
      </p:ext>
    </p:extLst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7865315"/>
      </p:ext>
    </p:extLst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8301875"/>
      </p:ext>
    </p:extLst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5190FC8-D08F-48E8-89DA-AFC396C5C531}" type="datetimeFigureOut">
              <a:rPr lang="hr-HR" smtClean="0"/>
              <a:t>12.4.2017.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041345A-F9A5-43CF-87FF-D40E2480D3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6450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blinds dir="vert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Pjesnici stoici </a:t>
            </a:r>
            <a:endParaRPr lang="hr-HR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6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Lukan</a:t>
            </a:r>
            <a:r>
              <a:rPr lang="hr-HR" sz="6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 Perzije</a:t>
            </a:r>
            <a:endParaRPr lang="hr-HR" sz="6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1680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011680"/>
            <a:ext cx="10782299" cy="4846320"/>
          </a:xfrm>
        </p:spPr>
        <p:txBody>
          <a:bodyPr>
            <a:normAutofit/>
          </a:bodyPr>
          <a:lstStyle/>
          <a:p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Povijesna tema s kronološkim rasporedom građe</a:t>
            </a:r>
          </a:p>
          <a:p>
            <a:pPr lvl="1"/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 iz bliske povijesti (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Enije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Nevije; Livije)</a:t>
            </a: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helenistički učeno, ali bez mitologije </a:t>
            </a:r>
          </a:p>
          <a:p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Plastični i živahni opisi; puno patetike, retorike i deklamacije, etnografskih podataka</a:t>
            </a: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„novi stil”; antički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barokizam</a:t>
            </a:r>
            <a:endParaRPr lang="hr-H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Tacit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 je jako cijenio</a:t>
            </a:r>
          </a:p>
          <a:p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Umjesto bogova kao kod Homera i </a:t>
            </a:r>
            <a:r>
              <a:rPr lang="hr-H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Vergilija</a:t>
            </a:r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radnju vodi sudbina (</a:t>
            </a:r>
            <a:r>
              <a:rPr lang="hr-HR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Fatum, </a:t>
            </a:r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stoički)</a:t>
            </a: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nema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glavnog 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junaka (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Katon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Mlađi?)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1061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4794" y="1"/>
            <a:ext cx="3017204" cy="400722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Bellum</a:t>
            </a:r>
            <a:r>
              <a:rPr lang="hr-HR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civile</a:t>
            </a:r>
            <a:r>
              <a:rPr lang="hr-H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VII</a:t>
            </a:r>
            <a:endParaRPr lang="hr-H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04850" y="1792936"/>
            <a:ext cx="9791700" cy="506506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sanguis</a:t>
            </a:r>
            <a:r>
              <a:rPr lang="hr-H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ibi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fluxit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Achaeus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</a:t>
            </a:r>
            <a:r>
              <a:rPr lang="hr-H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635</a:t>
            </a: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Ponticus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Assyrius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cunctos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haerere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cruores</a:t>
            </a: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Romanus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campisque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uetat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consistere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torrens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maius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acie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saecula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ferrent</a:t>
            </a: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uolnus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habent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populi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plus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uita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salusque</a:t>
            </a: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perit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totum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mundi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prosternimur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aeuum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</a:t>
            </a:r>
            <a:r>
              <a:rPr lang="hr-H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640</a:t>
            </a: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uincitur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gladiis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omnis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quae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seruiet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aetas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proxima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quid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suboles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quid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meruere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nepotes</a:t>
            </a: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nasci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pauide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gessimus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arma</a:t>
            </a:r>
            <a:endParaRPr lang="hr-H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teximus</a:t>
            </a:r>
            <a:r>
              <a:rPr lang="hr-H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iugulos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alieni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poena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timoris</a:t>
            </a: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nostra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ceruice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sedet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post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proelia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hr-H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645</a:t>
            </a:r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dominum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Fortuna,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dabas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bella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dedisses</a:t>
            </a:r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0986999" y="2011680"/>
            <a:ext cx="1205000" cy="4846320"/>
          </a:xfrm>
        </p:spPr>
        <p:txBody>
          <a:bodyPr/>
          <a:lstStyle/>
          <a:p>
            <a:pPr marL="0" indent="0">
              <a:buNone/>
            </a:pP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050674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220" y="284176"/>
            <a:ext cx="11562735" cy="1508760"/>
          </a:xfrm>
        </p:spPr>
        <p:txBody>
          <a:bodyPr/>
          <a:lstStyle/>
          <a:p>
            <a:r>
              <a:rPr lang="hr-HR" altLang="sr-Latn-RS" b="1" i="1" cap="sm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Aulus</a:t>
            </a:r>
            <a:r>
              <a:rPr lang="hr-HR" altLang="sr-Latn-RS" b="1" i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b="1" i="1" cap="sm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Persius</a:t>
            </a:r>
            <a:r>
              <a:rPr lang="hr-HR" altLang="sr-Latn-RS" b="1" i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b="1" i="1" cap="sm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Flaccus</a:t>
            </a:r>
            <a:r>
              <a:rPr lang="hr-HR" altLang="sr-Latn-RS" i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i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altLang="sr-Latn-RS" i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i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altLang="sr-Latn-RS" i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hr-HR" altLang="sr-Latn-RS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Aulo </a:t>
            </a:r>
            <a:r>
              <a:rPr lang="hr-HR" altLang="sr-Latn-RS" cap="none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altLang="sr-Latn-RS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erzije Flak</a:t>
            </a:r>
            <a:endParaRPr lang="hr-HR" cap="sm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61535"/>
            <a:ext cx="11271455" cy="4896465"/>
          </a:xfrm>
        </p:spPr>
        <p:txBody>
          <a:bodyPr>
            <a:normAutofit/>
          </a:bodyPr>
          <a:lstStyle/>
          <a:p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34.g.n.e., </a:t>
            </a:r>
            <a:r>
              <a:rPr lang="hr-HR" altLang="sr-Latn-R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Volaterrae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(Etrurija, </a:t>
            </a:r>
            <a:r>
              <a:rPr lang="hr-HR" altLang="sr-Latn-R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semipaganus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62.g.n.e. na svom posjedu (od bolesti trbuha)</a:t>
            </a:r>
            <a:endParaRPr lang="hr-HR" alt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 dječak iz </a:t>
            </a:r>
            <a:r>
              <a:rPr lang="hr-H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bogae</a:t>
            </a:r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obitelji došao na školovanje u Rim</a:t>
            </a: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učitelji: Remije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Palemon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(gramatičar) i Lucije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Anej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Kornut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(stoik, filozofija i retorika)</a:t>
            </a: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suučenik mu je bio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Lukan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lasnik </a:t>
            </a: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bogate knjižnice u Rimu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preko </a:t>
            </a: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 filozofskih djela, još mnogo </a:t>
            </a: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 ostalih znanstvenih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područja </a:t>
            </a:r>
            <a:r>
              <a:rPr lang="hr-HR" altLang="sr-Latn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r-HR" alt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književnosti – ostavio je </a:t>
            </a:r>
            <a:r>
              <a:rPr lang="hr-HR" altLang="sr-Latn-R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Kornutu</a:t>
            </a:r>
            <a:endParaRPr lang="hr-HR" altLang="sr-Latn-R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01422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Djela</a:t>
            </a:r>
            <a:endParaRPr lang="hr-HR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2011680"/>
            <a:ext cx="11468100" cy="484632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hr-HR" altLang="sr-Latn-R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Hodoeporicon</a:t>
            </a:r>
            <a:r>
              <a:rPr lang="hr-HR" altLang="sr-Latn-R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(opis puta) </a:t>
            </a:r>
            <a:endParaRPr lang="hr-HR" altLang="sr-Latn-R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r-HR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satira</a:t>
            </a:r>
            <a:endParaRPr lang="hr-HR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altLang="sr-Latn-R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Vescia</a:t>
            </a:r>
            <a:r>
              <a:rPr lang="hr-HR" altLang="sr-Latn-R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?/ </a:t>
            </a:r>
            <a:r>
              <a:rPr lang="hr-HR" altLang="sr-Latn-R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Restio</a:t>
            </a:r>
            <a:r>
              <a:rPr lang="hr-HR" altLang="sr-Latn-R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hr-HR" altLang="sr-Latn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/>
            <a:r>
              <a:rPr lang="hr-HR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preteksta</a:t>
            </a:r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rimskom osvajanju </a:t>
            </a:r>
            <a:r>
              <a:rPr lang="hr-HR" altLang="sr-Latn-R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Vescije</a:t>
            </a:r>
            <a:r>
              <a:rPr lang="hr-HR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r-HR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altLang="sr-Latn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Pjesma u čast Ariji, punici prijatelja </a:t>
            </a:r>
            <a:r>
              <a:rPr lang="hr-HR" altLang="sr-Latn-R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Trazeje</a:t>
            </a:r>
            <a:r>
              <a:rPr lang="hr-HR" altLang="sr-Latn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Peta</a:t>
            </a:r>
          </a:p>
          <a:p>
            <a:pPr lvl="1"/>
            <a:r>
              <a:rPr lang="hr-HR" altLang="sr-Latn-R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Saturae</a:t>
            </a:r>
            <a:r>
              <a:rPr lang="hr-HR" altLang="sr-Latn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priredili </a:t>
            </a:r>
            <a:r>
              <a:rPr lang="hr-HR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Kornut</a:t>
            </a:r>
            <a:r>
              <a:rPr lang="hr-HR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altLang="sr-Latn-R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Cezije</a:t>
            </a:r>
            <a:r>
              <a:rPr lang="hr-HR" altLang="sr-Latn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 (lirski pjesnik</a:t>
            </a:r>
            <a:r>
              <a:rPr lang="hr-HR" altLang="sr-Latn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altLang="sr-Latn-R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2" indent="0">
              <a:buNone/>
            </a:pPr>
            <a:endParaRPr lang="hr-HR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2" indent="0">
              <a:buNone/>
            </a:pP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8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auriculas</a:t>
            </a:r>
            <a:r>
              <a:rPr lang="fr-FR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asini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8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 </a:t>
            </a:r>
            <a:r>
              <a:rPr lang="hr-HR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Mida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rex</a:t>
            </a:r>
            <a:r>
              <a:rPr lang="hr-HR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8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habet</a:t>
            </a:r>
            <a:r>
              <a:rPr lang="fr-FR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.121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2" indent="0">
              <a:buNone/>
            </a:pPr>
            <a:r>
              <a:rPr lang="fr-F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Nostrum</a:t>
            </a:r>
            <a:r>
              <a:rPr lang="fr-F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sr-Latn-RS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hr-HR" altLang="sr-Latn-RS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altLang="sr-Latn-RS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quod </a:t>
            </a:r>
            <a:r>
              <a:rPr lang="fr-F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vivis</a:t>
            </a:r>
            <a:r>
              <a:rPr lang="fr-F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cinis</a:t>
            </a:r>
            <a:r>
              <a:rPr lang="fr-F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manes</a:t>
            </a:r>
            <a:r>
              <a:rPr lang="fr-F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fabula fies</a:t>
            </a:r>
            <a:r>
              <a:rPr lang="fr-FR" altLang="sr-Latn-RS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altLang="sr-Latn-RS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altLang="sr-Latn-RS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vive </a:t>
            </a:r>
            <a:r>
              <a:rPr lang="fr-F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</a:t>
            </a:r>
            <a:r>
              <a:rPr lang="fr-F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leti</a:t>
            </a:r>
            <a:r>
              <a:rPr lang="fr-F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fugit</a:t>
            </a:r>
            <a:r>
              <a:rPr lang="fr-F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hora</a:t>
            </a:r>
            <a:r>
              <a:rPr lang="fr-FR" altLang="sr-Latn-RS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altLang="sr-Latn-RS" sz="2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(V, 151-3)</a:t>
            </a:r>
          </a:p>
          <a:p>
            <a:pPr marL="457200" lvl="2" indent="0">
              <a:buNone/>
            </a:pPr>
            <a:r>
              <a:rPr lang="hr-H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magister</a:t>
            </a:r>
            <a:r>
              <a:rPr lang="hr-H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artis</a:t>
            </a:r>
            <a:r>
              <a:rPr lang="hr-H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ingenique</a:t>
            </a:r>
            <a:r>
              <a:rPr lang="hr-H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largitor</a:t>
            </a:r>
            <a:r>
              <a:rPr lang="hr-HR" altLang="sr-Latn-RS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r-HR" altLang="sr-Latn-RS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 </a:t>
            </a:r>
            <a:r>
              <a:rPr lang="hr-HR" altLang="sr-Latn-RS" sz="28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uenter</a:t>
            </a:r>
            <a:r>
              <a:rPr lang="hr-HR" altLang="sr-Latn-RS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(P. 10)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0200" y="-2692"/>
            <a:ext cx="2971800" cy="412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24550" y="284176"/>
            <a:ext cx="3181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https://en.wikiquote.org/wiki/Persius</a:t>
            </a:r>
          </a:p>
        </p:txBody>
      </p:sp>
    </p:spTree>
    <p:extLst>
      <p:ext uri="{BB962C8B-B14F-4D97-AF65-F5344CB8AC3E}">
        <p14:creationId xmlns:p14="http://schemas.microsoft.com/office/powerpoint/2010/main" val="252170584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503" y="284176"/>
            <a:ext cx="7093974" cy="1508760"/>
          </a:xfrm>
        </p:spPr>
        <p:txBody>
          <a:bodyPr/>
          <a:lstStyle/>
          <a:p>
            <a:r>
              <a:rPr lang="hr-HR" i="1" cap="small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Saturae</a:t>
            </a:r>
            <a:r>
              <a:rPr lang="hr-HR" i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hr-HR" cap="small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Satire</a:t>
            </a:r>
            <a:endParaRPr lang="hr-HR" i="1" cap="small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2" y="2011679"/>
            <a:ext cx="11616267" cy="4676987"/>
          </a:xfrm>
        </p:spPr>
        <p:txBody>
          <a:bodyPr>
            <a:normAutofit fontScale="92500" lnSpcReduction="10000"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pjesama, s prologom u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holijambima</a:t>
            </a:r>
            <a:endParaRPr lang="hr-H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Prva je prava satira, ostale su više filozofske </a:t>
            </a:r>
            <a:r>
              <a:rPr lang="hr-H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dijatribe</a:t>
            </a:r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(puno dijaloga)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Uzori –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Lucilije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Horacije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Enije</a:t>
            </a:r>
            <a:endParaRPr lang="hr-H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Načelo </a:t>
            </a:r>
            <a:r>
              <a:rPr lang="hr-HR" altLang="sr-Latn-RS" sz="3200" i="1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culpam</a:t>
            </a:r>
            <a:r>
              <a:rPr lang="hr-HR" altLang="sr-Latn-RS" sz="3200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200" i="1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defigere</a:t>
            </a:r>
            <a:endParaRPr lang="hr-HR" altLang="sr-Latn-RS" sz="3200" dirty="0" smtClean="0">
              <a:solidFill>
                <a:schemeClr val="accent5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strogo i poučno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Težnja da se piše o onomu što ima uporište u stvarnom životu</a:t>
            </a: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Realizam, stoicizam</a:t>
            </a: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 mitologije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Kompliciran, nejasan i učen izraz</a:t>
            </a: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Astrologija, referiranje na nama nepoznate situacije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506471"/>
      </p:ext>
    </p:extLst>
  </p:cSld>
  <p:clrMapOvr>
    <a:masterClrMapping/>
  </p:clrMapOvr>
  <p:transition spd="slow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r-H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 satira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11470"/>
            <a:ext cx="12192000" cy="4946530"/>
          </a:xfrm>
        </p:spPr>
        <p:txBody>
          <a:bodyPr>
            <a:normAutofit/>
          </a:bodyPr>
          <a:lstStyle/>
          <a:p>
            <a:pPr lvl="1"/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Utjecaj Platonovih dijaloga, sličnost sa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Senekinim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pismima</a:t>
            </a:r>
          </a:p>
          <a:p>
            <a:pPr marL="228600" lvl="1" indent="0">
              <a:buNone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književna pitanja, težnja za izvornom rimskom 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jednostavnošću</a:t>
            </a:r>
          </a:p>
          <a:p>
            <a:pPr lvl="2"/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pregled tadašnjeg pjesništva</a:t>
            </a:r>
          </a:p>
          <a:p>
            <a:pPr marL="228600" lvl="1" indent="0">
              <a:buNone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Rođendansko pismo prijatelju: što treba tražiti od bogova</a:t>
            </a:r>
          </a:p>
          <a:p>
            <a:pPr marL="228600" lvl="1" indent="0">
              <a:buNone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Poziv na proučavanje stoičke filozofije, nužnost cilja u životu</a:t>
            </a:r>
          </a:p>
          <a:p>
            <a:pPr marL="228600" lvl="1" indent="0">
              <a:buNone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IV. Poziv na poznavanje samog sebe i napad na uobraženost</a:t>
            </a:r>
          </a:p>
          <a:p>
            <a:pPr marL="228600" lvl="1" indent="0">
              <a:buNone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Forma pisma u hvalu učitelja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Kornuta</a:t>
            </a:r>
            <a:endParaRPr lang="hr-H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Pohvala stoičkoj slobodi (od imetka, emocija i strasti)</a:t>
            </a:r>
          </a:p>
          <a:p>
            <a:pPr marL="228600" lvl="1" indent="0">
              <a:buNone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VI. Nedovršena, o razumnoj organizaciji života i korištenju novca</a:t>
            </a:r>
          </a:p>
        </p:txBody>
      </p:sp>
    </p:spTree>
    <p:extLst>
      <p:ext uri="{BB962C8B-B14F-4D97-AF65-F5344CB8AC3E}">
        <p14:creationId xmlns:p14="http://schemas.microsoft.com/office/powerpoint/2010/main" val="3101127789"/>
      </p:ext>
    </p:extLst>
  </p:cSld>
  <p:clrMapOvr>
    <a:masterClrMapping/>
  </p:clrMapOvr>
  <p:transition spd="slow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284176"/>
            <a:ext cx="10820400" cy="1508760"/>
          </a:xfrm>
        </p:spPr>
        <p:txBody>
          <a:bodyPr>
            <a:normAutofit/>
          </a:bodyPr>
          <a:lstStyle/>
          <a:p>
            <a:r>
              <a:rPr lang="hr-HR" altLang="sr-Latn-RS" b="1" i="1" cap="small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Marcus</a:t>
            </a:r>
            <a:r>
              <a:rPr lang="hr-HR" altLang="sr-Latn-RS" b="1" i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b="1" i="1" cap="small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Annaeus</a:t>
            </a:r>
            <a:r>
              <a:rPr lang="hr-HR" altLang="sr-Latn-RS" b="1" i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b="1" i="1" cap="small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Lucanus</a:t>
            </a:r>
            <a:r>
              <a:rPr lang="hr-HR" altLang="sr-Latn-RS" i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altLang="sr-Latn-RS" i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i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hr-HR" altLang="sr-Latn-RS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Marko </a:t>
            </a:r>
            <a:r>
              <a:rPr lang="hr-HR" altLang="sr-Latn-RS" cap="none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Anej</a:t>
            </a:r>
            <a:r>
              <a:rPr lang="hr-HR" altLang="sr-Latn-RS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cap="none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Lukan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2011679"/>
            <a:ext cx="11260667" cy="4710853"/>
          </a:xfrm>
        </p:spPr>
        <p:txBody>
          <a:bodyPr>
            <a:noAutofit/>
          </a:bodyPr>
          <a:lstStyle/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39.g.n.e.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Korduba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Hispanija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65.g.n.e. u Rimu</a:t>
            </a:r>
          </a:p>
          <a:p>
            <a:pPr lvl="1"/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Još jedna žrtva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Pizonove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urote</a:t>
            </a:r>
          </a:p>
          <a:p>
            <a:pPr lvl="1"/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Umro na gozbi recitirajući svoje stihove o smrti vojnika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Rimu je s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Perzijem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učio kod </a:t>
            </a:r>
            <a:r>
              <a:rPr lang="hr-H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ornuta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dalje se školovao u Ateni</a:t>
            </a: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Pripadao Neronovom krugu, kvestor i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augur</a:t>
            </a:r>
            <a:endParaRPr lang="hr-H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60. g. pobijedio na igrama (</a:t>
            </a:r>
            <a:r>
              <a:rPr lang="hr-H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Neroniana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spjevom u kojem slavi Nerona (izgubljen)</a:t>
            </a:r>
          </a:p>
        </p:txBody>
      </p:sp>
    </p:spTree>
    <p:extLst>
      <p:ext uri="{BB962C8B-B14F-4D97-AF65-F5344CB8AC3E}">
        <p14:creationId xmlns:p14="http://schemas.microsoft.com/office/powerpoint/2010/main" val="1935308016"/>
      </p:ext>
    </p:extLst>
  </p:cSld>
  <p:clrMapOvr>
    <a:masterClrMapping/>
  </p:clrMapOvr>
  <p:transition spd="slow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Izgubljena djela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792936"/>
            <a:ext cx="10472649" cy="5065064"/>
          </a:xfrm>
        </p:spPr>
        <p:txBody>
          <a:bodyPr>
            <a:noAutofit/>
          </a:bodyPr>
          <a:lstStyle/>
          <a:p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Iliacon</a:t>
            </a:r>
            <a:r>
              <a:rPr lang="hr-HR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ep o </a:t>
            </a:r>
            <a:r>
              <a:rPr lang="hr-HR" altLang="sr-Latn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Hektorovoj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smrti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otkup njegova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tijela</a:t>
            </a:r>
          </a:p>
          <a:p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Silvae</a:t>
            </a:r>
            <a:r>
              <a:rPr lang="hr-HR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zbirka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manjih prigodnih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pjesama</a:t>
            </a:r>
          </a:p>
          <a:p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Saturnalia</a:t>
            </a:r>
            <a:r>
              <a:rPr lang="hr-HR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djelo u stihovima</a:t>
            </a:r>
          </a:p>
          <a:p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Catachthonion</a:t>
            </a:r>
            <a:r>
              <a:rPr lang="hr-HR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(Podzemlje) – zbirka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pjesama</a:t>
            </a:r>
          </a:p>
          <a:p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Orpheus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pjesma o tračkom pjesniku ili Neronu kao novom Orfeju (</a:t>
            </a:r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Neroniana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Medea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nedovršena tragedija;</a:t>
            </a:r>
          </a:p>
          <a:p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pantomima (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salticae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fabulae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i druge pjesme</a:t>
            </a:r>
          </a:p>
          <a:p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Govori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protiv </a:t>
            </a:r>
            <a:r>
              <a:rPr lang="hr-HR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Oktavija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Sagita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za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njega (</a:t>
            </a:r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Oratio</a:t>
            </a:r>
            <a:r>
              <a:rPr lang="hr-HR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Octavium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Sagittam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altLang="sr-Latn-R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Epistulae</a:t>
            </a:r>
            <a:r>
              <a:rPr lang="hr-HR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Campania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slična </a:t>
            </a:r>
            <a:r>
              <a:rPr lang="hr-HR" altLang="sr-Latn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Senekinim</a:t>
            </a:r>
            <a:endParaRPr lang="hr-HR" alt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altLang="sr-Latn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incendio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Urbis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prozni opis požara 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 64. </a:t>
            </a:r>
            <a:r>
              <a:rPr lang="hr-HR" alt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0" y="0"/>
            <a:ext cx="2590800" cy="361534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085978625"/>
      </p:ext>
    </p:extLst>
  </p:cSld>
  <p:clrMapOvr>
    <a:masterClrMapping/>
  </p:clrMapOvr>
  <p:transition spd="slow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Pharsalia</a:t>
            </a:r>
            <a:endParaRPr lang="hr-HR" i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943100"/>
            <a:ext cx="11937999" cy="4914900"/>
          </a:xfrm>
        </p:spPr>
        <p:txBody>
          <a:bodyPr>
            <a:normAutofit lnSpcReduction="10000"/>
          </a:bodyPr>
          <a:lstStyle/>
          <a:p>
            <a:r>
              <a:rPr lang="hr-HR" alt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hr-HR" altLang="sr-Latn-R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bello</a:t>
            </a:r>
            <a:r>
              <a:rPr lang="hr-HR" alt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civili</a:t>
            </a:r>
            <a:r>
              <a:rPr lang="hr-HR" altLang="sr-Latn-R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</a:t>
            </a:r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 </a:t>
            </a:r>
            <a:r>
              <a:rPr lang="hr-HR" alt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vjerojatno izvorni naslov</a:t>
            </a:r>
            <a:endParaRPr lang="hr-H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 o građanskom ratu u kojem se slavi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Katona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Utičkog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Bruta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Pompeja</a:t>
            </a:r>
          </a:p>
          <a:p>
            <a:pPr lvl="1"/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Antijulijevsko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protucarski</a:t>
            </a:r>
            <a:endParaRPr lang="hr-H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Nakon objave prve tri knjige pao u nemilost (zabrana recitacija)</a:t>
            </a:r>
          </a:p>
          <a:p>
            <a:pPr lvl="1"/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0">
              <a:buNone/>
            </a:pP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Bella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Emathios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plus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civilia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campos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iusque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datum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sceleri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canimus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populumque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potentem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victrici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conversum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viscera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dextra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cognatasque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acies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rupto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foedere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certatum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totis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concussi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viribus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orbis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commune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nefas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infestisque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obvia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aquilas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pila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minantia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pilis</a:t>
            </a:r>
            <a:r>
              <a:rPr lang="hr-HR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sz="2800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636553"/>
      </p:ext>
    </p:extLst>
  </p:cSld>
  <p:clrMapOvr>
    <a:masterClrMapping/>
  </p:clrMapOvr>
  <p:transition spd="slow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endParaRPr lang="hr-H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2011680"/>
            <a:ext cx="11791950" cy="4636770"/>
          </a:xfrm>
        </p:spPr>
        <p:txBody>
          <a:bodyPr>
            <a:normAutofit/>
          </a:bodyPr>
          <a:lstStyle/>
          <a:p>
            <a:pPr marL="812800" indent="-812800">
              <a:lnSpc>
                <a:spcPct val="75000"/>
              </a:lnSpc>
              <a:buNone/>
            </a:pP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iznosi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uzroke rata,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prijelaz preko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Rubikona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paniku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Rimu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(znamenja); karakteri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Cezara i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Pompeja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lnSpc>
                <a:spcPct val="75000"/>
              </a:lnSpc>
              <a:buNone/>
            </a:pP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susret </a:t>
            </a:r>
            <a:r>
              <a:rPr lang="hr-HR" altLang="sr-Latn-R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Bruta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altLang="sr-Latn-R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Kasija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zakletva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će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svaki mogući način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braniti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Republiku (naznaka budućnosti)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lnSpc>
                <a:spcPct val="75000"/>
              </a:lnSpc>
              <a:buNone/>
            </a:pP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Pompej u Grčkoj sanja pokojnu ženu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koja mu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proriče propast; Cezarovo zauzimanje Rima i opsada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Masilije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lnSpc>
                <a:spcPct val="75000"/>
              </a:lnSpc>
              <a:buNone/>
            </a:pP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Ratovi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hr-HR" altLang="sr-Latn-R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Hispaniji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Africi s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Pompejevim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pristašama (jedna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mitološka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epizoda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borba </a:t>
            </a:r>
            <a:r>
              <a:rPr lang="hr-HR" altLang="sr-Latn-R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Herkula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Anteja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812800" indent="-812800">
              <a:lnSpc>
                <a:spcPct val="75000"/>
              </a:lnSpc>
              <a:buNone/>
            </a:pP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Herkul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stoicima uzor vrline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buNone/>
            </a:pPr>
            <a:r>
              <a:rPr lang="hr-HR" alt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Cezarovo osvajanje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Brundizija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prijelaz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vojskom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preko Jadrana 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buNone/>
            </a:pPr>
            <a:r>
              <a:rPr lang="hr-HR" alt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VI.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Cezarov poraz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kod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Dirahija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(Drača)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povlačenje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Tesaliju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junaštvo centuriona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Sceve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proroštvo o Pompejevom i Cezarovom ubojstvu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buNone/>
            </a:pPr>
            <a:r>
              <a:rPr lang="hr-HR" alt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VII.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Bitka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kod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Farsala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Cezarova okrutnost; </a:t>
            </a:r>
            <a:r>
              <a:rPr lang="hr-HR" altLang="sr-Latn-R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Thessalia</a:t>
            </a:r>
            <a:r>
              <a:rPr lang="hr-HR" altLang="sr-Latn-R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infelix</a:t>
            </a:r>
            <a:r>
              <a:rPr lang="hr-HR" altLang="sr-Latn-R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(847)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buNone/>
            </a:pPr>
            <a:r>
              <a:rPr lang="hr-HR" alt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VIII.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Pompejev bijeg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Egipat i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(stoički podnesena) smrt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buNone/>
            </a:pPr>
            <a:r>
              <a:rPr lang="hr-HR" alt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IX.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Protiv Cezara borbu nastavlja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Katon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Utički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Africi;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Cezarov posjet Troji i dolazak u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Egipat </a:t>
            </a:r>
            <a:endParaRPr lang="hr-HR" alt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5000"/>
              </a:lnSpc>
              <a:buNone/>
            </a:pPr>
            <a:r>
              <a:rPr lang="hr-HR" alt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Ustanak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protiv Cezara 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(očaranog Kleopatrom) u </a:t>
            </a:r>
            <a:r>
              <a:rPr lang="hr-HR" alt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Egiptu – tu se ep prekida</a:t>
            </a:r>
          </a:p>
        </p:txBody>
      </p:sp>
    </p:spTree>
    <p:extLst>
      <p:ext uri="{BB962C8B-B14F-4D97-AF65-F5344CB8AC3E}">
        <p14:creationId xmlns:p14="http://schemas.microsoft.com/office/powerpoint/2010/main" val="434354130"/>
      </p:ext>
    </p:extLst>
  </p:cSld>
  <p:clrMapOvr>
    <a:masterClrMapping/>
  </p:clrMapOvr>
  <p:transition spd="slow">
    <p:blinds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578</TotalTime>
  <Words>650</Words>
  <Application>Microsoft Office PowerPoint</Application>
  <PresentationFormat>Widescreen</PresentationFormat>
  <Paragraphs>101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Corbel</vt:lpstr>
      <vt:lpstr>Times New Roman</vt:lpstr>
      <vt:lpstr>Wingdings</vt:lpstr>
      <vt:lpstr>Banded</vt:lpstr>
      <vt:lpstr>Pjesnici stoici </vt:lpstr>
      <vt:lpstr>Aulus Persius Flaccus         Aulo Perzije Flak</vt:lpstr>
      <vt:lpstr>Djela</vt:lpstr>
      <vt:lpstr>Saturae       Satire</vt:lpstr>
      <vt:lpstr>Teme satira</vt:lpstr>
      <vt:lpstr>Marcus Annaeus Lucanus        Marko Anej Lukan</vt:lpstr>
      <vt:lpstr>Izgubljena djela</vt:lpstr>
      <vt:lpstr>Pharsalia</vt:lpstr>
      <vt:lpstr>Sadržaj</vt:lpstr>
      <vt:lpstr>PowerPoint Presentation</vt:lpstr>
      <vt:lpstr>Bellum civile, VII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Maja</dc:creator>
  <cp:lastModifiedBy>Maja Rupnik Matasović</cp:lastModifiedBy>
  <cp:revision>32</cp:revision>
  <dcterms:created xsi:type="dcterms:W3CDTF">2017-04-11T10:00:27Z</dcterms:created>
  <dcterms:modified xsi:type="dcterms:W3CDTF">2017-04-12T13:52:39Z</dcterms:modified>
</cp:coreProperties>
</file>