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65" r:id="rId4"/>
    <p:sldId id="260" r:id="rId5"/>
    <p:sldId id="264" r:id="rId6"/>
    <p:sldId id="257" r:id="rId7"/>
    <p:sldId id="262" r:id="rId8"/>
    <p:sldId id="258" r:id="rId9"/>
    <p:sldId id="259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8" autoAdjust="0"/>
    <p:restoredTop sz="86377" autoAdjust="0"/>
  </p:normalViewPr>
  <p:slideViewPr>
    <p:cSldViewPr snapToGrid="0">
      <p:cViewPr varScale="1">
        <p:scale>
          <a:sx n="49" d="100"/>
          <a:sy n="49" d="100"/>
        </p:scale>
        <p:origin x="72" y="672"/>
      </p:cViewPr>
      <p:guideLst/>
    </p:cSldViewPr>
  </p:slideViewPr>
  <p:outlineViewPr>
    <p:cViewPr>
      <p:scale>
        <a:sx n="33" d="100"/>
        <a:sy n="33" d="100"/>
      </p:scale>
      <p:origin x="0" y="-118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09897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2103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41895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9544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93376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68901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5195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95656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48973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65797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32928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3075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2149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60304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36089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87347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26011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B332C-786F-4FF2-A844-E6BE155ACF59}" type="datetimeFigureOut">
              <a:rPr lang="hr-HR" smtClean="0"/>
              <a:t>16.5.2017.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C5AB1-EC0B-492F-AF69-EDEBBCD39E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7178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378" t="13083" r="20723" b="17302"/>
          <a:stretch/>
        </p:blipFill>
        <p:spPr>
          <a:xfrm>
            <a:off x="-36945" y="0"/>
            <a:ext cx="450272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916" y="3521412"/>
            <a:ext cx="9564084" cy="2387600"/>
          </a:xfrm>
        </p:spPr>
        <p:txBody>
          <a:bodyPr>
            <a:normAutofit/>
          </a:bodyPr>
          <a:lstStyle/>
          <a:p>
            <a:r>
              <a:rPr lang="hr-HR" sz="5400" i="1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Marcus</a:t>
            </a:r>
            <a:r>
              <a:rPr lang="hr-HR" sz="5400" i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5400" i="1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Fabius</a:t>
            </a:r>
            <a:r>
              <a:rPr lang="hr-HR" sz="5400" i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5400" i="1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Quintilianus</a:t>
            </a:r>
            <a:endParaRPr lang="hr-HR" sz="5400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005" y="944179"/>
            <a:ext cx="9117395" cy="2577233"/>
          </a:xfrm>
        </p:spPr>
        <p:txBody>
          <a:bodyPr>
            <a:noAutofit/>
          </a:bodyPr>
          <a:lstStyle/>
          <a:p>
            <a:pPr algn="r"/>
            <a:r>
              <a:rPr lang="hr-HR" sz="6600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Govorništvo i Filologija 1.st.n.e.</a:t>
            </a:r>
            <a:endParaRPr lang="hr-HR" sz="6600" cap="small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4509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cap="none" dirty="0" err="1">
                <a:latin typeface="Palatino Linotype" panose="02040502050505030304" pitchFamily="18" charset="0"/>
              </a:rPr>
              <a:t>Institutio</a:t>
            </a:r>
            <a:r>
              <a:rPr lang="hr-HR" i="1" cap="none" dirty="0">
                <a:latin typeface="Palatino Linotype" panose="02040502050505030304" pitchFamily="18" charset="0"/>
              </a:rPr>
              <a:t> </a:t>
            </a:r>
            <a:r>
              <a:rPr lang="hr-HR" i="1" cap="none" dirty="0" err="1">
                <a:latin typeface="Palatino Linotype" panose="02040502050505030304" pitchFamily="18" charset="0"/>
              </a:rPr>
              <a:t>oratoria</a:t>
            </a:r>
            <a:r>
              <a:rPr lang="hr-HR" cap="none" dirty="0">
                <a:latin typeface="Palatino Linotype" panose="02040502050505030304" pitchFamily="18" charset="0"/>
              </a:rPr>
              <a:t>, XII, </a:t>
            </a:r>
            <a:r>
              <a:rPr lang="hr-HR" cap="none" dirty="0" smtClean="0">
                <a:latin typeface="Palatino Linotype" panose="02040502050505030304" pitchFamily="18" charset="0"/>
              </a:rPr>
              <a:t>I.1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026" y="2249487"/>
            <a:ext cx="11031165" cy="43069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BA" altLang="sr-Latn-R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I.1. 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Sit ergo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nobis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orator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quem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constituimus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qui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a M.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Catone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finitur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vir bonus </a:t>
            </a:r>
            <a:r>
              <a:rPr lang="hr-BA" altLang="sr-Latn-RS" sz="32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dicendi</a:t>
            </a:r>
            <a:r>
              <a:rPr lang="hr-BA" altLang="sr-Latn-RS" sz="32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peritus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verum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id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quod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ille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posuit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prius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ipsa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natura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potius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ac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maius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est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utique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vir bonus: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id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eo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tantum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quod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si vis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illa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dicendi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malitiam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instruxerit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nihil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sit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publicis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privatisque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rebus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perniciosius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eloquentia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nosque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ipsi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qui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pro virili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parte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conferre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aliquid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ad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facultatem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dicendi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conati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sumus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pessime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mereamur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de rebus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humanis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si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latroni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comparamus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haec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arma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2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BA" altLang="sr-Latn-R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militi</a:t>
            </a:r>
            <a:r>
              <a:rPr lang="hr-BA" altLang="sr-Latn-RS" sz="32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</a:t>
            </a:r>
            <a:endParaRPr lang="hr-BA" altLang="sr-Latn-RS" sz="2800" i="1" dirty="0">
              <a:solidFill>
                <a:schemeClr val="accent4">
                  <a:lumMod val="40000"/>
                  <a:lumOff val="6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7131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98605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17" y="54314"/>
            <a:ext cx="11763983" cy="6803686"/>
          </a:xfrm>
        </p:spPr>
        <p:txBody>
          <a:bodyPr>
            <a:normAutofit lnSpcReduction="10000"/>
          </a:bodyPr>
          <a:lstStyle/>
          <a:p>
            <a:r>
              <a:rPr lang="hr-HR" sz="3200" dirty="0" smtClean="0">
                <a:latin typeface="Palatino Linotype" panose="02040502050505030304" pitchFamily="18" charset="0"/>
              </a:rPr>
              <a:t>O propadanju govorništva govori i </a:t>
            </a:r>
            <a:r>
              <a:rPr lang="hr-HR" sz="3200" b="1" dirty="0" err="1" smtClean="0">
                <a:latin typeface="Palatino Linotype" panose="02040502050505030304" pitchFamily="18" charset="0"/>
              </a:rPr>
              <a:t>Tacitov</a:t>
            </a:r>
            <a:r>
              <a:rPr lang="hr-HR" sz="3200" b="1" dirty="0" smtClean="0">
                <a:latin typeface="Palatino Linotype" panose="02040502050505030304" pitchFamily="18" charset="0"/>
              </a:rPr>
              <a:t> </a:t>
            </a:r>
            <a:r>
              <a:rPr lang="hr-HR" sz="3200" b="1" i="1" dirty="0" err="1" smtClean="0">
                <a:latin typeface="Palatino Linotype" panose="02040502050505030304" pitchFamily="18" charset="0"/>
              </a:rPr>
              <a:t>Dialogus</a:t>
            </a:r>
            <a:r>
              <a:rPr lang="hr-HR" sz="3200" b="1" i="1" dirty="0" smtClean="0">
                <a:latin typeface="Palatino Linotype" panose="02040502050505030304" pitchFamily="18" charset="0"/>
              </a:rPr>
              <a:t> de </a:t>
            </a:r>
            <a:r>
              <a:rPr lang="hr-HR" sz="3200" b="1" i="1" dirty="0" err="1" smtClean="0">
                <a:latin typeface="Palatino Linotype" panose="02040502050505030304" pitchFamily="18" charset="0"/>
              </a:rPr>
              <a:t>oratoribus</a:t>
            </a:r>
            <a:endParaRPr lang="hr-HR" sz="3200" b="1" i="1" dirty="0" smtClean="0">
              <a:latin typeface="Palatino Linotype" panose="02040502050505030304" pitchFamily="18" charset="0"/>
            </a:endParaRP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dijalog koji je </a:t>
            </a:r>
            <a:r>
              <a:rPr lang="hr-HR" sz="2800" dirty="0" err="1" smtClean="0">
                <a:latin typeface="Palatino Linotype" panose="02040502050505030304" pitchFamily="18" charset="0"/>
              </a:rPr>
              <a:t>Tacit</a:t>
            </a:r>
            <a:r>
              <a:rPr lang="hr-HR" sz="2800" dirty="0" smtClean="0">
                <a:latin typeface="Palatino Linotype" panose="02040502050505030304" pitchFamily="18" charset="0"/>
              </a:rPr>
              <a:t> navodno slušao c. 75.g.n.e., po uzoru na Ciceronove</a:t>
            </a: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Razlozi propadanja govorništva su:</a:t>
            </a:r>
          </a:p>
          <a:p>
            <a:pPr lvl="2"/>
            <a:r>
              <a:rPr lang="hr-HR" sz="2600" dirty="0" smtClean="0">
                <a:latin typeface="Palatino Linotype" panose="02040502050505030304" pitchFamily="18" charset="0"/>
              </a:rPr>
              <a:t>propadanje morala i obrazovanja </a:t>
            </a:r>
          </a:p>
          <a:p>
            <a:pPr lvl="2"/>
            <a:r>
              <a:rPr lang="hr-HR" sz="2600" dirty="0" smtClean="0">
                <a:latin typeface="Palatino Linotype" panose="02040502050505030304" pitchFamily="18" charset="0"/>
              </a:rPr>
              <a:t>prijelaz iz republikanskog u autokratsko uređenje</a:t>
            </a:r>
          </a:p>
          <a:p>
            <a:pPr lvl="2"/>
            <a:r>
              <a:rPr lang="hr-HR" sz="2600" dirty="0" smtClean="0">
                <a:latin typeface="Palatino Linotype" panose="02040502050505030304" pitchFamily="18" charset="0"/>
              </a:rPr>
              <a:t>nedostatak slobode koju imaju manje uređeni politički sustavi </a:t>
            </a:r>
          </a:p>
          <a:p>
            <a:pPr lvl="2"/>
            <a:r>
              <a:rPr lang="hr-HR" sz="2600" dirty="0" smtClean="0">
                <a:latin typeface="Palatino Linotype" panose="02040502050505030304" pitchFamily="18" charset="0"/>
              </a:rPr>
              <a:t>previše dokolice</a:t>
            </a:r>
          </a:p>
          <a:p>
            <a:r>
              <a:rPr lang="hr-HR" sz="3200" dirty="0" smtClean="0">
                <a:latin typeface="Palatino Linotype" panose="02040502050505030304" pitchFamily="18" charset="0"/>
              </a:rPr>
              <a:t>i grčki spis </a:t>
            </a:r>
            <a:r>
              <a:rPr lang="hr-HR" sz="3200" b="1" i="1" dirty="0" smtClean="0">
                <a:latin typeface="Palatino Linotype" panose="02040502050505030304" pitchFamily="18" charset="0"/>
              </a:rPr>
              <a:t>O uzvišenom </a:t>
            </a:r>
            <a:r>
              <a:rPr lang="hr-HR" sz="3200" dirty="0" smtClean="0">
                <a:latin typeface="Palatino Linotype" panose="02040502050505030304" pitchFamily="18" charset="0"/>
              </a:rPr>
              <a:t>(</a:t>
            </a:r>
            <a:r>
              <a:rPr lang="el-GR" sz="2800" dirty="0" smtClean="0">
                <a:latin typeface="Palatino Linotype" panose="02040502050505030304" pitchFamily="18" charset="0"/>
              </a:rPr>
              <a:t>Περὶ</a:t>
            </a:r>
            <a:r>
              <a:rPr lang="hr-HR" sz="2800" dirty="0" smtClean="0">
                <a:latin typeface="Palatino Linotype" panose="02040502050505030304" pitchFamily="18" charset="0"/>
              </a:rPr>
              <a:t> </a:t>
            </a:r>
            <a:r>
              <a:rPr lang="el-GR" sz="2800" dirty="0" smtClean="0">
                <a:latin typeface="Palatino Linotype" panose="02040502050505030304" pitchFamily="18" charset="0"/>
              </a:rPr>
              <a:t>Ὑψους</a:t>
            </a:r>
            <a:r>
              <a:rPr lang="hr-HR" sz="3200" dirty="0" smtClean="0">
                <a:latin typeface="Palatino Linotype" panose="02040502050505030304" pitchFamily="18" charset="0"/>
              </a:rPr>
              <a:t>; </a:t>
            </a:r>
            <a:r>
              <a:rPr lang="hr-HR" sz="3200" dirty="0" err="1" smtClean="0">
                <a:latin typeface="Palatino Linotype" panose="02040502050505030304" pitchFamily="18" charset="0"/>
              </a:rPr>
              <a:t>Longin</a:t>
            </a:r>
            <a:r>
              <a:rPr lang="hr-HR" sz="3200" dirty="0" smtClean="0">
                <a:latin typeface="Palatino Linotype" panose="02040502050505030304" pitchFamily="18" charset="0"/>
              </a:rPr>
              <a:t>?, 1.st.n.e.?)</a:t>
            </a: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Razlog je propast demokracije</a:t>
            </a: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Vjerojatno uzor </a:t>
            </a:r>
            <a:r>
              <a:rPr lang="hr-HR" sz="2800" dirty="0" err="1" smtClean="0">
                <a:latin typeface="Palatino Linotype" panose="02040502050505030304" pitchFamily="18" charset="0"/>
              </a:rPr>
              <a:t>Tacitu</a:t>
            </a:r>
            <a:endParaRPr lang="hr-HR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28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976" y="-175064"/>
            <a:ext cx="9905998" cy="1478570"/>
          </a:xfrm>
        </p:spPr>
        <p:txBody>
          <a:bodyPr>
            <a:normAutofit/>
          </a:bodyPr>
          <a:lstStyle/>
          <a:p>
            <a:r>
              <a:rPr lang="hr-HR" sz="4400" i="1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L. </a:t>
            </a:r>
            <a:r>
              <a:rPr lang="hr-HR" sz="4400" i="1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Annaeus</a:t>
            </a:r>
            <a:r>
              <a:rPr lang="hr-HR" sz="4400" i="1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4400" i="1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Seneca</a:t>
            </a:r>
            <a:r>
              <a:rPr lang="hr-HR" sz="4400" i="1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4400" i="1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Maior</a:t>
            </a:r>
            <a:endParaRPr lang="hr-HR" sz="4400" i="1" cap="none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919" y="1011678"/>
            <a:ext cx="11614826" cy="5846322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Tzv. </a:t>
            </a:r>
            <a:r>
              <a:rPr lang="hr-HR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Seneka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Retor (govornik i učitelj)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Hispanac</a:t>
            </a:r>
            <a:endParaRPr lang="hr-HR" sz="2800" dirty="0" smtClean="0">
              <a:solidFill>
                <a:schemeClr val="accent2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  <a:p>
            <a:r>
              <a:rPr lang="hr-HR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R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ođen 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c. 55.g.pr.Kr. u </a:t>
            </a:r>
            <a:r>
              <a:rPr lang="hr-HR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Kordovi</a:t>
            </a:r>
            <a:r>
              <a:rPr lang="hr-HR" sz="2800" dirty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,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 umro između 37. i 41.g.n.e.</a:t>
            </a:r>
            <a:endParaRPr lang="hr-HR" sz="2800" dirty="0" smtClean="0">
              <a:solidFill>
                <a:schemeClr val="accent2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  <a:p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Bavio se i historiografijom (</a:t>
            </a:r>
            <a:r>
              <a:rPr lang="hr-HR" sz="2800" i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Historiae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 ? – od početka građanskog rata)</a:t>
            </a:r>
          </a:p>
          <a:p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Cijenio je 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Ciceronov stil, ali je bogatiji i „stran”</a:t>
            </a:r>
          </a:p>
          <a:p>
            <a:pPr lvl="1"/>
            <a:r>
              <a:rPr lang="hr-H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Dobar imitator tuđih stilova</a:t>
            </a:r>
            <a:endParaRPr lang="hr-HR" sz="2400" dirty="0" smtClean="0">
              <a:solidFill>
                <a:schemeClr val="accent2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  <a:p>
            <a:r>
              <a:rPr lang="hr-HR" sz="2800" i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Oratorum</a:t>
            </a:r>
            <a:r>
              <a:rPr lang="hr-HR" sz="28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sententiae</a:t>
            </a:r>
            <a:r>
              <a:rPr lang="hr-HR" sz="28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i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divisiones</a:t>
            </a:r>
            <a:r>
              <a:rPr lang="hr-HR" sz="28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i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colores</a:t>
            </a:r>
            <a:r>
              <a:rPr lang="hr-HR" sz="28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– retorički spis u 12 knjiga posvećen sinovima</a:t>
            </a:r>
            <a:endParaRPr lang="hr-HR" sz="2800" i="1" dirty="0" smtClean="0">
              <a:solidFill>
                <a:schemeClr val="accent2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  <a:p>
            <a:pPr lvl="1"/>
            <a:r>
              <a:rPr lang="hr-HR" sz="2400" i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Controversiae</a:t>
            </a:r>
            <a:r>
              <a:rPr lang="hr-HR" sz="24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(</a:t>
            </a:r>
            <a:r>
              <a:rPr lang="hr-HR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sačuvano </a:t>
            </a:r>
            <a:r>
              <a:rPr lang="hr-H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5 knjiga</a:t>
            </a:r>
            <a:r>
              <a:rPr lang="hr-HR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)</a:t>
            </a:r>
            <a:endParaRPr lang="hr-HR" sz="2800" i="1" dirty="0" smtClean="0">
              <a:solidFill>
                <a:schemeClr val="accent2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  <a:p>
            <a:pPr lvl="1"/>
            <a:r>
              <a:rPr lang="hr-HR" sz="2400" i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Suasoriae</a:t>
            </a:r>
            <a:r>
              <a:rPr lang="hr-HR" sz="24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(sačuvana 1)</a:t>
            </a:r>
          </a:p>
          <a:p>
            <a:pPr lvl="1"/>
            <a:r>
              <a:rPr lang="hr-HR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Kritika raskoši i besposlenosti koja je uništila rimsko govorništvo</a:t>
            </a:r>
          </a:p>
        </p:txBody>
      </p:sp>
    </p:spTree>
    <p:extLst>
      <p:ext uri="{BB962C8B-B14F-4D97-AF65-F5344CB8AC3E}">
        <p14:creationId xmlns:p14="http://schemas.microsoft.com/office/powerpoint/2010/main" val="18090581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141413" y="350196"/>
            <a:ext cx="9905998" cy="26832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383" y="778212"/>
            <a:ext cx="11186807" cy="58560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3</a:t>
            </a:r>
            <a:r>
              <a:rPr lang="hr-HR" sz="28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INCESTA 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SAXO DEICIATVR. Incesti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damnata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antequam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deiceretur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de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saxo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invocavit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Vestam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deiecta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vixit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repetitur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ad </a:t>
            </a:r>
            <a:r>
              <a:rPr lang="hr-HR" sz="28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poenam</a:t>
            </a:r>
            <a:r>
              <a:rPr lang="hr-HR" sz="28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</a:p>
          <a:p>
            <a:pPr marL="0" indent="0">
              <a:buNone/>
            </a:pPr>
            <a:r>
              <a:rPr lang="hr-HR" sz="28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…</a:t>
            </a:r>
          </a:p>
          <a:p>
            <a:pPr marL="0" indent="0">
              <a:buNone/>
            </a:pPr>
            <a:r>
              <a:rPr lang="hr-HR" sz="28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4. ADVLTERVM 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CVM ADVLTERA QVI DEPRENDERIT, DVM VTRVMQVE CORPVS INTERFICIAT, SINE FRAVDE SIT. LICEAT ADVLTERIVM IN MATRE ET FILIO VINDICARE. Vir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fortis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bello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manus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perdidit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deprendit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adulterum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cum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uxore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ex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qua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filium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adulescentem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habebat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imperavit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filio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ut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occideret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: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non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occidit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adulter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effugit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abdicat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filium</a:t>
            </a:r>
            <a:r>
              <a:rPr lang="hr-HR" sz="28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</a:t>
            </a:r>
            <a:endParaRPr lang="hr-HR" sz="2800" i="1" dirty="0" smtClean="0">
              <a:solidFill>
                <a:schemeClr val="accent4">
                  <a:lumMod val="40000"/>
                  <a:lumOff val="6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dirty="0" smtClean="0">
                <a:latin typeface="Palatino Linotype" panose="02040502050505030304" pitchFamily="18" charset="0"/>
              </a:rPr>
              <a:t>(</a:t>
            </a:r>
            <a:r>
              <a:rPr lang="hr-HR" sz="2800" dirty="0" err="1" smtClean="0">
                <a:latin typeface="Palatino Linotype" panose="02040502050505030304" pitchFamily="18" charset="0"/>
              </a:rPr>
              <a:t>Seneca</a:t>
            </a:r>
            <a:r>
              <a:rPr lang="hr-HR" sz="2800" dirty="0" smtClean="0">
                <a:latin typeface="Palatino Linotype" panose="02040502050505030304" pitchFamily="18" charset="0"/>
              </a:rPr>
              <a:t> </a:t>
            </a:r>
            <a:r>
              <a:rPr lang="hr-HR" sz="2800" dirty="0" err="1" smtClean="0">
                <a:latin typeface="Palatino Linotype" panose="02040502050505030304" pitchFamily="18" charset="0"/>
              </a:rPr>
              <a:t>Maior</a:t>
            </a:r>
            <a:r>
              <a:rPr lang="hr-HR" sz="2800" dirty="0" smtClean="0">
                <a:latin typeface="Palatino Linotype" panose="02040502050505030304" pitchFamily="18" charset="0"/>
              </a:rPr>
              <a:t>, 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Con</a:t>
            </a:r>
            <a:r>
              <a:rPr lang="hr-HR" sz="2800" dirty="0" smtClean="0">
                <a:latin typeface="Palatino Linotype" panose="02040502050505030304" pitchFamily="18" charset="0"/>
              </a:rPr>
              <a:t>. I, 3, 4)</a:t>
            </a:r>
            <a:endParaRPr lang="hr-HR" sz="28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02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69521" y="0"/>
            <a:ext cx="5202679" cy="1225685"/>
          </a:xfrm>
        </p:spPr>
        <p:txBody>
          <a:bodyPr>
            <a:normAutofit/>
          </a:bodyPr>
          <a:lstStyle/>
          <a:p>
            <a:r>
              <a:rPr lang="hr-HR" sz="36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Q. </a:t>
            </a:r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Remmius</a:t>
            </a:r>
            <a:r>
              <a:rPr lang="hr-HR" sz="36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Palaemon</a:t>
            </a:r>
            <a:endParaRPr lang="hr-HR" sz="3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36187" y="1498061"/>
            <a:ext cx="6186792" cy="5359940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Palatino Linotype" panose="02040502050505030304" pitchFamily="18" charset="0"/>
              </a:rPr>
              <a:t>Filolog i učitelj u vrijeme </a:t>
            </a:r>
            <a:r>
              <a:rPr lang="hr-HR" sz="2800" dirty="0" err="1" smtClean="0">
                <a:latin typeface="Palatino Linotype" panose="02040502050505030304" pitchFamily="18" charset="0"/>
              </a:rPr>
              <a:t>Tiberija</a:t>
            </a:r>
            <a:r>
              <a:rPr lang="hr-HR" sz="2800" dirty="0" smtClean="0">
                <a:latin typeface="Palatino Linotype" panose="02040502050505030304" pitchFamily="18" charset="0"/>
              </a:rPr>
              <a:t> i Klaudija</a:t>
            </a:r>
          </a:p>
          <a:p>
            <a:pPr lvl="1"/>
            <a:r>
              <a:rPr lang="hr-HR" sz="2400" dirty="0" smtClean="0">
                <a:latin typeface="Palatino Linotype" panose="02040502050505030304" pitchFamily="18" charset="0"/>
              </a:rPr>
              <a:t>Đaci su mu </a:t>
            </a:r>
            <a:r>
              <a:rPr lang="hr-HR" sz="2400" dirty="0" err="1" smtClean="0">
                <a:latin typeface="Palatino Linotype" panose="02040502050505030304" pitchFamily="18" charset="0"/>
              </a:rPr>
              <a:t>Kvintilijan</a:t>
            </a:r>
            <a:r>
              <a:rPr lang="hr-HR" sz="2400" dirty="0" smtClean="0">
                <a:latin typeface="Palatino Linotype" panose="02040502050505030304" pitchFamily="18" charset="0"/>
              </a:rPr>
              <a:t>, Perzije</a:t>
            </a:r>
          </a:p>
          <a:p>
            <a:r>
              <a:rPr lang="hr-HR" sz="2800" dirty="0" smtClean="0">
                <a:latin typeface="Palatino Linotype" panose="02040502050505030304" pitchFamily="18" charset="0"/>
              </a:rPr>
              <a:t>Prijatelj </a:t>
            </a:r>
            <a:r>
              <a:rPr lang="hr-HR" sz="2800" dirty="0" err="1" smtClean="0">
                <a:latin typeface="Palatino Linotype" panose="02040502050505030304" pitchFamily="18" charset="0"/>
              </a:rPr>
              <a:t>Gneja</a:t>
            </a:r>
            <a:r>
              <a:rPr lang="hr-HR" sz="2800" dirty="0" smtClean="0">
                <a:latin typeface="Palatino Linotype" panose="02040502050505030304" pitchFamily="18" charset="0"/>
              </a:rPr>
              <a:t> </a:t>
            </a:r>
            <a:r>
              <a:rPr lang="hr-HR" sz="2800" dirty="0" err="1" smtClean="0">
                <a:latin typeface="Palatino Linotype" panose="02040502050505030304" pitchFamily="18" charset="0"/>
              </a:rPr>
              <a:t>Domicija</a:t>
            </a:r>
            <a:r>
              <a:rPr lang="hr-HR" sz="2800" dirty="0" smtClean="0">
                <a:latin typeface="Palatino Linotype" panose="02040502050505030304" pitchFamily="18" charset="0"/>
              </a:rPr>
              <a:t> Afera, poznatog govornika i </a:t>
            </a:r>
            <a:r>
              <a:rPr lang="hr-HR" sz="2800" dirty="0" err="1" smtClean="0">
                <a:latin typeface="Palatino Linotype" panose="02040502050505030304" pitchFamily="18" charset="0"/>
              </a:rPr>
              <a:t>Kvintilijanova</a:t>
            </a:r>
            <a:r>
              <a:rPr lang="hr-HR" sz="2800" dirty="0" smtClean="0">
                <a:latin typeface="Palatino Linotype" panose="02040502050505030304" pitchFamily="18" charset="0"/>
              </a:rPr>
              <a:t> mentora</a:t>
            </a:r>
          </a:p>
          <a:p>
            <a:r>
              <a:rPr lang="hr-HR" sz="2800" i="1" dirty="0" err="1" smtClean="0">
                <a:latin typeface="Palatino Linotype" panose="02040502050505030304" pitchFamily="18" charset="0"/>
              </a:rPr>
              <a:t>Ars</a:t>
            </a:r>
            <a:r>
              <a:rPr lang="hr-HR" sz="2800" i="1" dirty="0" smtClean="0"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grammatica</a:t>
            </a:r>
            <a:endParaRPr lang="hr-HR" sz="2800" i="1" dirty="0" smtClean="0">
              <a:latin typeface="Palatino Linotype" panose="02040502050505030304" pitchFamily="18" charset="0"/>
            </a:endParaRPr>
          </a:p>
          <a:p>
            <a:pPr lvl="1"/>
            <a:r>
              <a:rPr lang="hr-HR" sz="2400" dirty="0" smtClean="0">
                <a:latin typeface="Palatino Linotype" panose="02040502050505030304" pitchFamily="18" charset="0"/>
              </a:rPr>
              <a:t>Adaptacija Dionizija Tračanina</a:t>
            </a:r>
            <a:endParaRPr lang="hr-HR" sz="24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dirty="0" smtClean="0">
                <a:latin typeface="Palatino Linotype" panose="02040502050505030304" pitchFamily="18" charset="0"/>
              </a:rPr>
              <a:t>				Klasicisti 	/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322979" y="291830"/>
            <a:ext cx="5175115" cy="933855"/>
          </a:xfrm>
        </p:spPr>
        <p:txBody>
          <a:bodyPr>
            <a:noAutofit/>
          </a:bodyPr>
          <a:lstStyle/>
          <a:p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Valerius</a:t>
            </a:r>
            <a:r>
              <a:rPr lang="hr-HR" sz="36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Maximus</a:t>
            </a:r>
            <a:endParaRPr lang="hr-HR" sz="3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478621" y="1498061"/>
            <a:ext cx="5447489" cy="5359940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Palatino Linotype" panose="02040502050505030304" pitchFamily="18" charset="0"/>
              </a:rPr>
              <a:t>Retor i povjesničar u doba </a:t>
            </a:r>
            <a:r>
              <a:rPr lang="hr-HR" sz="2800" dirty="0" err="1" smtClean="0">
                <a:latin typeface="Palatino Linotype" panose="02040502050505030304" pitchFamily="18" charset="0"/>
              </a:rPr>
              <a:t>Tiberija</a:t>
            </a:r>
            <a:endParaRPr lang="hr-HR" sz="2800" dirty="0" smtClean="0">
              <a:latin typeface="Palatino Linotype" panose="02040502050505030304" pitchFamily="18" charset="0"/>
            </a:endParaRPr>
          </a:p>
          <a:p>
            <a:r>
              <a:rPr lang="hr-HR" sz="2800" dirty="0" smtClean="0">
                <a:latin typeface="Palatino Linotype" panose="02040502050505030304" pitchFamily="18" charset="0"/>
              </a:rPr>
              <a:t>Priručnik za govornike 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Factorum</a:t>
            </a:r>
            <a:r>
              <a:rPr lang="hr-HR" sz="2800" i="1" dirty="0" smtClean="0"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ac</a:t>
            </a:r>
            <a:r>
              <a:rPr lang="hr-HR" sz="2800" i="1" dirty="0" smtClean="0"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dictorum</a:t>
            </a:r>
            <a:r>
              <a:rPr lang="hr-HR" sz="2800" i="1" dirty="0" smtClean="0">
                <a:latin typeface="Palatino Linotype" panose="02040502050505030304" pitchFamily="18" charset="0"/>
              </a:rPr>
              <a:t> 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memorabilium</a:t>
            </a:r>
            <a:r>
              <a:rPr lang="hr-HR" sz="2800" i="1" dirty="0" smtClean="0">
                <a:latin typeface="Palatino Linotype" panose="02040502050505030304" pitchFamily="18" charset="0"/>
              </a:rPr>
              <a:t> libri IX</a:t>
            </a:r>
          </a:p>
          <a:p>
            <a:pPr lvl="1">
              <a:spcAft>
                <a:spcPts val="1800"/>
              </a:spcAft>
            </a:pPr>
            <a:r>
              <a:rPr lang="hr-HR" sz="2400" dirty="0" smtClean="0">
                <a:latin typeface="Palatino Linotype" panose="02040502050505030304" pitchFamily="18" charset="0"/>
              </a:rPr>
              <a:t>Zbirka raznih podataka i anegdota, sastavljenih po principu zanimljivosti</a:t>
            </a:r>
          </a:p>
          <a:p>
            <a:pPr marL="0" indent="0">
              <a:buNone/>
            </a:pPr>
            <a:r>
              <a:rPr lang="hr-HR" sz="2800" dirty="0" err="1" smtClean="0">
                <a:latin typeface="Palatino Linotype" panose="02040502050505030304" pitchFamily="18" charset="0"/>
              </a:rPr>
              <a:t>Ciceronovci</a:t>
            </a:r>
            <a:endParaRPr lang="hr-HR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2540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8" y="5950185"/>
            <a:ext cx="9906000" cy="66492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504" y="399135"/>
            <a:ext cx="5630696" cy="823912"/>
          </a:xfrm>
        </p:spPr>
        <p:txBody>
          <a:bodyPr>
            <a:noAutofit/>
          </a:bodyPr>
          <a:lstStyle/>
          <a:p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Quintus</a:t>
            </a:r>
            <a:r>
              <a:rPr lang="hr-HR" sz="36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Asconius</a:t>
            </a:r>
            <a:r>
              <a:rPr lang="hr-HR" sz="36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Pedianus</a:t>
            </a:r>
            <a:endParaRPr lang="hr-HR" sz="3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936" y="1673157"/>
            <a:ext cx="5338865" cy="4118041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Palatino Linotype" panose="02040502050505030304" pitchFamily="18" charset="0"/>
              </a:rPr>
              <a:t>Prije 9.g.pr.Kr. – 76.g.n.e.</a:t>
            </a:r>
          </a:p>
          <a:p>
            <a:r>
              <a:rPr lang="hr-HR" sz="2800" dirty="0" smtClean="0">
                <a:latin typeface="Palatino Linotype" panose="02040502050505030304" pitchFamily="18" charset="0"/>
              </a:rPr>
              <a:t>Filolog, vjerojatno iz </a:t>
            </a:r>
            <a:r>
              <a:rPr lang="hr-HR" sz="2800" dirty="0" err="1" smtClean="0">
                <a:latin typeface="Palatino Linotype" panose="02040502050505030304" pitchFamily="18" charset="0"/>
              </a:rPr>
              <a:t>Patavija</a:t>
            </a:r>
            <a:endParaRPr lang="hr-HR" sz="2800" dirty="0" smtClean="0">
              <a:latin typeface="Palatino Linotype" panose="02040502050505030304" pitchFamily="18" charset="0"/>
            </a:endParaRPr>
          </a:p>
          <a:p>
            <a:r>
              <a:rPr lang="hr-HR" sz="2800" dirty="0" smtClean="0">
                <a:latin typeface="Palatino Linotype" panose="02040502050505030304" pitchFamily="18" charset="0"/>
              </a:rPr>
              <a:t>Komentari na Ciceronove govore (sačuvano 5 od barem 16) i na </a:t>
            </a:r>
            <a:r>
              <a:rPr lang="hr-HR" sz="2800" dirty="0" err="1" smtClean="0">
                <a:latin typeface="Palatino Linotype" panose="02040502050505030304" pitchFamily="18" charset="0"/>
              </a:rPr>
              <a:t>Vergilija</a:t>
            </a:r>
            <a:endParaRPr lang="hr-HR" sz="2800" dirty="0">
              <a:latin typeface="Palatino Linotype" panose="0204050205050503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399135"/>
            <a:ext cx="4991919" cy="823912"/>
          </a:xfrm>
        </p:spPr>
        <p:txBody>
          <a:bodyPr>
            <a:normAutofit/>
          </a:bodyPr>
          <a:lstStyle/>
          <a:p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Marcus</a:t>
            </a:r>
            <a:r>
              <a:rPr lang="hr-HR" sz="36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Valerius</a:t>
            </a:r>
            <a:r>
              <a:rPr lang="hr-HR" sz="36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600" i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Probus</a:t>
            </a:r>
            <a:endParaRPr lang="hr-HR" sz="3600" i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1673157"/>
            <a:ext cx="5617723" cy="4118041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Palatino Linotype" panose="02040502050505030304" pitchFamily="18" charset="0"/>
              </a:rPr>
              <a:t>C. 20.g.n.e., </a:t>
            </a:r>
            <a:r>
              <a:rPr lang="hr-HR" sz="2800" dirty="0" err="1" smtClean="0">
                <a:latin typeface="Palatino Linotype" panose="02040502050505030304" pitchFamily="18" charset="0"/>
              </a:rPr>
              <a:t>Berit</a:t>
            </a:r>
            <a:r>
              <a:rPr lang="hr-HR" sz="2800" dirty="0" smtClean="0">
                <a:latin typeface="Palatino Linotype" panose="02040502050505030304" pitchFamily="18" charset="0"/>
              </a:rPr>
              <a:t> – c. 105.n.e.</a:t>
            </a:r>
          </a:p>
          <a:p>
            <a:r>
              <a:rPr lang="hr-HR" sz="2800" dirty="0" smtClean="0">
                <a:latin typeface="Palatino Linotype" panose="02040502050505030304" pitchFamily="18" charset="0"/>
              </a:rPr>
              <a:t>Kritička izdanja rimskih klasika s bilješkama</a:t>
            </a:r>
          </a:p>
          <a:p>
            <a:pPr lvl="1"/>
            <a:r>
              <a:rPr lang="hr-HR" sz="2600" dirty="0" err="1" smtClean="0">
                <a:latin typeface="Palatino Linotype" panose="02040502050505030304" pitchFamily="18" charset="0"/>
              </a:rPr>
              <a:t>Terencije</a:t>
            </a:r>
            <a:r>
              <a:rPr lang="hr-HR" sz="2600" dirty="0" smtClean="0">
                <a:latin typeface="Palatino Linotype" panose="02040502050505030304" pitchFamily="18" charset="0"/>
              </a:rPr>
              <a:t>, Lukrecije, </a:t>
            </a:r>
            <a:r>
              <a:rPr lang="hr-HR" sz="2600" dirty="0" err="1" smtClean="0">
                <a:latin typeface="Palatino Linotype" panose="02040502050505030304" pitchFamily="18" charset="0"/>
              </a:rPr>
              <a:t>Horacije</a:t>
            </a:r>
            <a:r>
              <a:rPr lang="hr-HR" sz="2600" dirty="0" smtClean="0">
                <a:latin typeface="Palatino Linotype" panose="02040502050505030304" pitchFamily="18" charset="0"/>
              </a:rPr>
              <a:t>, </a:t>
            </a:r>
            <a:r>
              <a:rPr lang="hr-HR" sz="2600" dirty="0" err="1" smtClean="0">
                <a:latin typeface="Palatino Linotype" panose="02040502050505030304" pitchFamily="18" charset="0"/>
              </a:rPr>
              <a:t>Vergilije</a:t>
            </a:r>
            <a:r>
              <a:rPr lang="hr-HR" sz="2600" dirty="0" smtClean="0">
                <a:latin typeface="Palatino Linotype" panose="02040502050505030304" pitchFamily="18" charset="0"/>
              </a:rPr>
              <a:t>; </a:t>
            </a:r>
            <a:r>
              <a:rPr lang="hr-HR" sz="2600" dirty="0" err="1" smtClean="0">
                <a:latin typeface="Palatino Linotype" panose="02040502050505030304" pitchFamily="18" charset="0"/>
              </a:rPr>
              <a:t>Plaut</a:t>
            </a:r>
            <a:r>
              <a:rPr lang="hr-HR" sz="2600" dirty="0" smtClean="0">
                <a:latin typeface="Palatino Linotype" panose="02040502050505030304" pitchFamily="18" charset="0"/>
              </a:rPr>
              <a:t>, </a:t>
            </a:r>
            <a:r>
              <a:rPr lang="hr-HR" sz="2600" dirty="0" err="1" smtClean="0">
                <a:latin typeface="Palatino Linotype" panose="02040502050505030304" pitchFamily="18" charset="0"/>
              </a:rPr>
              <a:t>Salustije</a:t>
            </a:r>
            <a:endParaRPr lang="hr-HR" sz="2600" dirty="0" smtClean="0">
              <a:latin typeface="Palatino Linotype" panose="02040502050505030304" pitchFamily="18" charset="0"/>
            </a:endParaRPr>
          </a:p>
          <a:p>
            <a:pPr lvl="1"/>
            <a:r>
              <a:rPr lang="hr-HR" sz="2600" dirty="0" smtClean="0">
                <a:latin typeface="Palatino Linotype" panose="02040502050505030304" pitchFamily="18" charset="0"/>
              </a:rPr>
              <a:t>Početak novog interesa za starije autore</a:t>
            </a:r>
            <a:endParaRPr lang="hr-HR" sz="2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6086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975" y="0"/>
            <a:ext cx="9905998" cy="1167319"/>
          </a:xfrm>
        </p:spPr>
        <p:txBody>
          <a:bodyPr>
            <a:normAutofit/>
          </a:bodyPr>
          <a:lstStyle/>
          <a:p>
            <a:pPr algn="ctr"/>
            <a:r>
              <a:rPr lang="hr-HR" sz="440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Marko </a:t>
            </a:r>
            <a:r>
              <a:rPr lang="hr-HR" sz="4400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Fabije</a:t>
            </a:r>
            <a:r>
              <a:rPr lang="hr-HR" sz="440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4400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Kvintilijan</a:t>
            </a:r>
            <a:endParaRPr lang="hr-HR" sz="4400" cap="none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026" y="1011677"/>
            <a:ext cx="11225719" cy="5846323"/>
          </a:xfrm>
        </p:spPr>
        <p:txBody>
          <a:bodyPr>
            <a:noAutofit/>
          </a:bodyPr>
          <a:lstStyle/>
          <a:p>
            <a:r>
              <a:rPr lang="hr-HR" sz="2800" dirty="0" smtClean="0">
                <a:latin typeface="Palatino Linotype" panose="02040502050505030304" pitchFamily="18" charset="0"/>
              </a:rPr>
              <a:t>C. 35. </a:t>
            </a:r>
            <a:r>
              <a:rPr lang="hr-HR" sz="2800" dirty="0" err="1" smtClean="0">
                <a:latin typeface="Palatino Linotype" panose="02040502050505030304" pitchFamily="18" charset="0"/>
              </a:rPr>
              <a:t>Calagurris</a:t>
            </a:r>
            <a:r>
              <a:rPr lang="hr-HR" sz="2800" dirty="0" smtClean="0">
                <a:latin typeface="Palatino Linotype" panose="02040502050505030304" pitchFamily="18" charset="0"/>
              </a:rPr>
              <a:t>, </a:t>
            </a:r>
            <a:r>
              <a:rPr lang="hr-HR" sz="2800" dirty="0" err="1" smtClean="0">
                <a:latin typeface="Palatino Linotype" panose="02040502050505030304" pitchFamily="18" charset="0"/>
              </a:rPr>
              <a:t>Hispanija</a:t>
            </a:r>
            <a:r>
              <a:rPr lang="hr-HR" sz="2800" dirty="0" smtClean="0">
                <a:latin typeface="Palatino Linotype" panose="02040502050505030304" pitchFamily="18" charset="0"/>
              </a:rPr>
              <a:t> – c. 95.g.n.e., Rim (?)</a:t>
            </a:r>
          </a:p>
          <a:p>
            <a:r>
              <a:rPr lang="hr-HR" sz="2800" dirty="0" smtClean="0">
                <a:latin typeface="Palatino Linotype" panose="02040502050505030304" pitchFamily="18" charset="0"/>
              </a:rPr>
              <a:t>Školovao se u Rimu, neko vrijeme radio kao odvjetnik u </a:t>
            </a:r>
            <a:r>
              <a:rPr lang="hr-HR" sz="2800" dirty="0" err="1" smtClean="0">
                <a:latin typeface="Palatino Linotype" panose="02040502050505030304" pitchFamily="18" charset="0"/>
              </a:rPr>
              <a:t>Hispaniji</a:t>
            </a:r>
            <a:endParaRPr lang="hr-HR" sz="2800" dirty="0" smtClean="0">
              <a:latin typeface="Palatino Linotype" panose="02040502050505030304" pitchFamily="18" charset="0"/>
            </a:endParaRPr>
          </a:p>
          <a:p>
            <a:r>
              <a:rPr lang="hr-HR" sz="2800" dirty="0" smtClean="0">
                <a:latin typeface="Palatino Linotype" panose="02040502050505030304" pitchFamily="18" charset="0"/>
              </a:rPr>
              <a:t>Prvi državno plaćeni učitelj filologije</a:t>
            </a:r>
            <a:r>
              <a:rPr lang="hr-HR" sz="2800" baseline="0" dirty="0" smtClean="0">
                <a:latin typeface="Palatino Linotype" panose="02040502050505030304" pitchFamily="18" charset="0"/>
              </a:rPr>
              <a:t> i </a:t>
            </a:r>
            <a:r>
              <a:rPr lang="hr-HR" sz="2800" dirty="0" smtClean="0">
                <a:latin typeface="Palatino Linotype" panose="02040502050505030304" pitchFamily="18" charset="0"/>
              </a:rPr>
              <a:t>retorike u Rimu</a:t>
            </a:r>
          </a:p>
          <a:p>
            <a:pPr lvl="1"/>
            <a:r>
              <a:rPr lang="hr-HR" sz="2400" dirty="0" smtClean="0">
                <a:latin typeface="Palatino Linotype" panose="02040502050505030304" pitchFamily="18" charset="0"/>
              </a:rPr>
              <a:t>Postavio ga </a:t>
            </a:r>
            <a:r>
              <a:rPr lang="hr-HR" sz="2400" dirty="0" err="1" smtClean="0">
                <a:latin typeface="Palatino Linotype" panose="02040502050505030304" pitchFamily="18" charset="0"/>
              </a:rPr>
              <a:t>Vespazijan</a:t>
            </a:r>
            <a:r>
              <a:rPr lang="hr-HR" sz="2400" baseline="0" dirty="0" smtClean="0">
                <a:latin typeface="Palatino Linotype" panose="02040502050505030304" pitchFamily="18" charset="0"/>
              </a:rPr>
              <a:t> 78.g., plaća 100 000 </a:t>
            </a:r>
            <a:r>
              <a:rPr lang="hr-HR" sz="2400" baseline="0" dirty="0" err="1" smtClean="0">
                <a:latin typeface="Palatino Linotype" panose="02040502050505030304" pitchFamily="18" charset="0"/>
              </a:rPr>
              <a:t>sestercija</a:t>
            </a:r>
            <a:r>
              <a:rPr lang="hr-HR" sz="2400" baseline="0" dirty="0" smtClean="0">
                <a:latin typeface="Palatino Linotype" panose="02040502050505030304" pitchFamily="18" charset="0"/>
              </a:rPr>
              <a:t> </a:t>
            </a:r>
          </a:p>
          <a:p>
            <a:pPr lvl="1"/>
            <a:r>
              <a:rPr lang="hr-HR" sz="2400" dirty="0" smtClean="0">
                <a:latin typeface="Palatino Linotype" panose="02040502050505030304" pitchFamily="18" charset="0"/>
              </a:rPr>
              <a:t>Nije ni političar ni filozof ni povjesničar</a:t>
            </a:r>
            <a:endParaRPr lang="hr-HR" sz="2400" baseline="0" dirty="0" smtClean="0">
              <a:latin typeface="Palatino Linotype" panose="02040502050505030304" pitchFamily="18" charset="0"/>
            </a:endParaRPr>
          </a:p>
          <a:p>
            <a:r>
              <a:rPr lang="hr-HR" sz="2800" baseline="0" dirty="0" smtClean="0">
                <a:latin typeface="Palatino Linotype" panose="02040502050505030304" pitchFamily="18" charset="0"/>
              </a:rPr>
              <a:t>90.g. se povlači i piše svoje glavno djelo, udžbenik retorike</a:t>
            </a:r>
          </a:p>
          <a:p>
            <a:r>
              <a:rPr lang="hr-HR" sz="2800" dirty="0" smtClean="0">
                <a:latin typeface="Palatino Linotype" panose="02040502050505030304" pitchFamily="18" charset="0"/>
              </a:rPr>
              <a:t>Poznatiji su mu učenici:</a:t>
            </a:r>
          </a:p>
          <a:p>
            <a:pPr lvl="1"/>
            <a:r>
              <a:rPr lang="hr-HR" sz="2400" dirty="0" smtClean="0">
                <a:latin typeface="Palatino Linotype" panose="02040502050505030304" pitchFamily="18" charset="0"/>
              </a:rPr>
              <a:t>2 </a:t>
            </a:r>
            <a:r>
              <a:rPr lang="hr-HR" sz="2400" dirty="0" err="1" smtClean="0">
                <a:latin typeface="Palatino Linotype" panose="02040502050505030304" pitchFamily="18" charset="0"/>
              </a:rPr>
              <a:t>Domicijanova</a:t>
            </a:r>
            <a:r>
              <a:rPr lang="hr-HR" sz="2400" dirty="0" smtClean="0">
                <a:latin typeface="Palatino Linotype" panose="02040502050505030304" pitchFamily="18" charset="0"/>
              </a:rPr>
              <a:t> </a:t>
            </a:r>
            <a:r>
              <a:rPr lang="hr-HR" sz="2400" dirty="0" err="1" smtClean="0">
                <a:latin typeface="Palatino Linotype" panose="02040502050505030304" pitchFamily="18" charset="0"/>
              </a:rPr>
              <a:t>pranećaka</a:t>
            </a:r>
            <a:r>
              <a:rPr lang="hr-HR" sz="2400" dirty="0" smtClean="0">
                <a:latin typeface="Palatino Linotype" panose="02040502050505030304" pitchFamily="18" charset="0"/>
              </a:rPr>
              <a:t>, </a:t>
            </a:r>
            <a:r>
              <a:rPr lang="hr-HR" sz="2400" dirty="0" err="1" smtClean="0">
                <a:latin typeface="Palatino Linotype" panose="02040502050505030304" pitchFamily="18" charset="0"/>
              </a:rPr>
              <a:t>prijestolonasljednika</a:t>
            </a:r>
            <a:r>
              <a:rPr lang="hr-HR" sz="2400" dirty="0" smtClean="0">
                <a:latin typeface="Palatino Linotype" panose="02040502050505030304" pitchFamily="18" charset="0"/>
              </a:rPr>
              <a:t>; </a:t>
            </a:r>
            <a:r>
              <a:rPr lang="hr-HR" sz="2400" dirty="0" err="1" smtClean="0">
                <a:latin typeface="Palatino Linotype" panose="02040502050505030304" pitchFamily="18" charset="0"/>
              </a:rPr>
              <a:t>Plinije</a:t>
            </a:r>
            <a:r>
              <a:rPr lang="hr-HR" sz="2400" dirty="0" smtClean="0">
                <a:latin typeface="Palatino Linotype" panose="02040502050505030304" pitchFamily="18" charset="0"/>
              </a:rPr>
              <a:t> Mlađi, </a:t>
            </a:r>
            <a:r>
              <a:rPr lang="hr-HR" sz="2400" dirty="0" err="1" smtClean="0">
                <a:latin typeface="Palatino Linotype" panose="02040502050505030304" pitchFamily="18" charset="0"/>
              </a:rPr>
              <a:t>Tacit</a:t>
            </a:r>
            <a:r>
              <a:rPr lang="hr-HR" sz="2400" dirty="0" smtClean="0">
                <a:latin typeface="Palatino Linotype" panose="02040502050505030304" pitchFamily="18" charset="0"/>
              </a:rPr>
              <a:t>…</a:t>
            </a:r>
          </a:p>
          <a:p>
            <a:r>
              <a:rPr lang="hr-HR" sz="2800" baseline="0" dirty="0" smtClean="0">
                <a:latin typeface="Palatino Linotype" panose="02040502050505030304" pitchFamily="18" charset="0"/>
              </a:rPr>
              <a:t>Oženio</a:t>
            </a:r>
            <a:r>
              <a:rPr lang="hr-HR" sz="2800" dirty="0" smtClean="0">
                <a:latin typeface="Palatino Linotype" panose="02040502050505030304" pitchFamily="18" charset="0"/>
              </a:rPr>
              <a:t> se vrlo mladom djevojkom koja mu je rodila 2 sina</a:t>
            </a:r>
          </a:p>
          <a:p>
            <a:pPr lvl="1"/>
            <a:r>
              <a:rPr lang="hr-HR" sz="2400" baseline="0" dirty="0" smtClean="0">
                <a:latin typeface="Palatino Linotype" panose="02040502050505030304" pitchFamily="18" charset="0"/>
              </a:rPr>
              <a:t>Svi</a:t>
            </a:r>
            <a:r>
              <a:rPr lang="hr-HR" sz="2400" dirty="0" smtClean="0">
                <a:latin typeface="Palatino Linotype" panose="02040502050505030304" pitchFamily="18" charset="0"/>
              </a:rPr>
              <a:t> su umrli u kratkom razmaku</a:t>
            </a:r>
            <a:endParaRPr lang="hr-HR" sz="2400" baseline="0" dirty="0" smtClean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532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422" y="0"/>
            <a:ext cx="9905998" cy="1478570"/>
          </a:xfrm>
        </p:spPr>
        <p:txBody>
          <a:bodyPr>
            <a:normAutofit/>
          </a:bodyPr>
          <a:lstStyle/>
          <a:p>
            <a:r>
              <a:rPr lang="hr-HR" sz="440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Palatino Linotype" panose="02040502050505030304" pitchFamily="18" charset="0"/>
              </a:rPr>
              <a:t>Izgubljena djela</a:t>
            </a:r>
            <a:endParaRPr lang="hr-HR" sz="4400" cap="none" dirty="0">
              <a:solidFill>
                <a:schemeClr val="accent2">
                  <a:lumMod val="20000"/>
                  <a:lumOff val="8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391" y="1478570"/>
            <a:ext cx="11225720" cy="5136239"/>
          </a:xfrm>
        </p:spPr>
        <p:txBody>
          <a:bodyPr>
            <a:normAutofit fontScale="92500" lnSpcReduction="10000"/>
          </a:bodyPr>
          <a:lstStyle/>
          <a:p>
            <a:r>
              <a:rPr lang="hr-HR" sz="3200" dirty="0" smtClean="0">
                <a:latin typeface="Palatino Linotype" panose="02040502050505030304" pitchFamily="18" charset="0"/>
              </a:rPr>
              <a:t>Sudski govor: </a:t>
            </a:r>
            <a:r>
              <a:rPr lang="hr-HR" sz="3200" i="1" dirty="0" smtClean="0">
                <a:latin typeface="Palatino Linotype" panose="02040502050505030304" pitchFamily="18" charset="0"/>
              </a:rPr>
              <a:t>Pro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Naevio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Arpiniano</a:t>
            </a:r>
            <a:endParaRPr lang="hr-HR" sz="3200" dirty="0" smtClean="0">
              <a:latin typeface="Palatino Linotype" panose="02040502050505030304" pitchFamily="18" charset="0"/>
            </a:endParaRPr>
          </a:p>
          <a:p>
            <a:r>
              <a:rPr lang="hr-HR" sz="3200" i="1" dirty="0" err="1" smtClean="0">
                <a:latin typeface="Palatino Linotype" panose="02040502050505030304" pitchFamily="18" charset="0"/>
              </a:rPr>
              <a:t>Ars</a:t>
            </a:r>
            <a:r>
              <a:rPr lang="hr-HR" sz="3200" i="1" dirty="0" smtClean="0">
                <a:latin typeface="Palatino Linotype" panose="02040502050505030304" pitchFamily="18" charset="0"/>
              </a:rPr>
              <a:t> (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Artes</a:t>
            </a:r>
            <a:r>
              <a:rPr lang="hr-HR" sz="3200" i="1" dirty="0" smtClean="0">
                <a:latin typeface="Palatino Linotype" panose="02040502050505030304" pitchFamily="18" charset="0"/>
              </a:rPr>
              <a:t>)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rhetorica</a:t>
            </a:r>
            <a:r>
              <a:rPr lang="hr-HR" sz="3200" i="1" dirty="0" smtClean="0">
                <a:latin typeface="Palatino Linotype" panose="02040502050505030304" pitchFamily="18" charset="0"/>
              </a:rPr>
              <a:t>(e) – </a:t>
            </a:r>
            <a:r>
              <a:rPr lang="hr-HR" sz="3200" dirty="0" smtClean="0">
                <a:latin typeface="Palatino Linotype" panose="02040502050505030304" pitchFamily="18" charset="0"/>
              </a:rPr>
              <a:t>bilješke s predavanja objavljene bez njegova znanja</a:t>
            </a:r>
          </a:p>
          <a:p>
            <a:r>
              <a:rPr lang="hr-HR" sz="3200" i="1" dirty="0" smtClean="0">
                <a:latin typeface="Palatino Linotype" panose="02040502050505030304" pitchFamily="18" charset="0"/>
              </a:rPr>
              <a:t>De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causis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corruptae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eloquentiae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  <a:r>
              <a:rPr lang="hr-HR" sz="3200" dirty="0" smtClean="0">
                <a:latin typeface="Palatino Linotype" panose="02040502050505030304" pitchFamily="18" charset="0"/>
              </a:rPr>
              <a:t> - teorijski spis protiv deklamatorskih škola</a:t>
            </a: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utjeha </a:t>
            </a:r>
            <a:r>
              <a:rPr lang="hr-HR" sz="2800" dirty="0">
                <a:latin typeface="Palatino Linotype" panose="02040502050505030304" pitchFamily="18" charset="0"/>
              </a:rPr>
              <a:t>nakon smrti 5-god. </a:t>
            </a:r>
            <a:r>
              <a:rPr lang="hr-HR" sz="2800" dirty="0" smtClean="0">
                <a:latin typeface="Palatino Linotype" panose="02040502050505030304" pitchFamily="18" charset="0"/>
              </a:rPr>
              <a:t>sina; osuda </a:t>
            </a:r>
            <a:r>
              <a:rPr lang="hr-HR" sz="2800" dirty="0" err="1" smtClean="0">
                <a:latin typeface="Palatino Linotype" panose="02040502050505030304" pitchFamily="18" charset="0"/>
              </a:rPr>
              <a:t>Senekinog</a:t>
            </a:r>
            <a:r>
              <a:rPr lang="hr-HR" sz="2800" dirty="0" smtClean="0">
                <a:latin typeface="Palatino Linotype" panose="02040502050505030304" pitchFamily="18" charset="0"/>
              </a:rPr>
              <a:t> novog stila</a:t>
            </a:r>
          </a:p>
          <a:p>
            <a:r>
              <a:rPr lang="hr-HR" sz="3200" dirty="0" smtClean="0">
                <a:latin typeface="Palatino Linotype" panose="02040502050505030304" pitchFamily="18" charset="0"/>
              </a:rPr>
              <a:t>Sačuvane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  <a:r>
              <a:rPr lang="hr-HR" sz="3200" i="1" dirty="0" err="1" smtClean="0">
                <a:latin typeface="Palatino Linotype" panose="02040502050505030304" pitchFamily="18" charset="0"/>
              </a:rPr>
              <a:t>Declamationes</a:t>
            </a:r>
            <a:r>
              <a:rPr lang="hr-HR" sz="3200" i="1" dirty="0" smtClean="0">
                <a:latin typeface="Palatino Linotype" panose="02040502050505030304" pitchFamily="18" charset="0"/>
              </a:rPr>
              <a:t> </a:t>
            </a:r>
            <a:r>
              <a:rPr lang="hr-HR" sz="3200" i="1" dirty="0" err="1">
                <a:latin typeface="Palatino Linotype" panose="02040502050505030304" pitchFamily="18" charset="0"/>
              </a:rPr>
              <a:t>maiores</a:t>
            </a:r>
            <a:r>
              <a:rPr lang="hr-HR" sz="3200" i="1" dirty="0">
                <a:latin typeface="Palatino Linotype" panose="02040502050505030304" pitchFamily="18" charset="0"/>
              </a:rPr>
              <a:t> </a:t>
            </a:r>
            <a:r>
              <a:rPr lang="hr-HR" sz="3200" dirty="0">
                <a:latin typeface="Palatino Linotype" panose="02040502050505030304" pitchFamily="18" charset="0"/>
              </a:rPr>
              <a:t>i</a:t>
            </a:r>
            <a:r>
              <a:rPr lang="hr-HR" sz="3200" i="1" dirty="0">
                <a:latin typeface="Palatino Linotype" panose="02040502050505030304" pitchFamily="18" charset="0"/>
              </a:rPr>
              <a:t> </a:t>
            </a:r>
            <a:r>
              <a:rPr lang="hr-HR" sz="3200" i="1" dirty="0" err="1">
                <a:latin typeface="Palatino Linotype" panose="02040502050505030304" pitchFamily="18" charset="0"/>
              </a:rPr>
              <a:t>Declamationes</a:t>
            </a:r>
            <a:r>
              <a:rPr lang="hr-HR" sz="3200" i="1" dirty="0">
                <a:latin typeface="Palatino Linotype" panose="02040502050505030304" pitchFamily="18" charset="0"/>
              </a:rPr>
              <a:t> </a:t>
            </a:r>
            <a:r>
              <a:rPr lang="hr-HR" sz="3200" i="1" dirty="0" err="1">
                <a:latin typeface="Palatino Linotype" panose="02040502050505030304" pitchFamily="18" charset="0"/>
              </a:rPr>
              <a:t>minores</a:t>
            </a:r>
            <a:r>
              <a:rPr lang="hr-HR" sz="3200" i="1" dirty="0">
                <a:latin typeface="Palatino Linotype" panose="02040502050505030304" pitchFamily="18" charset="0"/>
              </a:rPr>
              <a:t> </a:t>
            </a:r>
            <a:r>
              <a:rPr lang="hr-HR" sz="3200" i="1" dirty="0" smtClean="0">
                <a:latin typeface="Palatino Linotype" panose="02040502050505030304" pitchFamily="18" charset="0"/>
              </a:rPr>
              <a:t>– </a:t>
            </a:r>
            <a:r>
              <a:rPr lang="hr-HR" sz="3200" dirty="0" smtClean="0">
                <a:latin typeface="Palatino Linotype" panose="02040502050505030304" pitchFamily="18" charset="0"/>
              </a:rPr>
              <a:t>zbirke vježbi, nisu </a:t>
            </a:r>
            <a:r>
              <a:rPr lang="hr-HR" sz="3200" dirty="0" err="1" smtClean="0">
                <a:latin typeface="Palatino Linotype" panose="02040502050505030304" pitchFamily="18" charset="0"/>
              </a:rPr>
              <a:t>Kvintilijanove</a:t>
            </a:r>
            <a:endParaRPr lang="hr-HR" sz="3200" dirty="0">
              <a:latin typeface="Palatino Linotype" panose="02040502050505030304" pitchFamily="18" charset="0"/>
            </a:endParaRPr>
          </a:p>
          <a:p>
            <a:pPr lvl="1"/>
            <a:r>
              <a:rPr lang="hr-HR" sz="2800" dirty="0" smtClean="0">
                <a:latin typeface="Palatino Linotype" panose="02040502050505030304" pitchFamily="18" charset="0"/>
              </a:rPr>
              <a:t> iako su </a:t>
            </a:r>
            <a:r>
              <a:rPr lang="hr-HR" sz="2800" i="1" dirty="0" smtClean="0">
                <a:latin typeface="Palatino Linotype" panose="02040502050505030304" pitchFamily="18" charset="0"/>
              </a:rPr>
              <a:t>Manje</a:t>
            </a:r>
            <a:r>
              <a:rPr lang="hr-HR" sz="2800" dirty="0" smtClean="0">
                <a:latin typeface="Palatino Linotype" panose="02040502050505030304" pitchFamily="18" charset="0"/>
              </a:rPr>
              <a:t> možda iz njegove škole</a:t>
            </a:r>
            <a:endParaRPr lang="hr-HR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9296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055" y="0"/>
            <a:ext cx="9905998" cy="1108953"/>
          </a:xfrm>
        </p:spPr>
        <p:txBody>
          <a:bodyPr>
            <a:normAutofit/>
          </a:bodyPr>
          <a:lstStyle/>
          <a:p>
            <a:r>
              <a:rPr lang="hr-HR" sz="4000" b="1" i="1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Institutio</a:t>
            </a:r>
            <a:r>
              <a:rPr lang="hr-HR" sz="4000" b="1" i="1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4000" b="1" i="1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oratoria</a:t>
            </a:r>
            <a:endParaRPr lang="hr-HR" sz="4000" b="1" i="1" cap="none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630" y="1108953"/>
            <a:ext cx="11595370" cy="5749047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>
                <a:latin typeface="Palatino Linotype" panose="02040502050505030304" pitchFamily="18" charset="0"/>
              </a:rPr>
              <a:t>„Obrazovanje govornika”</a:t>
            </a:r>
          </a:p>
          <a:p>
            <a:pPr lvl="1"/>
            <a:r>
              <a:rPr lang="hr-HR" sz="2600" dirty="0" smtClean="0">
                <a:latin typeface="Palatino Linotype" panose="02040502050505030304" pitchFamily="18" charset="0"/>
              </a:rPr>
              <a:t>Cjelovit odgoj govornika (od rođenja), teorija utemeljena na praksi</a:t>
            </a:r>
          </a:p>
          <a:p>
            <a:pPr lvl="1"/>
            <a:r>
              <a:rPr lang="hr-BA" sz="2600" dirty="0" smtClean="0">
                <a:latin typeface="Palatino Linotype" panose="02040502050505030304" pitchFamily="18" charset="0"/>
              </a:rPr>
              <a:t>Retorika </a:t>
            </a:r>
            <a:r>
              <a:rPr lang="hr-BA" sz="2600" dirty="0">
                <a:latin typeface="Palatino Linotype" panose="02040502050505030304" pitchFamily="18" charset="0"/>
              </a:rPr>
              <a:t>je najvažnija znanost jer su bogovi samo ljudima dali dar </a:t>
            </a:r>
            <a:r>
              <a:rPr lang="hr-BA" sz="2600" dirty="0" smtClean="0">
                <a:latin typeface="Palatino Linotype" panose="02040502050505030304" pitchFamily="18" charset="0"/>
              </a:rPr>
              <a:t>govora</a:t>
            </a:r>
            <a:endParaRPr lang="hr-HR" sz="2600" dirty="0" smtClean="0">
              <a:latin typeface="Palatino Linotype" panose="02040502050505030304" pitchFamily="18" charset="0"/>
            </a:endParaRPr>
          </a:p>
          <a:p>
            <a:r>
              <a:rPr lang="hr-HR" sz="2800" dirty="0" smtClean="0">
                <a:latin typeface="Palatino Linotype" panose="02040502050505030304" pitchFamily="18" charset="0"/>
              </a:rPr>
              <a:t>12 knjiga, pisano prema uobičajenom rasporedu i grčkoj i rimskoj tradiciji (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Rhetorica</a:t>
            </a:r>
            <a:r>
              <a:rPr lang="hr-HR" sz="2800" i="1" dirty="0" smtClean="0">
                <a:latin typeface="Palatino Linotype" panose="02040502050505030304" pitchFamily="18" charset="0"/>
              </a:rPr>
              <a:t> ad </a:t>
            </a:r>
            <a:r>
              <a:rPr lang="hr-HR" sz="2800" i="1" dirty="0" err="1" smtClean="0">
                <a:latin typeface="Palatino Linotype" panose="02040502050505030304" pitchFamily="18" charset="0"/>
              </a:rPr>
              <a:t>Herennium</a:t>
            </a:r>
            <a:r>
              <a:rPr lang="hr-HR" sz="2800" dirty="0" smtClean="0">
                <a:latin typeface="Palatino Linotype" panose="02040502050505030304" pitchFamily="18" charset="0"/>
              </a:rPr>
              <a:t>); ideal </a:t>
            </a:r>
            <a:r>
              <a:rPr lang="hr-HR" sz="2800" dirty="0">
                <a:latin typeface="Palatino Linotype" panose="02040502050505030304" pitchFamily="18" charset="0"/>
              </a:rPr>
              <a:t>stila je </a:t>
            </a:r>
            <a:r>
              <a:rPr lang="hr-HR" sz="2800" dirty="0" smtClean="0">
                <a:latin typeface="Palatino Linotype" panose="02040502050505030304" pitchFamily="18" charset="0"/>
              </a:rPr>
              <a:t>Ciceron</a:t>
            </a:r>
          </a:p>
          <a:p>
            <a:pPr lvl="1"/>
            <a:r>
              <a:rPr lang="hr-HR" sz="2600" dirty="0" smtClean="0">
                <a:latin typeface="Palatino Linotype" panose="02040502050505030304" pitchFamily="18" charset="0"/>
              </a:rPr>
              <a:t>Gramatika, fonetika, pravopis, ortoepija, stilistika, povijest jezika, retorike i književnosti, psihologija smiješnog, pedagogija…</a:t>
            </a:r>
          </a:p>
          <a:p>
            <a:pPr lvl="1"/>
            <a:r>
              <a:rPr lang="hr-HR" sz="2600" i="1" dirty="0" err="1" smtClean="0">
                <a:latin typeface="Palatino Linotype" panose="02040502050505030304" pitchFamily="18" charset="0"/>
              </a:rPr>
              <a:t>Inventio</a:t>
            </a:r>
            <a:r>
              <a:rPr lang="hr-HR" sz="2600" i="1" dirty="0" smtClean="0">
                <a:latin typeface="Palatino Linotype" panose="02040502050505030304" pitchFamily="18" charset="0"/>
              </a:rPr>
              <a:t>, </a:t>
            </a:r>
            <a:r>
              <a:rPr lang="hr-HR" sz="2600" i="1" dirty="0" err="1" smtClean="0">
                <a:latin typeface="Palatino Linotype" panose="02040502050505030304" pitchFamily="18" charset="0"/>
              </a:rPr>
              <a:t>dispositio</a:t>
            </a:r>
            <a:r>
              <a:rPr lang="hr-HR" sz="2600" i="1" dirty="0" smtClean="0">
                <a:latin typeface="Palatino Linotype" panose="02040502050505030304" pitchFamily="18" charset="0"/>
              </a:rPr>
              <a:t>, </a:t>
            </a:r>
            <a:r>
              <a:rPr lang="hr-HR" sz="2600" i="1" dirty="0" err="1" smtClean="0">
                <a:latin typeface="Palatino Linotype" panose="02040502050505030304" pitchFamily="18" charset="0"/>
              </a:rPr>
              <a:t>elocutio</a:t>
            </a:r>
            <a:r>
              <a:rPr lang="hr-HR" sz="2600" i="1" dirty="0" smtClean="0">
                <a:latin typeface="Palatino Linotype" panose="02040502050505030304" pitchFamily="18" charset="0"/>
              </a:rPr>
              <a:t>, </a:t>
            </a:r>
            <a:r>
              <a:rPr lang="hr-HR" sz="2600" i="1" dirty="0" err="1" smtClean="0">
                <a:latin typeface="Palatino Linotype" panose="02040502050505030304" pitchFamily="18" charset="0"/>
              </a:rPr>
              <a:t>memoria</a:t>
            </a:r>
            <a:r>
              <a:rPr lang="hr-HR" sz="2600" i="1" dirty="0" smtClean="0">
                <a:latin typeface="Palatino Linotype" panose="02040502050505030304" pitchFamily="18" charset="0"/>
              </a:rPr>
              <a:t>, </a:t>
            </a:r>
            <a:r>
              <a:rPr lang="hr-HR" sz="2600" i="1" dirty="0" err="1" smtClean="0">
                <a:latin typeface="Palatino Linotype" panose="02040502050505030304" pitchFamily="18" charset="0"/>
              </a:rPr>
              <a:t>pronuntiatio</a:t>
            </a:r>
            <a:endParaRPr lang="hr-HR" sz="2600" i="1" dirty="0" smtClean="0">
              <a:latin typeface="Palatino Linotype" panose="02040502050505030304" pitchFamily="18" charset="0"/>
            </a:endParaRPr>
          </a:p>
          <a:p>
            <a:pPr lvl="1"/>
            <a:r>
              <a:rPr lang="hr-HR" sz="2600" dirty="0" smtClean="0">
                <a:latin typeface="Palatino Linotype" panose="02040502050505030304" pitchFamily="18" charset="0"/>
              </a:rPr>
              <a:t>VIII. i IX. knjiga: sustav tropa i figura, budući standard</a:t>
            </a:r>
          </a:p>
          <a:p>
            <a:pPr lvl="1"/>
            <a:r>
              <a:rPr lang="hr-HR" sz="2600" dirty="0" smtClean="0">
                <a:latin typeface="Palatino Linotype" panose="02040502050505030304" pitchFamily="18" charset="0"/>
              </a:rPr>
              <a:t>X. knjiga: povijest grčke i rimske književnosti (objektivna prosudba i usporedba)</a:t>
            </a:r>
          </a:p>
        </p:txBody>
      </p:sp>
    </p:spTree>
    <p:extLst>
      <p:ext uri="{BB962C8B-B14F-4D97-AF65-F5344CB8AC3E}">
        <p14:creationId xmlns:p14="http://schemas.microsoft.com/office/powerpoint/2010/main" val="40304757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29412"/>
            <a:ext cx="9905998" cy="840631"/>
          </a:xfrm>
        </p:spPr>
        <p:txBody>
          <a:bodyPr/>
          <a:lstStyle/>
          <a:p>
            <a:r>
              <a:rPr lang="hr-HR" i="1" cap="none" dirty="0" err="1" smtClean="0">
                <a:latin typeface="Palatino Linotype" panose="02040502050505030304" pitchFamily="18" charset="0"/>
              </a:rPr>
              <a:t>Institutio</a:t>
            </a:r>
            <a:r>
              <a:rPr lang="hr-HR" i="1" cap="none" dirty="0" smtClean="0">
                <a:latin typeface="Palatino Linotype" panose="02040502050505030304" pitchFamily="18" charset="0"/>
              </a:rPr>
              <a:t> </a:t>
            </a:r>
            <a:r>
              <a:rPr lang="hr-HR" i="1" cap="none" dirty="0" err="1" smtClean="0">
                <a:latin typeface="Palatino Linotype" panose="02040502050505030304" pitchFamily="18" charset="0"/>
              </a:rPr>
              <a:t>oratoria</a:t>
            </a:r>
            <a:r>
              <a:rPr lang="hr-HR" cap="none" dirty="0" smtClean="0">
                <a:latin typeface="Palatino Linotype" panose="02040502050505030304" pitchFamily="18" charset="0"/>
              </a:rPr>
              <a:t>, XII, P. 3 – 4</a:t>
            </a:r>
            <a:endParaRPr lang="hr-HR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0042"/>
            <a:ext cx="11926111" cy="578795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hr-BA" altLang="sr-Latn-RS" sz="34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P. III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iam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cum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eloquendi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rationem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novissime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repertam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paucissimisque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temptatam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ingressi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sumus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rarus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tam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procul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a portu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recessisset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reperiebatur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;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postquam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vero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nobis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ille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quem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instituebamus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orator, a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dicendi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magistris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dimissus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aut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suo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iam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impetu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fertur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aut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maiora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sibi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auxilia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ex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ipsis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sapientiae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penetralibus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petit,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quam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altum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simus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ablati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sentire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coepimus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Nunc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"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caelum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undique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undique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pontus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".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IV.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Vnum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modo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illa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inmensa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vastitate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cernere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videmur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M. </a:t>
            </a:r>
            <a:r>
              <a:rPr lang="hr-BA" altLang="sr-Latn-RS" sz="3400" b="1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Tullium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tamen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ipse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quamvis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tanta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atque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ita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instructa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nave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hoc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mare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ingressus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,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contrahit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vela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inhibetque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remos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de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ipso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demum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genere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dicendi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quo sit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usurus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perfectus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orator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satis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habet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dicere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 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At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nostra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temeritas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etiam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mores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ei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conabitur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dare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adsignabit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b="1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officia</a:t>
            </a:r>
            <a:r>
              <a:rPr lang="hr-BA" altLang="sr-Latn-RS" sz="3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Ita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nec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antecedentem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consequi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possumus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longius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eundum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est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ut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res</a:t>
            </a:r>
            <a:r>
              <a:rPr lang="hr-BA" altLang="sr-Latn-RS" sz="3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BA" altLang="sr-Latn-RS" sz="3400" i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feret</a:t>
            </a:r>
            <a:r>
              <a:rPr lang="hr-BA" altLang="sr-Latn-RS" sz="34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Palatino Linotype" panose="02040502050505030304" pitchFamily="18" charset="0"/>
              </a:rPr>
              <a:t>.</a:t>
            </a:r>
            <a:endParaRPr lang="hr-BA" altLang="sr-Latn-RS" sz="3400" i="1" dirty="0">
              <a:solidFill>
                <a:schemeClr val="accent4">
                  <a:lumMod val="40000"/>
                  <a:lumOff val="6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404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1248</TotalTime>
  <Words>907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Palatino Linotype</vt:lpstr>
      <vt:lpstr>Trebuchet MS</vt:lpstr>
      <vt:lpstr>Tw Cen MT</vt:lpstr>
      <vt:lpstr>Circuit</vt:lpstr>
      <vt:lpstr>Marcus Fabius Quintilianus</vt:lpstr>
      <vt:lpstr>L. Annaeus Seneca Maior</vt:lpstr>
      <vt:lpstr>PowerPoint Presentation</vt:lpstr>
      <vt:lpstr>PowerPoint Presentation</vt:lpstr>
      <vt:lpstr>PowerPoint Presentation</vt:lpstr>
      <vt:lpstr>Marko Fabije Kvintilijan</vt:lpstr>
      <vt:lpstr>Izgubljena djela</vt:lpstr>
      <vt:lpstr>Institutio oratoria</vt:lpstr>
      <vt:lpstr>Institutio oratoria, XII, P. 3 – 4</vt:lpstr>
      <vt:lpstr>Institutio oratoria, XII, I.1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Marcus Fabius Quintilianus</dc:title>
  <dc:creator>Maja</dc:creator>
  <cp:lastModifiedBy>Maja</cp:lastModifiedBy>
  <cp:revision>40</cp:revision>
  <dcterms:created xsi:type="dcterms:W3CDTF">2017-05-16T13:26:33Z</dcterms:created>
  <dcterms:modified xsi:type="dcterms:W3CDTF">2017-05-17T10:14:45Z</dcterms:modified>
</cp:coreProperties>
</file>