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7" r:id="rId5"/>
    <p:sldId id="273" r:id="rId6"/>
    <p:sldId id="266" r:id="rId7"/>
    <p:sldId id="259" r:id="rId8"/>
    <p:sldId id="260" r:id="rId9"/>
    <p:sldId id="272" r:id="rId10"/>
    <p:sldId id="261" r:id="rId11"/>
    <p:sldId id="262" r:id="rId12"/>
    <p:sldId id="263" r:id="rId13"/>
    <p:sldId id="264" r:id="rId14"/>
    <p:sldId id="265" r:id="rId15"/>
    <p:sldId id="268" r:id="rId16"/>
    <p:sldId id="269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3813" autoAdjust="0"/>
  </p:normalViewPr>
  <p:slideViewPr>
    <p:cSldViewPr>
      <p:cViewPr varScale="1">
        <p:scale>
          <a:sx n="125" d="100"/>
          <a:sy n="125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AD3A02B-DAF2-42FC-B6F8-33A674D4146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17F3A9-4CC2-4C0B-ABB5-E1537D9E49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FD6CAB-D60D-47FA-AABB-88E52ACC01F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1E6476EE-5666-4481-8FBB-A81D2A9101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Click to edit Master text styles</a:t>
            </a:r>
          </a:p>
          <a:p>
            <a:pPr lvl="1"/>
            <a:r>
              <a:rPr lang="hr-HR" altLang="sr-Latn-RS" noProof="0"/>
              <a:t>Second level</a:t>
            </a:r>
          </a:p>
          <a:p>
            <a:pPr lvl="2"/>
            <a:r>
              <a:rPr lang="hr-HR" altLang="sr-Latn-RS" noProof="0"/>
              <a:t>Third level</a:t>
            </a:r>
          </a:p>
          <a:p>
            <a:pPr lvl="3"/>
            <a:r>
              <a:rPr lang="hr-HR" altLang="sr-Latn-RS" noProof="0"/>
              <a:t>Fourth level</a:t>
            </a:r>
          </a:p>
          <a:p>
            <a:pPr lvl="4"/>
            <a:r>
              <a:rPr lang="hr-HR" altLang="sr-Latn-R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9E74F06F-FAA1-4039-AA99-25A1ED6565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60AB1B19-4D1B-4A4C-83FC-8CE41E3EC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41024D9-3C3F-4ADC-9F76-39A7582839E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D3AB3C-9389-41B9-8926-D1B105943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D233FF-8BE2-4572-A196-8B4AA0C59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48499E-64D2-493F-876B-67B44AD0F3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55586C-C50B-4C9B-8790-5ED8E62BA9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8352B8-5570-4B36-8481-00050E2B4A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4831F8-624B-4ED5-9119-A009764233F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6486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EFB0E9-4FA1-45E8-A92C-16D27DF0E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1E97315-BC9F-43B1-9536-9ACF2F5D0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8274EC-B59F-41F3-A48B-BAC46BECE0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0F788-FCF6-470A-AF6A-639069338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1A4AAD-ABE3-4C02-B1FB-6FA3D836C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2753D-294C-4447-A3BB-9FCFCFB7EEC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01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DD81205-D80F-4AAF-AC55-FE8132D22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46A3F4F-9BBC-4DA6-9A2F-4093665BE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7C2A82-CC68-466A-A16E-C1DA97A85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FE8593-5370-4252-B7DF-1F73CA77F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85E8BB-14FA-4EFA-93E2-609006BCC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6FBEC-0DCA-4CAD-9F08-294C4863421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282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C53DAD-31DD-4283-B556-C4F27F982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27CC455-336A-476B-B6B7-C59914C961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DEE7681-255E-4487-8417-AE1DA4800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6AD738-C331-41F9-BF87-5545078307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1BECE3-DEC6-433B-83A5-18D7E346C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AFEFC1-C1F8-40A7-BD87-B3FCFEEF0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C01F9-6646-4306-8898-3C4B08810A5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6118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F5F76E-E427-4BE2-B3B4-B7F20148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C80674-DF35-4F60-AC31-3638B96A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4B891F-7291-45C3-9E5A-600B0212B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FF5F68-6879-4B32-84F6-9BFEA1E55C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92BB59-5CEB-4A6E-86DF-550A1DC1D1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5D5C5-79D0-4A39-8CC7-7A196E2107B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8577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A06C9C-31BD-4D13-965E-C5E5EE035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F97B7B7-D547-476D-A02C-FE009F5CF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C8293-7FA9-4969-A42E-54F963FB46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EF9C98-9E48-494A-9275-F2194D1839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CB842B-F3A3-4E56-B7C8-0B9D7BC00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F6791-2076-4784-9B3C-85D1807C93D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0758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685981-B063-424E-BDEB-501AEECFC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A87A6A-5FC3-45CE-B4C3-248FD483B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123DC69-622B-4A38-B91B-D328C5EA2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411BEB-6451-420A-8826-891C5C638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713B8C-5D9D-46D9-A2A9-5AF1E58F9D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639DA0-110A-49B2-8D93-B83BDB5D4A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EF5225-B5BE-4AFE-9772-B6F8D55F745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329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ABA407-D463-4C1F-BC4F-946DA29C3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D1C3FA5-217C-4ACA-9344-74DBA83FD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FAABE9A-2CF1-4E56-BE8C-672DB3178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C871294-30FF-47E5-A2AC-240DA7894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AA1888D-F635-462E-BE09-1ACCB82B8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10FED3-F44A-428B-85B9-B34DAD085E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A8C09F6-9BE6-4520-9471-DF286A6C8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A05C9D-41A6-4E04-A517-E1F4911AF3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49106-77F8-43BC-AAFB-C63992A1D93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5538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26E69B-C0AC-475C-9831-6E96D6C5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5173F60-91BA-4F3B-A233-B97B0B987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D19974-F9A9-4A8A-BFE3-DAF3050B1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DDD64A6-8E0B-4AAA-8813-B2D3F5EA55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9A067-4207-4EE9-9418-C2D6C8D37A4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6240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AFEA8D-CB9A-4C27-A8EF-5D6370C31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90B7C2-FD39-4C5F-813F-71A3E26E9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192273-521D-42F3-B50D-43BB1B678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D7865-8461-4485-9B46-9FAAE4E18D9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2976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323B64-3141-4D6F-AE05-78268E12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E0485D-3F62-47F6-A0D6-B0EDFBDEE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B4E3A60-C226-4835-B737-F61AD277C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447A03-9A17-4908-906A-6E0254041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AECBF-C15A-4299-9DDD-D3F6E76B29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D237B0-4E03-427F-9B8F-C64BBE551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4DC6C-9A68-40E1-B20F-C519CF4ECF3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3976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5B653B-CBEB-4341-A2AF-F955EF78A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A3419105-D46C-4A5C-A563-7721259B2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E58AE34-5F7D-43C3-A853-295CC4A59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591B76-9DBC-4A84-B9B2-E333675E7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EDE29B-BA68-4583-95B0-4ECBBFADB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4752A5-2610-4528-AE3B-9F61079D8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29ED2-BD1C-4361-A922-F154F5404BB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6189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60382B-322E-4D7A-BBAF-92C121D8C7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C04287-A49D-4EC0-8163-566228C3B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343D083-21B0-4933-9D77-652EA39C61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5839EB-7EC8-4673-ABE2-107D448A8D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FBEA22-36FA-4DB5-ADC3-707287A967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057A599-6E95-4548-A65C-881B1ABC46F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14B80E9-7A9C-44E6-A049-2D0FFC4C29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hr-HR" altLang="sr-Latn-RS" sz="4400"/>
              <a:t>	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AB9B5C-51A7-46B3-B0F0-63D19A14ED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2492375"/>
            <a:ext cx="7337425" cy="1752600"/>
          </a:xfrm>
        </p:spPr>
        <p:txBody>
          <a:bodyPr/>
          <a:lstStyle/>
          <a:p>
            <a:pPr eaLnBrk="1" hangingPunct="1"/>
            <a:r>
              <a:rPr lang="hr-HR" altLang="sr-Latn-RS" sz="4800" b="1">
                <a:solidFill>
                  <a:srgbClr val="CC3300"/>
                </a:solidFill>
              </a:rPr>
              <a:t>MORAL     I   DRUŠTVO</a:t>
            </a:r>
            <a:r>
              <a:rPr lang="hr-HR" altLang="sr-Latn-RS" sz="4800" b="1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71477B-31E7-428A-91E9-084FA7DF4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/>
              <a:t>Eksperimenti nad životinjama (</a:t>
            </a:r>
            <a:r>
              <a:rPr lang="pl-PL" altLang="sr-Latn-RS" sz="4000"/>
              <a:t>vivisekcija</a:t>
            </a:r>
            <a:r>
              <a:rPr lang="hr-HR" altLang="sr-Latn-RS" sz="4000"/>
              <a:t> 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E83BD66-21AA-4A12-B63C-6AE5BA21E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sr-Latn-RS"/>
              <a:t>među najpoznatijima su Pasteurova ovca zaražena antraksom, Pavlovljev pokus sa psima, pas Lajka koji je poslan u Zemljinu orbitu, genetsko istraživanje i rođenje klonirane ovce Dolly</a:t>
            </a:r>
            <a:r>
              <a:rPr lang="hr-HR" altLang="sr-Latn-RS"/>
              <a:t> </a:t>
            </a:r>
          </a:p>
          <a:p>
            <a:pPr eaLnBrk="1" hangingPunct="1"/>
            <a:r>
              <a:rPr lang="pl-PL" altLang="sr-Latn-RS"/>
              <a:t>britanski savez za vivisekciju procjenjuje da je godišnje eksperimentima podvrgnuto 100 milijuna kralježnjaka</a:t>
            </a:r>
            <a:r>
              <a:rPr lang="hr-HR" altLang="sr-Latn-RS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66D1F38-F2A4-4CDC-B340-85DB373A45F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913"/>
            <a:ext cx="4038600" cy="4525962"/>
          </a:xfrm>
        </p:spPr>
        <p:txBody>
          <a:bodyPr/>
          <a:lstStyle/>
          <a:p>
            <a:pPr eaLnBrk="1" hangingPunct="1"/>
            <a:r>
              <a:rPr lang="pl-PL" altLang="sr-Latn-RS" sz="2800"/>
              <a:t>europska unija 2007. god. zabranila je pokuse nad živim životinjama</a:t>
            </a:r>
          </a:p>
          <a:p>
            <a:pPr eaLnBrk="1" hangingPunct="1"/>
            <a:r>
              <a:rPr lang="pl-PL" altLang="sr-Latn-RS" sz="2800"/>
              <a:t>jedan od eksperimenata američkih znanstvenika je manipuliranje seksualnom orijentacijom ovaca te</a:t>
            </a:r>
            <a:endParaRPr lang="hr-HR" altLang="sr-Latn-RS" sz="2800"/>
          </a:p>
        </p:txBody>
      </p:sp>
      <p:sp>
        <p:nvSpPr>
          <p:cNvPr id="13315" name="Rectangle 8">
            <a:extLst>
              <a:ext uri="{FF2B5EF4-FFF2-40B4-BE49-F238E27FC236}">
                <a16:creationId xmlns:a16="http://schemas.microsoft.com/office/drawing/2014/main" id="{DBEE7CBC-9206-4C23-A2A4-B61EEDCE636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124075" y="5140325"/>
            <a:ext cx="7019925" cy="1717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sr-Latn-RS" sz="2800"/>
              <a:t>pod utjecajem hormona pokušavaju promijeniti njihovu orijentaciju u heteroseksualnu - a zatim tako "izliječiti" i ljude</a:t>
            </a:r>
            <a:endParaRPr lang="hr-HR" altLang="sr-Latn-RS" sz="2800"/>
          </a:p>
          <a:p>
            <a:pPr eaLnBrk="1" hangingPunct="1">
              <a:lnSpc>
                <a:spcPct val="90000"/>
              </a:lnSpc>
            </a:pPr>
            <a:endParaRPr lang="hr-HR" altLang="sr-Latn-RS" sz="2800"/>
          </a:p>
        </p:txBody>
      </p:sp>
      <p:pic>
        <p:nvPicPr>
          <p:cNvPr id="13316" name="Picture 4" descr="peso">
            <a:extLst>
              <a:ext uri="{FF2B5EF4-FFF2-40B4-BE49-F238E27FC236}">
                <a16:creationId xmlns:a16="http://schemas.microsoft.com/office/drawing/2014/main" id="{EEDDD2AB-9C55-4C44-8077-C1F71A74ABD4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1268413"/>
            <a:ext cx="3995738" cy="3024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E2D4508-D13E-40FD-A64F-6C1DB6975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936625"/>
          </a:xfrm>
        </p:spPr>
        <p:txBody>
          <a:bodyPr/>
          <a:lstStyle/>
          <a:p>
            <a:pPr eaLnBrk="1" hangingPunct="1"/>
            <a:r>
              <a:rPr lang="hr-HR" altLang="sr-Latn-RS" sz="4000"/>
              <a:t>Seksualnost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13B92C9-1AA4-4CB5-98A6-E51BEE80016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57325"/>
            <a:ext cx="457835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s</a:t>
            </a:r>
            <a:r>
              <a:rPr lang="en-US" altLang="sr-Latn-RS" sz="2400"/>
              <a:t>astoji</a:t>
            </a:r>
            <a:r>
              <a:rPr lang="hr-HR" altLang="sr-Latn-RS" sz="2400"/>
              <a:t> se</a:t>
            </a:r>
            <a:r>
              <a:rPr lang="en-US" altLang="sr-Latn-RS" sz="2400"/>
              <a:t> od svih onih podražaja, emocija i spoznaja koje kod osobe dovode do tjelesnog seksualnog uzbuđenja, a time doprinose povećanju seksualne želje i/ili ponašanja</a:t>
            </a:r>
            <a:endParaRPr lang="hr-HR" altLang="sr-Latn-RS" sz="2400"/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u</a:t>
            </a:r>
            <a:r>
              <a:rPr lang="en-US" altLang="sr-Latn-RS" sz="2400"/>
              <a:t> staroj Grčkoj na ljubav se gledalo kroz dualistički koncept: duhovna ljubav agape</a:t>
            </a:r>
            <a:r>
              <a:rPr lang="hr-HR" altLang="sr-Latn-RS" sz="2400"/>
              <a:t> </a:t>
            </a:r>
            <a:r>
              <a:rPr lang="en-US" altLang="sr-Latn-RS" sz="2400"/>
              <a:t>te fizička ljubav eros</a:t>
            </a:r>
            <a:endParaRPr lang="hr-HR" altLang="sr-Latn-RS" sz="2400"/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s</a:t>
            </a:r>
            <a:r>
              <a:rPr lang="en-US" altLang="sr-Latn-RS" sz="2400"/>
              <a:t> pojavom kršćanstva  javlja se asketski pogled na seksualnost i druge užitke</a:t>
            </a:r>
            <a:r>
              <a:rPr lang="hr-HR" altLang="sr-Latn-RS" sz="2400"/>
              <a:t> </a:t>
            </a:r>
          </a:p>
        </p:txBody>
      </p:sp>
      <p:pic>
        <p:nvPicPr>
          <p:cNvPr id="14340" name="Picture 4" descr="sharon">
            <a:extLst>
              <a:ext uri="{FF2B5EF4-FFF2-40B4-BE49-F238E27FC236}">
                <a16:creationId xmlns:a16="http://schemas.microsoft.com/office/drawing/2014/main" id="{5968EC8A-98AD-40C7-8594-BC8FE8346199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41900" y="1600200"/>
            <a:ext cx="3249613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E4274F56-5950-4105-9A82-A65054F6E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4000"/>
              <a:t>Homoseksualnost</a:t>
            </a:r>
          </a:p>
        </p:txBody>
      </p:sp>
      <p:sp>
        <p:nvSpPr>
          <p:cNvPr id="15363" name="Rectangle 6">
            <a:extLst>
              <a:ext uri="{FF2B5EF4-FFF2-40B4-BE49-F238E27FC236}">
                <a16:creationId xmlns:a16="http://schemas.microsoft.com/office/drawing/2014/main" id="{E8C4683A-D44B-4B7F-A402-BBD00C98D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5472113"/>
          </a:xfrm>
        </p:spPr>
        <p:txBody>
          <a:bodyPr/>
          <a:lstStyle/>
          <a:p>
            <a:pPr eaLnBrk="1" hangingPunct="1"/>
            <a:r>
              <a:rPr lang="hr-HR" altLang="sr-Latn-RS" sz="2800"/>
              <a:t>internet stranica LifeSiteNews.com objavila je istraživanje u kojoj su volonteri udruge American Society for the defense of Tradition, Familiy and Property (TFP), otkrili  da 45% web stranica od 211 najvećih katoličkih sveučilišta sadrže informacije o pro-homosexualnim klubovima</a:t>
            </a:r>
          </a:p>
          <a:p>
            <a:pPr eaLnBrk="1" hangingPunct="1"/>
            <a:r>
              <a:rPr lang="hr-HR" altLang="sr-Latn-RS" sz="2800"/>
              <a:t> u svom izvješću, volonteri TFP-a navode dva konkretna slučaja u kojima katolička sveučilišta guše slobodu kritiziranja homoseksualnosti</a:t>
            </a:r>
          </a:p>
          <a:p>
            <a:pPr eaLnBrk="1" hangingPunct="1"/>
            <a:r>
              <a:rPr lang="hr-HR" altLang="sr-Latn-RS" sz="2800"/>
              <a:t>Ta sveučilišta promiču djelovanje pro-homoseksuanih klubova i daju potporu povećanju homoseksualnog pokreta</a:t>
            </a:r>
          </a:p>
          <a:p>
            <a:pPr eaLnBrk="1" hangingPunct="1">
              <a:buFontTx/>
              <a:buNone/>
            </a:pPr>
            <a:endParaRPr lang="hr-HR" altLang="sr-Latn-RS" sz="2800"/>
          </a:p>
          <a:p>
            <a:pPr eaLnBrk="1" hangingPunct="1"/>
            <a:endParaRPr lang="hr-HR" altLang="sr-Latn-RS" sz="2000"/>
          </a:p>
          <a:p>
            <a:pPr eaLnBrk="1" hangingPunct="1"/>
            <a:endParaRPr lang="hr-HR" altLang="sr-Latn-RS" sz="2000"/>
          </a:p>
          <a:p>
            <a:pPr eaLnBrk="1" hangingPunct="1"/>
            <a:endParaRPr lang="hr-HR" altLang="sr-Latn-RS" sz="2000"/>
          </a:p>
          <a:p>
            <a:pPr eaLnBrk="1" hangingPunct="1"/>
            <a:endParaRPr lang="hr-HR" altLang="sr-Latn-RS" sz="2000"/>
          </a:p>
          <a:p>
            <a:pPr eaLnBrk="1" hangingPunct="1"/>
            <a:endParaRPr lang="hr-HR" altLang="sr-Latn-R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D0559D29-F360-43AF-B7BC-C7E1806FD04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6035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Sve više prisutan  problem seksualnosti svećenika ruši smisao katoličkog morala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U svećeničkim redovima, homoseksualni svećenici postaju predmeti rasprava na sastancima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800"/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3AD45723-A4DE-4501-B685-3E5B171237A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400"/>
              <a:t> </a:t>
            </a:r>
          </a:p>
        </p:txBody>
      </p:sp>
      <p:pic>
        <p:nvPicPr>
          <p:cNvPr id="16388" name="Picture 6" descr="E_022_GayPriestRome2000.jpg - 38477 Bytes">
            <a:extLst>
              <a:ext uri="{FF2B5EF4-FFF2-40B4-BE49-F238E27FC236}">
                <a16:creationId xmlns:a16="http://schemas.microsoft.com/office/drawing/2014/main" id="{782844E1-B9F4-47F1-B062-280598EB4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076700"/>
            <a:ext cx="1906588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84" name="Group 20">
            <a:extLst>
              <a:ext uri="{FF2B5EF4-FFF2-40B4-BE49-F238E27FC236}">
                <a16:creationId xmlns:a16="http://schemas.microsoft.com/office/drawing/2014/main" id="{C28FFA96-5B02-4D37-880F-ED94BD92F4FB}"/>
              </a:ext>
            </a:extLst>
          </p:cNvPr>
          <p:cNvGraphicFramePr>
            <a:graphicFrameLocks noGrp="1"/>
          </p:cNvGraphicFramePr>
          <p:nvPr/>
        </p:nvGraphicFramePr>
        <p:xfrm>
          <a:off x="5003800" y="5661025"/>
          <a:ext cx="2187575" cy="822325"/>
        </p:xfrm>
        <a:graphic>
          <a:graphicData uri="http://schemas.openxmlformats.org/drawingml/2006/table">
            <a:tbl>
              <a:tblPr/>
              <a:tblGrid>
                <a:gridCol w="2187575">
                  <a:extLst>
                    <a:ext uri="{9D8B030D-6E8A-4147-A177-3AD203B41FA5}">
                      <a16:colId xmlns:a16="http://schemas.microsoft.com/office/drawing/2014/main" val="993867269"/>
                    </a:ext>
                  </a:extLst>
                </a:gridCol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hr-HR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 New Roman" panose="02020603050405020304" pitchFamily="18" charset="0"/>
                        </a:rPr>
                        <a:t>Svećenik homoseksualac na      gay paradi, Rim 2000.</a:t>
                      </a:r>
                      <a:endParaRPr kumimoji="0" lang="hr-HR" altLang="sr-Latn-R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42" marB="4554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421553"/>
                  </a:ext>
                </a:extLst>
              </a:tr>
            </a:tbl>
          </a:graphicData>
        </a:graphic>
      </p:graphicFrame>
      <p:sp>
        <p:nvSpPr>
          <p:cNvPr id="16391" name="Rectangle 16">
            <a:extLst>
              <a:ext uri="{FF2B5EF4-FFF2-40B4-BE49-F238E27FC236}">
                <a16:creationId xmlns:a16="http://schemas.microsoft.com/office/drawing/2014/main" id="{0BC1D3FF-5F93-4139-BC3E-4E900B138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60350"/>
            <a:ext cx="3817938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Daily mail reporter, navodi da su se anglikanski biskupi tajno našli u Vatikanu kako bi raspravili taj problem, a da kenterburijski nadbiskup, Dr.Rowan Williams, za to nije znao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C5BAF5C-2D57-4600-8F7F-4A8DDEB14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4000"/>
              <a:t>Japanske magne i pornoindustrija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CBE9977-10E1-4E6C-A59A-586556D7AA6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76250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altLang="sr-Latn-RS" sz="2400"/>
          </a:p>
          <a:p>
            <a:pPr eaLnBrk="1" hangingPunct="1"/>
            <a:r>
              <a:rPr lang="hr-HR" altLang="sr-Latn-RS" sz="2400"/>
              <a:t> </a:t>
            </a:r>
            <a:r>
              <a:rPr lang="hr-HR" altLang="sr-Latn-RS" sz="2800"/>
              <a:t>japanske mange, crtani filmovi s karakterističnim likovima djevojčica s velikim očima, koji izgledaju potpuno nevino dobili su svoje porno verzije </a:t>
            </a:r>
          </a:p>
          <a:p>
            <a:pPr eaLnBrk="1" hangingPunct="1"/>
            <a:r>
              <a:rPr lang="hr-HR" altLang="sr-Latn-RS" sz="2800"/>
              <a:t>vlasti na to ne reagiraju jer smatraju da to uopće ne spada pod nešto što se njih tiče</a:t>
            </a:r>
          </a:p>
          <a:p>
            <a:pPr eaLnBrk="1" hangingPunct="1">
              <a:buFontTx/>
              <a:buNone/>
            </a:pPr>
            <a:endParaRPr lang="hr-HR" altLang="sr-Latn-RS" sz="2800"/>
          </a:p>
        </p:txBody>
      </p:sp>
      <p:pic>
        <p:nvPicPr>
          <p:cNvPr id="17412" name="Picture 6" descr="manga_pillow_1">
            <a:extLst>
              <a:ext uri="{FF2B5EF4-FFF2-40B4-BE49-F238E27FC236}">
                <a16:creationId xmlns:a16="http://schemas.microsoft.com/office/drawing/2014/main" id="{FEF71D1B-E84B-4145-8410-A13E91EC3A3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47913"/>
            <a:ext cx="4038600" cy="3028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4CFB35D-6729-4929-813D-36D036733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/>
              <a:t>Prostitucija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1EE3984-9EDB-4FE3-B60B-A9E1DCB4E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b="1"/>
              <a:t>Prostitucija</a:t>
            </a:r>
            <a:r>
              <a:rPr lang="hr-HR" altLang="sr-Latn-RS" sz="2800"/>
              <a:t> (od latinske riječi </a:t>
            </a:r>
            <a:r>
              <a:rPr lang="hr-HR" altLang="sr-Latn-RS" sz="2800" i="1"/>
              <a:t>Prostituere</a:t>
            </a:r>
            <a:r>
              <a:rPr lang="hr-HR" altLang="sr-Latn-RS" sz="2800"/>
              <a:t>, koja znači "javno izlagati") je prodavanje seksualnih usluga za novac ili neku drugu uslugu. Prostitucija se često spominje kao „najstariji zanat na svijetu“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kontakt s prostitucijom se smatra društveno neprihvatljivim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koliko su azijske gejše i konkubine drukčije od ‘običnih’ prostitutki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5F8282E-306A-4D0B-9F6F-9AD8B339D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4000"/>
              <a:t>CITATI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E29981-AADD-41AB-82F9-626F51536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>
                <a:solidFill>
                  <a:srgbClr val="CC3300"/>
                </a:solidFill>
              </a:rPr>
              <a:t>Albert Einstein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hr-HR" altLang="sr-Latn-RS" sz="2400"/>
              <a:t>  "Najvažnija ljudska težnja je težnja za moralnošću u našem djelovanju. Naša unutarnja ravnoteža, čak i naša egzistencija ovisi o tome. Jedino moralnost u našem djelovanju može dati ljepotu i dostojanstvo našem životu."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>
                <a:solidFill>
                  <a:srgbClr val="CC3300"/>
                </a:solidFill>
              </a:rPr>
              <a:t>Emile Durkheim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hr-HR" altLang="sr-Latn-RS" sz="2400"/>
              <a:t>  "Moralna su pravila produkt specijalnih društvenih faktora, a svaki moralni sustav zavisi od socijetalne strukture društva u kojem egzistira. Ne postoji apsolutni moral, dakle ni jedan moralni sustav koji bi bio moralan za svako društvo, a različitost morala za ovo ili ono društvo ne može se objašnjavati neznanjem ili izopačenošću." 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FB2FA718-EBCE-4923-891A-936CD5935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hr-HR" altLang="sr-Latn-RS" sz="2800">
                <a:solidFill>
                  <a:srgbClr val="CC3300"/>
                </a:solidFill>
              </a:rPr>
              <a:t>Ernest Hemingway </a:t>
            </a:r>
          </a:p>
          <a:p>
            <a:pPr eaLnBrk="1" hangingPunct="1">
              <a:buFontTx/>
              <a:buNone/>
            </a:pPr>
            <a:r>
              <a:rPr lang="hr-HR" altLang="sr-Latn-RS" sz="2800"/>
              <a:t>    "To je moral: da ste poslije odvratni sami sebi.“</a:t>
            </a:r>
          </a:p>
          <a:p>
            <a:pPr eaLnBrk="1" hangingPunct="1">
              <a:buFontTx/>
              <a:buNone/>
            </a:pPr>
            <a:r>
              <a:rPr lang="hr-HR" altLang="sr-Latn-RS" sz="2800"/>
              <a:t>  </a:t>
            </a:r>
            <a:r>
              <a:rPr lang="hr-HR" altLang="sr-Latn-RS" sz="3600"/>
              <a:t> </a:t>
            </a:r>
            <a:r>
              <a:rPr lang="hr-HR" altLang="sr-Latn-RS" sz="2800"/>
              <a:t>"O moralu znam samo toliko da je moralno ono poslije čega se dobro osjećate, a nemoralno ono poslije čega se osjećate loše." </a:t>
            </a:r>
          </a:p>
          <a:p>
            <a:pPr eaLnBrk="1" hangingPunct="1">
              <a:buFontTx/>
              <a:buNone/>
            </a:pPr>
            <a:endParaRPr lang="hr-HR" altLang="sr-Latn-RS" sz="2800"/>
          </a:p>
          <a:p>
            <a:pPr eaLnBrk="1" hangingPunct="1"/>
            <a:r>
              <a:rPr lang="hr-HR" altLang="sr-Latn-RS" sz="2800">
                <a:solidFill>
                  <a:srgbClr val="CC3300"/>
                </a:solidFill>
              </a:rPr>
              <a:t>Mahatma Gandhi </a:t>
            </a:r>
          </a:p>
          <a:p>
            <a:pPr eaLnBrk="1" hangingPunct="1">
              <a:buFontTx/>
              <a:buNone/>
            </a:pPr>
            <a:r>
              <a:rPr lang="hr-HR" altLang="sr-Latn-RS"/>
              <a:t>  </a:t>
            </a:r>
            <a:r>
              <a:rPr lang="hr-HR" altLang="sr-Latn-RS" sz="2800"/>
              <a:t>"Jedno je u meni usadilo dubok korijen: uvjerenje da je moral osnova svih stvari i da je istina substanca sve moralnosti. Istina je bila moj jedini cilj."</a:t>
            </a:r>
          </a:p>
          <a:p>
            <a:pPr eaLnBrk="1" hangingPunct="1">
              <a:buFontTx/>
              <a:buNone/>
            </a:pPr>
            <a:endParaRPr lang="hr-HR" altLang="sr-Latn-R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85F57EF4-7A49-4322-8EE3-D341CFA131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hr-HR" altLang="sr-Latn-RS" sz="4400"/>
              <a:t>HVALA NA POZORNOSTI!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BEDE0FF-E6C2-415B-AD2B-92D5EEAE3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404813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4000"/>
              <a:t>Što je moral?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51F8935-0711-42A4-88F5-DF2D41924C2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0350"/>
            <a:ext cx="4500563" cy="75326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MORAL  - iz latinskog jezika, od imenice </a:t>
            </a:r>
            <a:r>
              <a:rPr lang="hr-HR" altLang="sr-Latn-RS" sz="2800" b="1"/>
              <a:t>mos</a:t>
            </a:r>
            <a:r>
              <a:rPr lang="hr-HR" altLang="sr-Latn-RS" sz="2800"/>
              <a:t> (gen.moris) čije je značenje običaj, ponašanje, vladanje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termin i pojam morala je plod rimske kulture i afirmirao se u vrijeme kada je latinska kultura bila kristijanizirana               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u najširem smislu je oblik društvene svijesti, skup nepisanih pravila, običaja, navika i normi koji su prihvaćeni u životu neke zajednice</a:t>
            </a:r>
          </a:p>
        </p:txBody>
      </p:sp>
      <p:pic>
        <p:nvPicPr>
          <p:cNvPr id="4100" name="Picture 4" descr="morons">
            <a:extLst>
              <a:ext uri="{FF2B5EF4-FFF2-40B4-BE49-F238E27FC236}">
                <a16:creationId xmlns:a16="http://schemas.microsoft.com/office/drawing/2014/main" id="{4149540B-CB51-458E-9AD0-91D29BAC7FC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47913"/>
            <a:ext cx="4038600" cy="3028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9DEED3DA-AE97-486D-8E9F-EBAA83DDA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6192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/>
              <a:t>moralna pravila ni-su apsolutno važeća?!, već se razlikuju i vremenski i prostorno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/>
              <a:t>u filozofskom smislu pojam morala istoznačan je s praktičnom filozofskom disciplinom etikom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/>
              <a:t>moralna pravila mogu biti pisani zakoni, pisani ili nepisani običaji, volja autoriteta, „istine vjere“, ideološko shvaćanje sistema-režima…..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/>
              <a:t>kada su Hrvati počeli stvarati svoje znanstveno nazivlje, oni su moral preveli kao ćudoređe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41EABD-B041-4A58-B529-90D834795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4000"/>
              <a:t>Čovjek kao moralno biće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D6E93F0-712D-448F-A323-61D5043FE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1200"/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čovjek se oduvijek pita što je dobro, a što zlo te nastoji učiniti ono što je bolje, ono dobro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neki od razloga zašto čovjek želi činiti dobro i biti dobar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/>
              <a:t>    - da bi sam sebi izabrao ono dobro, da ne bi osjetio bol, patnju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400"/>
              <a:t>    </a:t>
            </a:r>
            <a:r>
              <a:rPr lang="hr-HR" altLang="sr-Latn-RS" sz="2800"/>
              <a:t>- da bi nam svima u društvu bilo bolje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400"/>
              <a:t>    </a:t>
            </a:r>
            <a:r>
              <a:rPr lang="hr-HR" altLang="sr-Latn-RS" sz="2800"/>
              <a:t>- zbog toga čovjek osjeća vrijednost vlastitog  bića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/>
              <a:t>    - strah od nekog višeg bića, autoriteta motivira čovjeka da živi etično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BDD76AD8-B842-4BC2-A899-DB08E7121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638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Lawrence Kohlberg- američki psiholog, u svom istraživanju je pokušao dokazati postojanje različitih stupnjeva u moralnom razvitku pojedinca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Razlikuje 3 stupnja moralnog razvitka osobe od kojih svaki stupanj ima dvije razine ( šest razina moralnog razvitka)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sz="2800"/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1.STUPANJ-učenje etičkih vrijednosti osnovnog školovanja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2.STUPANJ-moralne prosudbe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3.STUPANJ-njega ne dostiže većina ljudi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6AD324A-1480-402D-832A-C7DC10255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8229600" cy="5030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sz="2800"/>
              <a:t>Društvene pojave koje su od svog nastanka pa do danas predmet rasprava o moralu:</a:t>
            </a:r>
          </a:p>
          <a:p>
            <a:pPr eaLnBrk="1" hangingPunct="1">
              <a:buFontTx/>
              <a:buNone/>
            </a:pPr>
            <a:r>
              <a:rPr lang="hr-HR" altLang="sr-Latn-RS" sz="2800"/>
              <a:t>   </a:t>
            </a:r>
          </a:p>
          <a:p>
            <a:pPr eaLnBrk="1" hangingPunct="1">
              <a:buFontTx/>
              <a:buNone/>
            </a:pPr>
            <a:r>
              <a:rPr lang="hr-HR" altLang="sr-Latn-RS" sz="2800"/>
              <a:t>    </a:t>
            </a:r>
            <a:r>
              <a:rPr lang="hr-HR" altLang="sr-Latn-RS"/>
              <a:t>* eutanazija</a:t>
            </a:r>
          </a:p>
          <a:p>
            <a:pPr eaLnBrk="1" hangingPunct="1">
              <a:buFontTx/>
              <a:buNone/>
            </a:pPr>
            <a:r>
              <a:rPr lang="hr-HR" altLang="sr-Latn-RS"/>
              <a:t>    * abortus</a:t>
            </a:r>
          </a:p>
          <a:p>
            <a:pPr eaLnBrk="1" hangingPunct="1">
              <a:buFontTx/>
              <a:buNone/>
            </a:pPr>
            <a:r>
              <a:rPr lang="hr-HR" altLang="sr-Latn-RS"/>
              <a:t>    * eksperimenti nad životinjama</a:t>
            </a:r>
          </a:p>
          <a:p>
            <a:pPr eaLnBrk="1" hangingPunct="1">
              <a:buFontTx/>
              <a:buNone/>
            </a:pPr>
            <a:r>
              <a:rPr lang="hr-HR" altLang="sr-Latn-RS"/>
              <a:t>    * seksualnost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E4A5DE-3497-4940-806D-671927915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/>
              <a:t>Eutanazija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19E6716-F825-449D-A9C7-8E261A0C8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sr-Latn-RS" sz="2800"/>
              <a:t>čin s ciljem, da se uzrokuje smrt, kako bi se uklonila svaka bol</a:t>
            </a:r>
            <a:endParaRPr lang="hr-HR" altLang="sr-Latn-RS" sz="2800"/>
          </a:p>
          <a:p>
            <a:pPr eaLnBrk="1" hangingPunct="1"/>
            <a:r>
              <a:rPr lang="hr-HR" altLang="sr-Latn-RS" sz="2800"/>
              <a:t>potječe iz stare Grčke – dobra smrt</a:t>
            </a:r>
          </a:p>
          <a:p>
            <a:pPr eaLnBrk="1" hangingPunct="1"/>
            <a:r>
              <a:rPr lang="en-US" altLang="sr-Latn-RS" sz="2800"/>
              <a:t>motivi su altruističke prirode</a:t>
            </a:r>
            <a:r>
              <a:rPr lang="hr-HR" altLang="sr-Latn-RS" sz="2800"/>
              <a:t> – </a:t>
            </a:r>
            <a:r>
              <a:rPr lang="en-US" altLang="sr-Latn-RS" sz="2800"/>
              <a:t>shvaća</a:t>
            </a:r>
            <a:r>
              <a:rPr lang="hr-HR" altLang="sr-Latn-RS" sz="2800"/>
              <a:t> se</a:t>
            </a:r>
            <a:r>
              <a:rPr lang="en-US" altLang="sr-Latn-RS" sz="2800"/>
              <a:t> kao oblik pomoći, kao skraćivanje muka i patnji</a:t>
            </a:r>
            <a:r>
              <a:rPr lang="hr-HR" altLang="sr-Latn-RS" sz="2800"/>
              <a:t> </a:t>
            </a:r>
          </a:p>
          <a:p>
            <a:pPr eaLnBrk="1" hangingPunct="1"/>
            <a:r>
              <a:rPr lang="hr-HR" altLang="sr-Latn-RS" sz="2800"/>
              <a:t>vrste: </a:t>
            </a:r>
            <a:r>
              <a:rPr lang="pl-PL" altLang="sr-Latn-RS" sz="2800"/>
              <a:t>aktivna, pasivna, dobrovoljna, oporučna, prinudna eutanazija, pravo na smrt, moždana smrt, teratotanazija (abortus)</a:t>
            </a:r>
            <a:endParaRPr lang="hr-HR" altLang="sr-Latn-RS" sz="2800"/>
          </a:p>
          <a:p>
            <a:pPr eaLnBrk="1" hangingPunct="1">
              <a:buFontTx/>
              <a:buNone/>
            </a:pPr>
            <a:endParaRPr lang="hr-HR" altLang="sr-Latn-RS" sz="2800"/>
          </a:p>
          <a:p>
            <a:pPr eaLnBrk="1" hangingPunct="1"/>
            <a:endParaRPr lang="hr-HR" altLang="sr-Latn-R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C2F6D56-F2BB-4912-8057-9F420C6B9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/>
              <a:t>Abortus (pobačaj)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D4B5680-DFBF-4B4E-9C77-B167A041E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sr-Latn-RS"/>
              <a:t>zahvat prekida trudno</a:t>
            </a:r>
            <a:r>
              <a:rPr lang="hr-HR" altLang="sr-Latn-RS"/>
              <a:t>ć</a:t>
            </a:r>
            <a:r>
              <a:rPr lang="en-US" altLang="sr-Latn-RS"/>
              <a:t>e koji zavr</a:t>
            </a:r>
            <a:r>
              <a:rPr lang="hr-HR" altLang="sr-Latn-RS"/>
              <a:t>š</a:t>
            </a:r>
            <a:r>
              <a:rPr lang="en-US" altLang="sr-Latn-RS"/>
              <a:t>ava smr</a:t>
            </a:r>
            <a:r>
              <a:rPr lang="hr-HR" altLang="sr-Latn-RS"/>
              <a:t>ć</a:t>
            </a:r>
            <a:r>
              <a:rPr lang="en-US" altLang="sr-Latn-RS"/>
              <a:t>u embrija ili fetusa</a:t>
            </a:r>
            <a:r>
              <a:rPr lang="hr-HR" altLang="sr-Latn-RS"/>
              <a:t> </a:t>
            </a:r>
          </a:p>
          <a:p>
            <a:pPr eaLnBrk="1" hangingPunct="1"/>
            <a:r>
              <a:rPr lang="pl-PL" altLang="sr-Latn-RS"/>
              <a:t>razlikujemo spontani (bolest, ozljeda…) i inducirani abortus – zakonski i kriminalni</a:t>
            </a:r>
          </a:p>
          <a:p>
            <a:pPr eaLnBrk="1" hangingPunct="1"/>
            <a:r>
              <a:rPr lang="hr-HR" altLang="sr-Latn-RS"/>
              <a:t> </a:t>
            </a:r>
            <a:r>
              <a:rPr lang="pl-PL" altLang="sr-Latn-RS"/>
              <a:t>prekid trudnoće se može izvršiti do isteka deset tjedana od dana začeća</a:t>
            </a:r>
            <a:r>
              <a:rPr lang="hr-HR" altLang="sr-Latn-RS"/>
              <a:t> </a:t>
            </a:r>
          </a:p>
          <a:p>
            <a:pPr eaLnBrk="1" hangingPunct="1">
              <a:buFontTx/>
              <a:buNone/>
            </a:pPr>
            <a:endParaRPr lang="hr-HR" altLang="sr-Latn-R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9CBBC48B-0741-4340-AE2C-0FDF8089A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sr-Latn-RS" altLang="sr-Latn-RS"/>
          </a:p>
        </p:txBody>
      </p:sp>
      <p:pic>
        <p:nvPicPr>
          <p:cNvPr id="11267" name="Picture 4" descr="AbortionLawsMap">
            <a:extLst>
              <a:ext uri="{FF2B5EF4-FFF2-40B4-BE49-F238E27FC236}">
                <a16:creationId xmlns:a16="http://schemas.microsoft.com/office/drawing/2014/main" id="{ADDDD9E6-A13B-42A2-BBAB-8640E07E0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6986587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" descr="graf1">
            <a:extLst>
              <a:ext uri="{FF2B5EF4-FFF2-40B4-BE49-F238E27FC236}">
                <a16:creationId xmlns:a16="http://schemas.microsoft.com/office/drawing/2014/main" id="{96230581-B63D-4A00-904D-C342E9796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044950"/>
            <a:ext cx="4465637" cy="28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MORAL I DRUŠTVO</Template>
  <TotalTime>0</TotalTime>
  <Words>986</Words>
  <Application>Microsoft Office PowerPoint</Application>
  <PresentationFormat>Prikaz na zaslonu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3" baseType="lpstr">
      <vt:lpstr>Arial</vt:lpstr>
      <vt:lpstr>Times</vt:lpstr>
      <vt:lpstr>Times New Roman</vt:lpstr>
      <vt:lpstr>Zadani dizajn</vt:lpstr>
      <vt:lpstr> </vt:lpstr>
      <vt:lpstr>Što je moral?</vt:lpstr>
      <vt:lpstr>PowerPoint prezentacija</vt:lpstr>
      <vt:lpstr>Čovjek kao moralno biće</vt:lpstr>
      <vt:lpstr>PowerPoint prezentacija</vt:lpstr>
      <vt:lpstr>PowerPoint prezentacija</vt:lpstr>
      <vt:lpstr>Eutanazija</vt:lpstr>
      <vt:lpstr>Abortus (pobačaj)</vt:lpstr>
      <vt:lpstr>PowerPoint prezentacija</vt:lpstr>
      <vt:lpstr>Eksperimenti nad životinjama (vivisekcija )</vt:lpstr>
      <vt:lpstr>PowerPoint prezentacija</vt:lpstr>
      <vt:lpstr>Seksualnost</vt:lpstr>
      <vt:lpstr>Homoseksualnost</vt:lpstr>
      <vt:lpstr>PowerPoint prezentacija</vt:lpstr>
      <vt:lpstr>Japanske magne i pornoindustrija</vt:lpstr>
      <vt:lpstr>Prostitucija</vt:lpstr>
      <vt:lpstr>CITATI</vt:lpstr>
      <vt:lpstr>PowerPoint prezentacija</vt:lpstr>
      <vt:lpstr>HVALA NA POZORNOSTI!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Stipan Tadić</dc:creator>
  <cp:lastModifiedBy>Stipan Tadić</cp:lastModifiedBy>
  <cp:revision>1</cp:revision>
  <dcterms:created xsi:type="dcterms:W3CDTF">2021-11-11T10:31:40Z</dcterms:created>
  <dcterms:modified xsi:type="dcterms:W3CDTF">2021-11-11T10:32:33Z</dcterms:modified>
</cp:coreProperties>
</file>