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0161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05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18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96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908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3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9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44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82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19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24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E882AC3-96F9-4028-A5BD-A4E0A0741620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D3B51F2-E3AB-4509-9BAE-143D923B96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3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AC933B-B26B-BC63-522F-FC212D17E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Mađaroni u Međimurju 1918-1941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09A1B0-C4E5-B491-FED6-EBC7E5D5D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Student: Davor Krnjak</a:t>
            </a:r>
          </a:p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Kolegij: Hrvatska politička povijest</a:t>
            </a:r>
          </a:p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Predavač: doc. dr. sc. Danijel Jurković</a:t>
            </a:r>
          </a:p>
        </p:txBody>
      </p:sp>
    </p:spTree>
    <p:extLst>
      <p:ext uri="{BB962C8B-B14F-4D97-AF65-F5344CB8AC3E}">
        <p14:creationId xmlns:p14="http://schemas.microsoft.com/office/powerpoint/2010/main" val="371255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DA3FD7-7A1C-4DB9-7F12-1CDD4285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"Međimurska sveza" u Budimpešti nakon 1918.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5018ED-D5C1-0272-93DC-C2A2A5AC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95832"/>
            <a:ext cx="9601200" cy="3581400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Organizacija emigranata</a:t>
            </a:r>
          </a:p>
          <a:p>
            <a:r>
              <a:rPr lang="hr-HR" sz="1600" dirty="0"/>
              <a:t>Nakon </a:t>
            </a:r>
            <a:r>
              <a:rPr lang="hr-HR" sz="1600" b="1" dirty="0"/>
              <a:t>1918.</a:t>
            </a:r>
            <a:r>
              <a:rPr lang="hr-HR" sz="1600" dirty="0"/>
              <a:t> godine, dio međimurskih Mađara i mađarona napustio je Međimurje i nastanio se u </a:t>
            </a:r>
            <a:r>
              <a:rPr lang="hr-HR" sz="1600" b="1" dirty="0"/>
              <a:t>Budimpešti</a:t>
            </a:r>
            <a:r>
              <a:rPr lang="hr-HR" sz="1600" dirty="0"/>
              <a:t>. </a:t>
            </a:r>
          </a:p>
          <a:p>
            <a:r>
              <a:rPr lang="hr-HR" sz="1600" dirty="0"/>
              <a:t>Tamo su osnovali organizaciju </a:t>
            </a:r>
            <a:r>
              <a:rPr lang="hr-HR" sz="1600" b="1" dirty="0"/>
              <a:t>"Međimurska sveza"</a:t>
            </a:r>
            <a:r>
              <a:rPr lang="hr-HR" sz="1600" dirty="0"/>
              <a:t> koja je postala centar promađarske propagande i lobiranja za vraćanje Međimurja pod mađarsku vlast.</a:t>
            </a:r>
          </a:p>
          <a:p>
            <a:r>
              <a:rPr lang="hr-HR" b="1" dirty="0"/>
              <a:t>"Međimurska sveza" u Budimpešti</a:t>
            </a:r>
          </a:p>
          <a:p>
            <a:r>
              <a:rPr lang="hr-HR" sz="1700" dirty="0"/>
              <a:t>Organizacija emigranata nastala nakon 1918. godine, sa sjedištem u Budimpešti. Vodili su je </a:t>
            </a:r>
            <a:r>
              <a:rPr lang="hr-HR" sz="1700" b="1" dirty="0"/>
              <a:t>Franjo </a:t>
            </a:r>
            <a:r>
              <a:rPr lang="hr-HR" sz="1700" b="1" dirty="0" err="1"/>
              <a:t>Csuri</a:t>
            </a:r>
            <a:r>
              <a:rPr lang="hr-HR" sz="1700" dirty="0"/>
              <a:t> (ministarski savjetnik u penziji), </a:t>
            </a:r>
            <a:r>
              <a:rPr lang="hr-HR" sz="1700" b="1" dirty="0"/>
              <a:t>Franjo </a:t>
            </a:r>
            <a:r>
              <a:rPr lang="hr-HR" sz="1700" b="1" dirty="0" err="1"/>
              <a:t>Majhen</a:t>
            </a:r>
            <a:r>
              <a:rPr lang="hr-HR" sz="1700" dirty="0"/>
              <a:t> (stolarski obrtnik) i </a:t>
            </a:r>
            <a:r>
              <a:rPr lang="hr-HR" sz="1700" b="1" dirty="0"/>
              <a:t>Stjepan Zadravec</a:t>
            </a:r>
            <a:r>
              <a:rPr lang="hr-HR" sz="1700" dirty="0"/>
              <a:t> (vojni biskup).</a:t>
            </a:r>
          </a:p>
          <a:p>
            <a:r>
              <a:rPr lang="hr-HR" b="1" dirty="0"/>
              <a:t>Propagandne aktivnosti</a:t>
            </a:r>
          </a:p>
          <a:p>
            <a:r>
              <a:rPr lang="hr-HR" sz="1600" dirty="0"/>
              <a:t>Organizacija je aktivno djelovala na propagiranju mađarskih interesa i prikupljanju podataka o Međimurju. </a:t>
            </a:r>
          </a:p>
          <a:p>
            <a:r>
              <a:rPr lang="hr-HR" sz="1600" dirty="0"/>
              <a:t>Članovi su održavali kontakte s međimurskim mađaronima i pripremali teren za eventualnu okupaciju.</a:t>
            </a:r>
          </a:p>
        </p:txBody>
      </p:sp>
    </p:spTree>
    <p:extLst>
      <p:ext uri="{BB962C8B-B14F-4D97-AF65-F5344CB8AC3E}">
        <p14:creationId xmlns:p14="http://schemas.microsoft.com/office/powerpoint/2010/main" val="8562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5A0F1-EA1D-AE6C-3854-58A333B4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Međuratni kontinuitet promađarskih mreža (1918-1941)</a:t>
            </a:r>
            <a:br>
              <a:rPr lang="hr-HR" b="1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7C40E6-04FC-CFBD-A90A-599A5D29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Dijasporna</a:t>
            </a:r>
            <a:r>
              <a:rPr lang="hr-HR" b="1" dirty="0"/>
              <a:t> mreža i kontakti</a:t>
            </a:r>
          </a:p>
          <a:p>
            <a:r>
              <a:rPr lang="hr-HR" sz="1600" dirty="0"/>
              <a:t>Kontakti s Budimpeštom održavani su kroz redovite delegacije i organizacije u izbjeglištvu. </a:t>
            </a:r>
          </a:p>
          <a:p>
            <a:r>
              <a:rPr lang="hr-HR" sz="1600" dirty="0" err="1"/>
              <a:t>Nagykanizsa</a:t>
            </a:r>
            <a:r>
              <a:rPr lang="hr-HR" sz="1600" dirty="0"/>
              <a:t> je postala važan centar za pripremu buduće okupacije.</a:t>
            </a:r>
          </a:p>
          <a:p>
            <a:r>
              <a:rPr lang="hr-HR" b="1" dirty="0"/>
              <a:t>Propagandna aktivnost</a:t>
            </a:r>
          </a:p>
          <a:p>
            <a:r>
              <a:rPr lang="hr-HR" sz="1600" dirty="0"/>
              <a:t>Korištenje tiskovina i ideje o posebnosti međimurskog identiteta kao priprema za reviziju granice. </a:t>
            </a:r>
          </a:p>
          <a:p>
            <a:r>
              <a:rPr lang="hr-HR" sz="1600" dirty="0"/>
              <a:t>List "</a:t>
            </a:r>
            <a:r>
              <a:rPr lang="hr-HR" sz="1600" dirty="0" err="1"/>
              <a:t>Murakoz-Megyimurje</a:t>
            </a:r>
            <a:r>
              <a:rPr lang="hr-HR" sz="1600" dirty="0"/>
              <a:t>" nastavlja djelovati kao glasilo promađarskih krugova.</a:t>
            </a:r>
          </a:p>
          <a:p>
            <a:r>
              <a:rPr lang="hr-HR" b="1" dirty="0"/>
              <a:t>Kontinuitet aktivnosti 1918-1941</a:t>
            </a:r>
          </a:p>
          <a:p>
            <a:r>
              <a:rPr lang="hr-HR" sz="1600" dirty="0"/>
              <a:t>Unatoč promjenama političkih okolnosti, promađarske strukture su nastavile svoje djelovanje, pripremajući teren za buduću okupaciju.</a:t>
            </a:r>
          </a:p>
        </p:txBody>
      </p:sp>
    </p:spTree>
    <p:extLst>
      <p:ext uri="{BB962C8B-B14F-4D97-AF65-F5344CB8AC3E}">
        <p14:creationId xmlns:p14="http://schemas.microsoft.com/office/powerpoint/2010/main" val="93302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E1FEDB-B4BE-8F25-117F-1CF6DADF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Travanj 1941.: slom Jugoslavije i početak akcije za okupaciju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04F36E-1937-9306-4EF5-C1B223AA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8. travnja 1941.</a:t>
            </a:r>
          </a:p>
          <a:p>
            <a:r>
              <a:rPr lang="hr-HR" sz="1600" dirty="0"/>
              <a:t>Dva dana prije proglašenja NDH, lokalne Ustaše u Međimurju organizirale su Ustaški stožer. Mađari i "mađaroni" (skupina hrvatskog podrijetla koja je prigrlila mađarsku nacionalnu ideju) počeli su tražiti mađarsku okupaciju Međimurja te su poslali svoje predstavnike u Budimpeštu.</a:t>
            </a:r>
          </a:p>
          <a:p>
            <a:r>
              <a:rPr lang="hr-HR" b="1" dirty="0"/>
              <a:t>10. travnja 1941.</a:t>
            </a:r>
          </a:p>
          <a:p>
            <a:r>
              <a:rPr lang="hr-HR" sz="1600" dirty="0"/>
              <a:t>Međimurski su mađaroni u Budimpeštu poslali tri svoje delegacije, dvije iz Čakovca i jednu iz Preloga. Jednu čakovečku i </a:t>
            </a:r>
            <a:r>
              <a:rPr lang="hr-HR" sz="1600" dirty="0" err="1"/>
              <a:t>prelošku</a:t>
            </a:r>
            <a:r>
              <a:rPr lang="hr-HR" sz="1600" dirty="0"/>
              <a:t> delegaciju primio je i predsjednik vlade Laszlo </a:t>
            </a:r>
            <a:r>
              <a:rPr lang="hr-HR" sz="1600" dirty="0" err="1"/>
              <a:t>Bardossy</a:t>
            </a:r>
            <a:r>
              <a:rPr lang="hr-HR" sz="1600" dirty="0"/>
              <a:t>.</a:t>
            </a:r>
          </a:p>
          <a:p>
            <a:r>
              <a:rPr lang="hr-HR" b="1" dirty="0"/>
              <a:t>16. travnja 1941.</a:t>
            </a:r>
            <a:endParaRPr lang="hr-HR" sz="1600" b="1" dirty="0"/>
          </a:p>
          <a:p>
            <a:r>
              <a:rPr lang="hr-HR" sz="1600" dirty="0"/>
              <a:t>Mađarska okupacijska vojska zaposjela Međimurje. Okupacija je provedena u dogovoru s njemačkim zapovjedništvom.</a:t>
            </a:r>
          </a:p>
          <a:p>
            <a:r>
              <a:rPr lang="hr-HR" b="1" dirty="0"/>
              <a:t>17. travnja</a:t>
            </a:r>
            <a:endParaRPr lang="hr-HR" sz="1600" b="1" dirty="0"/>
          </a:p>
          <a:p>
            <a:r>
              <a:rPr lang="hr-HR" sz="1700" dirty="0"/>
              <a:t>Administrativno spajanje Međimurja sa </a:t>
            </a:r>
            <a:r>
              <a:rPr lang="hr-HR" sz="1700" dirty="0" err="1"/>
              <a:t>Zaladskom</a:t>
            </a:r>
            <a:r>
              <a:rPr lang="hr-HR" sz="1700" dirty="0"/>
              <a:t> županijom</a:t>
            </a:r>
          </a:p>
        </p:txBody>
      </p:sp>
    </p:spTree>
    <p:extLst>
      <p:ext uri="{BB962C8B-B14F-4D97-AF65-F5344CB8AC3E}">
        <p14:creationId xmlns:p14="http://schemas.microsoft.com/office/powerpoint/2010/main" val="88374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B6E97-A5A8-F0DA-E9A7-C4F235B3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b="1" dirty="0"/>
            </a:br>
            <a:r>
              <a:rPr lang="hr-HR" b="1" dirty="0"/>
              <a:t>Teroristička skupina "Štuka" u Čakovcu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95B02A-09F6-713D-9E02-8C4B3AE9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Osnivanje i cilj skupine "Štuka„</a:t>
            </a:r>
          </a:p>
          <a:p>
            <a:r>
              <a:rPr lang="hr-HR" sz="1600" dirty="0"/>
              <a:t>Čakovečki mađaroni su u travnju 1941. godine osnovali terorističko udruženje pod nazivom </a:t>
            </a:r>
            <a:r>
              <a:rPr lang="hr-HR" sz="1600" b="1" dirty="0"/>
              <a:t>"Štuka"</a:t>
            </a:r>
            <a:r>
              <a:rPr lang="hr-HR" sz="1600" dirty="0"/>
              <a:t>. </a:t>
            </a:r>
          </a:p>
          <a:p>
            <a:r>
              <a:rPr lang="hr-HR" sz="1600" dirty="0"/>
              <a:t>Cilj skupine bio je zastrašivanje i </a:t>
            </a:r>
            <a:r>
              <a:rPr lang="hr-HR" sz="1600" dirty="0" err="1"/>
              <a:t>preplašivanje</a:t>
            </a:r>
            <a:r>
              <a:rPr lang="hr-HR" sz="1600" dirty="0"/>
              <a:t> hrvatskih činovnika, učitelja i intelektualaca kako bi se oni istjerali iz Međimurja. </a:t>
            </a:r>
          </a:p>
          <a:p>
            <a:r>
              <a:rPr lang="hr-HR" sz="1600" dirty="0"/>
              <a:t>Skupina je djelovala pod pokroviteljstvom mađarske okupacijske vlasti.</a:t>
            </a:r>
          </a:p>
          <a:p>
            <a:r>
              <a:rPr lang="hr-HR" b="1" dirty="0"/>
              <a:t>Metode djelovanja</a:t>
            </a:r>
          </a:p>
          <a:p>
            <a:r>
              <a:rPr lang="hr-HR" sz="1600" dirty="0"/>
              <a:t>Prijetnje, napadi, zastrašivanje</a:t>
            </a:r>
          </a:p>
          <a:p>
            <a:r>
              <a:rPr lang="hr-HR" b="1" dirty="0"/>
              <a:t>Rezultat</a:t>
            </a:r>
          </a:p>
          <a:p>
            <a:r>
              <a:rPr lang="hr-HR" sz="1600" dirty="0"/>
              <a:t>Uspješno istjerivanje hrvatske inteligencije iz Međimurja do kraja 1941. godine.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1906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911B7-4F09-E2FD-2C7F-073E9827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b="1" dirty="0"/>
            </a:br>
            <a:r>
              <a:rPr lang="hr-HR" b="1" dirty="0"/>
              <a:t>Propagandni list "</a:t>
            </a:r>
            <a:r>
              <a:rPr lang="hr-HR" b="1" dirty="0" err="1"/>
              <a:t>Murakoz</a:t>
            </a:r>
            <a:r>
              <a:rPr lang="hr-HR" b="1" dirty="0"/>
              <a:t>–</a:t>
            </a:r>
            <a:r>
              <a:rPr lang="hr-HR" b="1" dirty="0" err="1"/>
              <a:t>Megyimurje</a:t>
            </a:r>
            <a:r>
              <a:rPr lang="hr-HR" b="1" dirty="0"/>
              <a:t>"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9B4D03-BEEE-4477-BBFD-73755B138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Murakoz</a:t>
            </a:r>
            <a:r>
              <a:rPr lang="hr-HR" b="1" dirty="0"/>
              <a:t> – </a:t>
            </a:r>
            <a:r>
              <a:rPr lang="hr-HR" b="1" dirty="0" err="1"/>
              <a:t>Megyimurje</a:t>
            </a:r>
            <a:r>
              <a:rPr lang="hr-HR" b="1" dirty="0"/>
              <a:t> - </a:t>
            </a:r>
            <a:r>
              <a:rPr lang="hr-HR" sz="1600" dirty="0"/>
              <a:t>Dvojezični list kao instrument propagande i oblikovanja identiteta u Međimurju</a:t>
            </a:r>
          </a:p>
          <a:p>
            <a:r>
              <a:rPr lang="hr-HR" b="1" dirty="0"/>
              <a:t>Propagandne metode</a:t>
            </a:r>
          </a:p>
          <a:p>
            <a:r>
              <a:rPr lang="hr-HR" sz="1600" dirty="0"/>
              <a:t>List je promicao teoriju da Međimurci nisu Hrvati već posebna skupina koju treba uklopiti u mađarsku naciju. </a:t>
            </a:r>
          </a:p>
          <a:p>
            <a:r>
              <a:rPr lang="hr-HR" sz="1600" dirty="0"/>
              <a:t>Koristio je jezične teorije o kajkavskom dijalektu kao posebnom jeziku, što je bilo ključno za mađarizaciju stanovništva.</a:t>
            </a:r>
          </a:p>
          <a:p>
            <a:r>
              <a:rPr lang="hr-HR" b="1" dirty="0"/>
              <a:t>Ciljna publika</a:t>
            </a:r>
            <a:endParaRPr lang="hr-HR" sz="1600" b="1" dirty="0"/>
          </a:p>
          <a:p>
            <a:r>
              <a:rPr lang="hr-HR" sz="1600" dirty="0"/>
              <a:t>Glavna ciljna skupina bili su međimurski Hrvati koje je trebalo "preobraziti" u Mađare kroz sistematsku propagandu o posebnom identitetu i jeziku.</a:t>
            </a:r>
          </a:p>
        </p:txBody>
      </p:sp>
    </p:spTree>
    <p:extLst>
      <p:ext uri="{BB962C8B-B14F-4D97-AF65-F5344CB8AC3E}">
        <p14:creationId xmlns:p14="http://schemas.microsoft.com/office/powerpoint/2010/main" val="405141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E5C04-A98E-9B34-FEA1-79FBD9AA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1" dirty="0"/>
            </a:br>
            <a:r>
              <a:rPr lang="hr-HR" b="1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FAB2F3-B576-0746-9A15-5BD9FFD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1" dirty="0"/>
              <a:t>Mađaroni</a:t>
            </a:r>
            <a:r>
              <a:rPr lang="hr-HR" sz="1800" dirty="0"/>
              <a:t> su predstavljali kontinuitet promađarskih političkih mreža u Hrvatskoj koji su od 19. stoljeća do 1941. godine zagovarali održanje državne zajednice s Mađarskom. </a:t>
            </a:r>
          </a:p>
          <a:p>
            <a:r>
              <a:rPr lang="hr-HR" sz="1800" dirty="0"/>
              <a:t>Njihova aktivnost kulminirala je u travnju 1941. kada su organizirali delegacije u Budimpeštu i omogućili mađarsku okupaciju Međimurja.</a:t>
            </a:r>
          </a:p>
          <a:p>
            <a:r>
              <a:rPr lang="hr-HR" sz="1800" b="1" dirty="0"/>
              <a:t>Propaganda i mediji - </a:t>
            </a:r>
            <a:r>
              <a:rPr lang="hr-HR" sz="1800" dirty="0"/>
              <a:t>List "</a:t>
            </a:r>
            <a:r>
              <a:rPr lang="hr-HR" sz="1800" dirty="0" err="1"/>
              <a:t>Murakoz-Megyimurje</a:t>
            </a:r>
            <a:r>
              <a:rPr lang="hr-HR" sz="1800" dirty="0"/>
              <a:t>" kao ključni instrument propagande</a:t>
            </a:r>
            <a:endParaRPr lang="hr-HR" sz="1800" b="1" dirty="0"/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97588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C5A801-CA35-330A-0080-D5FCBE1E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82AE13-FF29-20E7-4329-812FA094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Holjevac, Ž.</a:t>
            </a:r>
            <a:r>
              <a:rPr lang="hr-HR" dirty="0"/>
              <a:t> (2018). </a:t>
            </a:r>
            <a:r>
              <a:rPr lang="hr-HR" i="1" dirty="0"/>
              <a:t>Mađaroni i mađarizacija u Hrvatskoj između mita i zbilje u svjetlu hrvatsko-mađarskih odnosa u 19. stoljeću</a:t>
            </a:r>
            <a:r>
              <a:rPr lang="hr-HR" dirty="0"/>
              <a:t>. U: Manjine (Zbornik). Zagreb: AZOO.</a:t>
            </a:r>
          </a:p>
          <a:p>
            <a:r>
              <a:rPr lang="hr-HR" b="1" dirty="0" err="1"/>
              <a:t>Kalšan</a:t>
            </a:r>
            <a:r>
              <a:rPr lang="hr-HR" b="1" dirty="0"/>
              <a:t>, V.</a:t>
            </a:r>
            <a:r>
              <a:rPr lang="hr-HR" dirty="0"/>
              <a:t> (2006). </a:t>
            </a:r>
            <a:r>
              <a:rPr lang="hr-HR" i="1" dirty="0"/>
              <a:t>Međimurje u Drugom svjetskom ratu</a:t>
            </a:r>
            <a:r>
              <a:rPr lang="hr-HR" dirty="0"/>
              <a:t>. Čakovec: Impressum.</a:t>
            </a:r>
          </a:p>
          <a:p>
            <a:r>
              <a:rPr lang="hr-HR" b="1" dirty="0"/>
              <a:t>Kolak Bošnjak, A.</a:t>
            </a:r>
            <a:r>
              <a:rPr lang="hr-HR" dirty="0"/>
              <a:t> (2026). </a:t>
            </a:r>
            <a:r>
              <a:rPr lang="hr-HR" i="1" dirty="0"/>
              <a:t>Tko su bili Mađaroni u hrvatskom političkom diskursu 19. stoljeća?</a:t>
            </a:r>
            <a:r>
              <a:rPr lang="hr-HR" dirty="0"/>
              <a:t> </a:t>
            </a:r>
            <a:r>
              <a:rPr lang="hr-HR" dirty="0" err="1"/>
              <a:t>Pannonica</a:t>
            </a:r>
            <a:r>
              <a:rPr lang="hr-HR" dirty="0"/>
              <a:t>, </a:t>
            </a:r>
            <a:r>
              <a:rPr lang="hr-HR" dirty="0" err="1"/>
              <a:t>Pécs</a:t>
            </a:r>
            <a:r>
              <a:rPr lang="hr-HR" dirty="0"/>
              <a:t>.</a:t>
            </a:r>
          </a:p>
          <a:p>
            <a:r>
              <a:rPr lang="hr-HR" b="1" dirty="0"/>
              <a:t>Kovač, P.</a:t>
            </a:r>
            <a:r>
              <a:rPr lang="hr-HR" dirty="0"/>
              <a:t> (2018). </a:t>
            </a:r>
            <a:r>
              <a:rPr lang="hr-HR" i="1" dirty="0"/>
              <a:t>Odnos NDH prema Međimurju i mađarska okupacija (1941.-1945.)</a:t>
            </a:r>
            <a:r>
              <a:rPr lang="hr-HR" dirty="0"/>
              <a:t>. Diplomski rad, Sveučilište Jurja Dobrile u Puli.</a:t>
            </a:r>
          </a:p>
          <a:p>
            <a:r>
              <a:rPr lang="hr-HR" b="1" dirty="0"/>
              <a:t>Markus, T.</a:t>
            </a:r>
            <a:r>
              <a:rPr lang="hr-HR" dirty="0"/>
              <a:t> (2016). </a:t>
            </a:r>
            <a:r>
              <a:rPr lang="hr-HR" i="1" dirty="0"/>
              <a:t>Trojedna kraljevina Hrvatska, Slavonija i Dalmacija od 1790. do 1918.: osnovne smjernice političke povijesti</a:t>
            </a:r>
            <a:r>
              <a:rPr lang="hr-HR" dirty="0"/>
              <a:t>. Zagreb: Matica hrvatska.</a:t>
            </a:r>
          </a:p>
          <a:p>
            <a:r>
              <a:rPr lang="hr-HR" b="1" dirty="0"/>
              <a:t>Moslavac, A.</a:t>
            </a:r>
            <a:r>
              <a:rPr lang="hr-HR" dirty="0"/>
              <a:t> (2019). </a:t>
            </a:r>
            <a:r>
              <a:rPr lang="hr-HR" i="1" dirty="0"/>
              <a:t>Povijest hrvatsko-mađarskih diplomatskih odnosa u 20. stoljeću</a:t>
            </a:r>
            <a:r>
              <a:rPr lang="hr-HR" dirty="0"/>
              <a:t>. Diplomski rad, Filozofski fakultet Osijek.</a:t>
            </a:r>
          </a:p>
        </p:txBody>
      </p:sp>
    </p:spTree>
    <p:extLst>
      <p:ext uri="{BB962C8B-B14F-4D97-AF65-F5344CB8AC3E}">
        <p14:creationId xmlns:p14="http://schemas.microsoft.com/office/powerpoint/2010/main" val="374480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D4747-1ED9-8200-CFF7-9D330F1E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1A08AD-58E3-9408-48AD-6ABB8D655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Tko su bili mađaroni?</a:t>
            </a:r>
          </a:p>
          <a:p>
            <a:r>
              <a:rPr lang="hr-HR" b="1" dirty="0"/>
              <a:t>Unionistička (mađarska) stranka</a:t>
            </a:r>
          </a:p>
          <a:p>
            <a:r>
              <a:rPr lang="hr-HR" b="1" dirty="0"/>
              <a:t>Mađarizacija i mediji u Međimurju</a:t>
            </a:r>
          </a:p>
          <a:p>
            <a:r>
              <a:rPr lang="hr-HR" b="1" dirty="0"/>
              <a:t>Prijelom 1918.: Oslobođenje Međimurja</a:t>
            </a:r>
          </a:p>
          <a:p>
            <a:r>
              <a:rPr lang="hr-HR" b="1" dirty="0"/>
              <a:t>Vojna operacija i Oslobođenje Međimurja</a:t>
            </a:r>
          </a:p>
          <a:p>
            <a:r>
              <a:rPr lang="hr-HR" b="1" dirty="0"/>
              <a:t>"Međimurska sveza" u Budimpešti nakon 1918.</a:t>
            </a:r>
          </a:p>
          <a:p>
            <a:r>
              <a:rPr lang="hr-HR" b="1" dirty="0"/>
              <a:t>Međuratni kontinuitet promađarskih mreža (1918-1941)</a:t>
            </a:r>
          </a:p>
          <a:p>
            <a:r>
              <a:rPr lang="hr-HR" b="1" dirty="0"/>
              <a:t>Travanj 1941.: slom Jugoslavije i početak akcije za okupaciju</a:t>
            </a:r>
          </a:p>
          <a:p>
            <a:r>
              <a:rPr lang="hr-HR" b="1" dirty="0"/>
              <a:t>Teroristička skupina "Štuka" u Čakovcu</a:t>
            </a:r>
          </a:p>
          <a:p>
            <a:r>
              <a:rPr lang="hr-HR" b="1" dirty="0"/>
              <a:t>Propagandni list "</a:t>
            </a:r>
            <a:r>
              <a:rPr lang="hr-HR" b="1" dirty="0" err="1"/>
              <a:t>Murakoz</a:t>
            </a:r>
            <a:r>
              <a:rPr lang="hr-HR" b="1" dirty="0"/>
              <a:t>–</a:t>
            </a:r>
            <a:r>
              <a:rPr lang="hr-HR" b="1" dirty="0" err="1"/>
              <a:t>Megyimurje</a:t>
            </a:r>
            <a:r>
              <a:rPr lang="hr-HR" b="1" dirty="0"/>
              <a:t>„</a:t>
            </a:r>
          </a:p>
          <a:p>
            <a:r>
              <a:rPr lang="hr-HR" b="1" dirty="0"/>
              <a:t>Zaključak</a:t>
            </a:r>
          </a:p>
          <a:p>
            <a:r>
              <a:rPr lang="hr-HR" b="1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84448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84B9B-75E3-E381-D8EB-D4D01732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br>
              <a:rPr lang="hr-HR" b="1" dirty="0"/>
            </a:br>
            <a:r>
              <a:rPr lang="hr-HR" b="1" dirty="0"/>
              <a:t>Tko su bili mađaroni?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16A9A0-ED23-7AC9-2763-73264497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b="1" dirty="0"/>
              <a:t>Definicija pojma "mađaroni„ - </a:t>
            </a:r>
            <a:r>
              <a:rPr lang="hr-HR" sz="2400" dirty="0"/>
              <a:t>Mađaroni su bili skupina hrvatskih političara i intelektualaca 19. stoljeća koji su zagovarali očuvanje državne zajednice s Mađarskom i suradnju s mađarskim vlastima, često pod pritiskom mađarske politike i u interesu očuvanja hrvatske autonomije unutar dualističkog sustava.</a:t>
            </a:r>
          </a:p>
          <a:p>
            <a:r>
              <a:rPr lang="hr-HR" sz="2400" b="1" dirty="0"/>
              <a:t>Politički zagovornici </a:t>
            </a:r>
            <a:r>
              <a:rPr lang="hr-HR" sz="2400" dirty="0"/>
              <a:t>- Hrvatski političari koji su zagovarali suradnju s Mađarskom</a:t>
            </a:r>
          </a:p>
          <a:p>
            <a:r>
              <a:rPr lang="hr-HR" sz="2400" b="1" dirty="0"/>
              <a:t>Unionistička stranka </a:t>
            </a:r>
            <a:r>
              <a:rPr lang="hr-HR" sz="2400" dirty="0"/>
              <a:t>- Inzistirali na obnovi državno-pravne unije s Ugarskom</a:t>
            </a:r>
          </a:p>
          <a:p>
            <a:r>
              <a:rPr lang="hr-HR" sz="2400" b="1" dirty="0"/>
              <a:t>Očuvanje autonomije </a:t>
            </a:r>
            <a:r>
              <a:rPr lang="hr-HR" sz="2400" dirty="0"/>
              <a:t>- Vjerovali da je veza s Mađarskom garancija autonomije</a:t>
            </a:r>
          </a:p>
          <a:p>
            <a:r>
              <a:rPr lang="hr-HR" sz="2400" b="1" dirty="0"/>
              <a:t>Međimurje </a:t>
            </a:r>
            <a:r>
              <a:rPr lang="hr-HR" sz="2400" dirty="0"/>
              <a:t>- Posebno aktivni u području Međimurja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3415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DB6C11-9E28-1CE6-493F-0595F93B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1" dirty="0"/>
            </a:br>
            <a:r>
              <a:rPr lang="hr-HR" b="1" dirty="0"/>
              <a:t>Unionistička (mađarska) stranka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3F77B7-C03F-9192-4BD5-14A9BD08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Politički ciljevi</a:t>
            </a:r>
          </a:p>
          <a:p>
            <a:r>
              <a:rPr lang="hr-HR" sz="1400" dirty="0"/>
              <a:t>Zagovaranje što snažniju povezanost Hrvatske s Mađarskom unutar Habsburške Monarhije.</a:t>
            </a:r>
          </a:p>
          <a:p>
            <a:r>
              <a:rPr lang="hr-HR" sz="1400" dirty="0"/>
              <a:t>Protivljenje samostalnosti Hrvatske i njezinu odvajanju od ugarskih utjecaja.</a:t>
            </a:r>
          </a:p>
          <a:p>
            <a:r>
              <a:rPr lang="hr-HR" sz="1400" dirty="0"/>
              <a:t>Podrška centralizaciji i dominaciji mađarskog plemstva u političkom životu.</a:t>
            </a:r>
          </a:p>
          <a:p>
            <a:r>
              <a:rPr lang="hr-HR" b="1" dirty="0"/>
              <a:t>Povijesni kontekst</a:t>
            </a:r>
          </a:p>
          <a:p>
            <a:r>
              <a:rPr lang="hr-HR" sz="1400" dirty="0"/>
              <a:t>Aktivno djelovanje u razdoblju prije i nakon Hrvatsko-ugarske nagodbe (1867.).</a:t>
            </a:r>
          </a:p>
          <a:p>
            <a:r>
              <a:rPr lang="hr-HR" sz="1400" dirty="0"/>
              <a:t>Članstvo su činili uglavnom konzervativni plemići i veleposjednici (tzv. "</a:t>
            </a:r>
            <a:r>
              <a:rPr lang="hr-HR" sz="1400" dirty="0" err="1"/>
              <a:t>magjaroni</a:t>
            </a:r>
            <a:r>
              <a:rPr lang="hr-HR" sz="1400" dirty="0"/>
              <a:t>").</a:t>
            </a:r>
          </a:p>
          <a:p>
            <a:r>
              <a:rPr lang="hr-HR" sz="1400" dirty="0"/>
              <a:t>Glavni politički protivnici bili su im pripadnici Narodne stranke.</a:t>
            </a:r>
          </a:p>
          <a:p>
            <a:r>
              <a:rPr lang="hr-HR" b="1" dirty="0"/>
              <a:t>Ključne karakteristike</a:t>
            </a:r>
            <a:endParaRPr lang="hr-HR" sz="1200" dirty="0"/>
          </a:p>
          <a:p>
            <a:r>
              <a:rPr lang="hr-HR" sz="1400" dirty="0"/>
              <a:t>Podržavali su uvođenje mađarskog jezika u upravu i školstvo kao sredstvo integracije.</a:t>
            </a:r>
          </a:p>
          <a:p>
            <a:r>
              <a:rPr lang="hr-HR" sz="1400" dirty="0"/>
              <a:t>Smatrali su da je napredak Hrvatske moguć isključivo u čvrstom savezu s Budimpeštom.</a:t>
            </a:r>
          </a:p>
        </p:txBody>
      </p:sp>
    </p:spTree>
    <p:extLst>
      <p:ext uri="{BB962C8B-B14F-4D97-AF65-F5344CB8AC3E}">
        <p14:creationId xmlns:p14="http://schemas.microsoft.com/office/powerpoint/2010/main" val="161023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00F60-9C69-3391-AE6C-74920E4A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1" dirty="0"/>
            </a:br>
            <a:r>
              <a:rPr lang="hr-HR" b="1" dirty="0"/>
              <a:t>Mađarizacija i mediji u Međimurju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6B58AD-11B6-6C58-44ED-DFEE1BEB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Uloga tiska</a:t>
            </a:r>
          </a:p>
          <a:p>
            <a:r>
              <a:rPr lang="hr-HR" sz="1600" dirty="0"/>
              <a:t>Pokretanje dvojezičnih i mađarskih novina</a:t>
            </a:r>
          </a:p>
          <a:p>
            <a:r>
              <a:rPr lang="hr-HR" sz="1600" dirty="0"/>
              <a:t>"</a:t>
            </a:r>
            <a:r>
              <a:rPr lang="hr-HR" sz="1600" dirty="0" err="1"/>
              <a:t>Muraköz</a:t>
            </a:r>
            <a:r>
              <a:rPr lang="hr-HR" sz="1600" dirty="0"/>
              <a:t> / Međimurje" – instrument službene politike</a:t>
            </a:r>
          </a:p>
          <a:p>
            <a:r>
              <a:rPr lang="hr-HR" sz="1600" dirty="0"/>
              <a:t>Širenje mađarske nacionalne ideologije kroz feljtone</a:t>
            </a:r>
          </a:p>
          <a:p>
            <a:pPr marL="0" indent="0">
              <a:buNone/>
            </a:pPr>
            <a:r>
              <a:rPr lang="hr-HR" b="1" dirty="0"/>
              <a:t>Politički kontekst</a:t>
            </a:r>
          </a:p>
          <a:p>
            <a:r>
              <a:rPr lang="hr-HR" sz="1600" dirty="0"/>
              <a:t>Intenzivni pritisci nakon 1867. (Austro-ugarska nagodba)</a:t>
            </a:r>
          </a:p>
          <a:p>
            <a:r>
              <a:rPr lang="hr-HR" sz="1600" dirty="0"/>
              <a:t>Pokušaj asimilacije hrvatskog stanovništva u Međimurju</a:t>
            </a:r>
          </a:p>
          <a:p>
            <a:r>
              <a:rPr lang="hr-HR" sz="1600" dirty="0"/>
              <a:t>Uvođenje mađarskog jezika u škole i javnu upravu</a:t>
            </a:r>
          </a:p>
          <a:p>
            <a:pPr marL="0" indent="0">
              <a:buNone/>
            </a:pPr>
            <a:r>
              <a:rPr lang="hr-HR" b="1" dirty="0"/>
              <a:t>Otpor naroda</a:t>
            </a:r>
          </a:p>
          <a:p>
            <a:r>
              <a:rPr lang="hr-HR" sz="1600" dirty="0"/>
              <a:t>Očuvanje narodnog jezika u vjerskom životu</a:t>
            </a:r>
          </a:p>
          <a:p>
            <a:r>
              <a:rPr lang="hr-HR" sz="1600" dirty="0"/>
              <a:t>Djelovanje domaćeg svećenstva protiv mađarizacije</a:t>
            </a:r>
          </a:p>
          <a:p>
            <a:r>
              <a:rPr lang="hr-HR" sz="1600" dirty="0"/>
              <a:t>Povezanost s hrvatskim narodnim preporodom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A2888FC-2DB2-085C-B8E6-1F4062AF2CA1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Ključne ličnosti</a:t>
            </a:r>
          </a:p>
          <a:p>
            <a:r>
              <a:rPr lang="hr-HR" sz="1400" dirty="0"/>
              <a:t>Juraj </a:t>
            </a:r>
            <a:r>
              <a:rPr lang="hr-HR" sz="1400" dirty="0" err="1"/>
              <a:t>Lajtman</a:t>
            </a:r>
            <a:r>
              <a:rPr lang="hr-HR" sz="1400" dirty="0"/>
              <a:t> i borba za hrvatski jezik</a:t>
            </a:r>
          </a:p>
          <a:p>
            <a:r>
              <a:rPr lang="hr-HR" sz="1400" dirty="0"/>
              <a:t>Luka </a:t>
            </a:r>
            <a:r>
              <a:rPr lang="hr-HR" sz="1400" dirty="0" err="1"/>
              <a:t>Purić</a:t>
            </a:r>
            <a:r>
              <a:rPr lang="hr-HR" sz="1400" dirty="0"/>
              <a:t> – otpor kroz publicistiku i pjesništvo</a:t>
            </a:r>
          </a:p>
          <a:p>
            <a:r>
              <a:rPr lang="hr-HR" sz="1400" dirty="0"/>
              <a:t>Uloga lokalnih učitelja u očuvanju identiteta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90B8FE6-3331-F83F-2F72-EE01B43E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27" y="3429000"/>
            <a:ext cx="2242073" cy="274796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0D4142C-9407-FE9D-F89C-C200D12BDE75}"/>
              </a:ext>
            </a:extLst>
          </p:cNvPr>
          <p:cNvSpPr txBox="1">
            <a:spLocks/>
          </p:cNvSpPr>
          <p:nvPr/>
        </p:nvSpPr>
        <p:spPr>
          <a:xfrm>
            <a:off x="8724900" y="5751871"/>
            <a:ext cx="3190568" cy="425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Luka </a:t>
            </a:r>
            <a:r>
              <a:rPr lang="hr-HR" b="1" dirty="0" err="1"/>
              <a:t>Purić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3966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9800D-4BA2-4BC1-5407-6C0B4F7E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1" dirty="0"/>
            </a:br>
            <a:r>
              <a:rPr lang="hr-HR" b="1" dirty="0"/>
              <a:t>Prijelom 1918.: Oslobođenje Međimurja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E9DC65-3A4A-5114-A8AF-7EC508FB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Raspad Monarhije</a:t>
            </a:r>
          </a:p>
          <a:p>
            <a:pPr marL="0" indent="0">
              <a:buNone/>
            </a:pPr>
            <a:r>
              <a:rPr lang="hr-HR" sz="1600" dirty="0"/>
              <a:t>Slom Austro-Ugarske u listopadu 1918. otvara put rješavanju "Međimurskog pitanja" koje je godinama bilo pod mađarskom upravom.</a:t>
            </a:r>
          </a:p>
          <a:p>
            <a:r>
              <a:rPr lang="hr-HR" b="1" dirty="0"/>
              <a:t>Narodno vijeće SHS</a:t>
            </a:r>
          </a:p>
          <a:p>
            <a:pPr marL="0" indent="0">
              <a:buNone/>
            </a:pPr>
            <a:r>
              <a:rPr lang="hr-HR" sz="1600" dirty="0"/>
              <a:t>Zagrebačko Narodno vijeće preuzima vlast, ali Međimurje ostaje pod kontrolom mađarskih vojnih postrojbi.</a:t>
            </a:r>
          </a:p>
          <a:p>
            <a:r>
              <a:rPr lang="hr-HR" b="1" dirty="0"/>
              <a:t>Želja naroda</a:t>
            </a:r>
          </a:p>
          <a:p>
            <a:pPr marL="0" indent="0">
              <a:buNone/>
            </a:pPr>
            <a:r>
              <a:rPr lang="hr-HR" sz="1600" dirty="0"/>
              <a:t>Snažna težnja međimurskih Hrvata za sjedinjenjem s maticom zemljom, potaknuta dugogodišnjom mađarizacijom.</a:t>
            </a:r>
          </a:p>
        </p:txBody>
      </p:sp>
    </p:spTree>
    <p:extLst>
      <p:ext uri="{BB962C8B-B14F-4D97-AF65-F5344CB8AC3E}">
        <p14:creationId xmlns:p14="http://schemas.microsoft.com/office/powerpoint/2010/main" val="282808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A2AFC9-0EAF-F12C-78B5-7ADB0B11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/>
              <a:t>Vojna operacija i Oslobođenje Međimurja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9FB6B2-A1F2-2AB7-0DD9-19605C0E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24. </a:t>
            </a:r>
            <a:r>
              <a:rPr lang="hr-HR" sz="2200" b="1" dirty="0"/>
              <a:t>prosinca</a:t>
            </a:r>
            <a:r>
              <a:rPr lang="hr-HR" b="1" dirty="0"/>
              <a:t> 1918.</a:t>
            </a:r>
          </a:p>
          <a:p>
            <a:pPr marL="0" indent="0">
              <a:buNone/>
            </a:pPr>
            <a:r>
              <a:rPr lang="hr-HR" sz="1700" dirty="0"/>
              <a:t>Hrvatske postrojbe pod zapovjedništvom Slavka Kvaternika prelaze Dravu i u munjevitoj akciji oslobađaju Međimurje bez većeg otpora.</a:t>
            </a:r>
          </a:p>
          <a:p>
            <a:r>
              <a:rPr lang="hr-HR" sz="2200" b="1" dirty="0"/>
              <a:t>Narodna Skupština</a:t>
            </a:r>
          </a:p>
          <a:p>
            <a:pPr marL="0" indent="0">
              <a:buNone/>
            </a:pPr>
            <a:r>
              <a:rPr lang="hr-HR" sz="1700" dirty="0"/>
              <a:t>9. siječnja 1919. u Čakovcu se održava velika narodna skupština na kojoj je donesena Rezolucija o odcjepljenju od Mađarske.</a:t>
            </a:r>
          </a:p>
          <a:p>
            <a:r>
              <a:rPr lang="hr-HR" sz="2200" b="1" dirty="0"/>
              <a:t>Ključne osobe</a:t>
            </a:r>
          </a:p>
          <a:p>
            <a:pPr marL="0" indent="0">
              <a:buNone/>
            </a:pPr>
            <a:r>
              <a:rPr lang="hr-HR" sz="1700" dirty="0"/>
              <a:t>dr. Ivan Novak (narodni preporoditelj)</a:t>
            </a:r>
          </a:p>
          <a:p>
            <a:pPr marL="0" indent="0">
              <a:buNone/>
            </a:pPr>
            <a:r>
              <a:rPr lang="hr-HR" sz="1700" dirty="0"/>
              <a:t>Slavko Kvaternik (vojni zapovjednik)</a:t>
            </a:r>
          </a:p>
          <a:p>
            <a:pPr marL="0" indent="0">
              <a:buNone/>
            </a:pPr>
            <a:r>
              <a:rPr lang="hr-HR" sz="1700" dirty="0"/>
              <a:t>Luka </a:t>
            </a:r>
            <a:r>
              <a:rPr lang="hr-HR" sz="1700" dirty="0" err="1"/>
              <a:t>Purić</a:t>
            </a:r>
            <a:r>
              <a:rPr lang="hr-HR" sz="1700" dirty="0"/>
              <a:t> (svećenik i domoljub)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62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407564-10AF-AF73-24DD-7A1FDA10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CAC9F64-4F1E-477D-7EDB-844CE3DD9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3415937" cy="47968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AE3A98F-598B-2159-45DA-6461927BE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65" y="1027906"/>
            <a:ext cx="3600031" cy="480004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E7E95B2-2B37-1302-D94D-397AF950A0CD}"/>
              </a:ext>
            </a:extLst>
          </p:cNvPr>
          <p:cNvSpPr txBox="1"/>
          <p:nvPr/>
        </p:nvSpPr>
        <p:spPr>
          <a:xfrm>
            <a:off x="838200" y="5908431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Slavko Kvaternik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3123497-50A1-D34F-B53E-1113C18BA2E3}"/>
              </a:ext>
            </a:extLst>
          </p:cNvPr>
          <p:cNvSpPr txBox="1"/>
          <p:nvPr/>
        </p:nvSpPr>
        <p:spPr>
          <a:xfrm>
            <a:off x="8131277" y="5908431"/>
            <a:ext cx="32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Ivan Novak</a:t>
            </a:r>
          </a:p>
        </p:txBody>
      </p:sp>
    </p:spTree>
    <p:extLst>
      <p:ext uri="{BB962C8B-B14F-4D97-AF65-F5344CB8AC3E}">
        <p14:creationId xmlns:p14="http://schemas.microsoft.com/office/powerpoint/2010/main" val="334083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0F7579-5679-15E8-F3DF-D7634B70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D3C825B-2E13-3B51-8D76-128672D7D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5C93FC5-07C6-6380-37FF-DEABE3E0B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2363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933</TotalTime>
  <Words>1249</Words>
  <Application>Microsoft Office PowerPoint</Application>
  <PresentationFormat>Široki zaslon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Franklin Gothic Book</vt:lpstr>
      <vt:lpstr>Times New Roman</vt:lpstr>
      <vt:lpstr>Žetva</vt:lpstr>
      <vt:lpstr>Mađaroni u Međimurju 1918-1941</vt:lpstr>
      <vt:lpstr>Sadržaj</vt:lpstr>
      <vt:lpstr> Tko su bili mađaroni?</vt:lpstr>
      <vt:lpstr> Unionistička (mađarska) stranka</vt:lpstr>
      <vt:lpstr> Mađarizacija i mediji u Međimurju</vt:lpstr>
      <vt:lpstr> Prijelom 1918.: Oslobođenje Međimurja</vt:lpstr>
      <vt:lpstr> Vojna operacija i Oslobođenje Međimurja</vt:lpstr>
      <vt:lpstr>PowerPoint prezentacija</vt:lpstr>
      <vt:lpstr>PowerPoint prezentacija</vt:lpstr>
      <vt:lpstr>"Međimurska sveza" u Budimpešti nakon 1918.</vt:lpstr>
      <vt:lpstr>Međuratni kontinuitet promađarskih mreža (1918-1941)  </vt:lpstr>
      <vt:lpstr>Travanj 1941.: slom Jugoslavije i početak akcije za okupaciju </vt:lpstr>
      <vt:lpstr> Teroristička skupina "Štuka" u Čakovcu</vt:lpstr>
      <vt:lpstr> Propagandni list "Murakoz–Megyimurje"</vt:lpstr>
      <vt:lpstr> 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Davor Krnjak</dc:creator>
  <cp:lastModifiedBy>Davor Krnjak</cp:lastModifiedBy>
  <cp:revision>5</cp:revision>
  <dcterms:created xsi:type="dcterms:W3CDTF">2026-05-04T16:26:22Z</dcterms:created>
  <dcterms:modified xsi:type="dcterms:W3CDTF">2026-05-05T08:02:40Z</dcterms:modified>
</cp:coreProperties>
</file>