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6" autoAdjust="0"/>
    <p:restoredTop sz="86377" autoAdjust="0"/>
  </p:normalViewPr>
  <p:slideViewPr>
    <p:cSldViewPr snapToGrid="0">
      <p:cViewPr varScale="1">
        <p:scale>
          <a:sx n="49" d="100"/>
          <a:sy n="49" d="100"/>
        </p:scale>
        <p:origin x="72" y="672"/>
      </p:cViewPr>
      <p:guideLst/>
    </p:cSldViewPr>
  </p:slideViewPr>
  <p:outlineViewPr>
    <p:cViewPr>
      <p:scale>
        <a:sx n="33" d="100"/>
        <a:sy n="33" d="100"/>
      </p:scale>
      <p:origin x="0" y="-49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103C-16E2-4E13-81C3-165AF9699842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3E17-3E1B-4C82-8989-1321394595EF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376588"/>
      </p:ext>
    </p:extLst>
  </p:cSld>
  <p:clrMapOvr>
    <a:masterClrMapping/>
  </p:clrMapOvr>
  <p:transition spd="med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103C-16E2-4E13-81C3-165AF9699842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3E17-3E1B-4C82-8989-1321394595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1771629"/>
      </p:ext>
    </p:extLst>
  </p:cSld>
  <p:clrMapOvr>
    <a:masterClrMapping/>
  </p:clrMapOvr>
  <p:transition spd="med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103C-16E2-4E13-81C3-165AF9699842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3E17-3E1B-4C82-8989-1321394595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3158213"/>
      </p:ext>
    </p:extLst>
  </p:cSld>
  <p:clrMapOvr>
    <a:masterClrMapping/>
  </p:clrMapOvr>
  <p:transition spd="med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103C-16E2-4E13-81C3-165AF9699842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3E17-3E1B-4C82-8989-1321394595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185920"/>
      </p:ext>
    </p:extLst>
  </p:cSld>
  <p:clrMapOvr>
    <a:masterClrMapping/>
  </p:clrMapOvr>
  <p:transition spd="med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103C-16E2-4E13-81C3-165AF9699842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3E17-3E1B-4C82-8989-1321394595EF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66419"/>
      </p:ext>
    </p:extLst>
  </p:cSld>
  <p:clrMapOvr>
    <a:masterClrMapping/>
  </p:clrMapOvr>
  <p:transition spd="med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103C-16E2-4E13-81C3-165AF9699842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3E17-3E1B-4C82-8989-1321394595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5272004"/>
      </p:ext>
    </p:extLst>
  </p:cSld>
  <p:clrMapOvr>
    <a:masterClrMapping/>
  </p:clrMapOvr>
  <p:transition spd="med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103C-16E2-4E13-81C3-165AF9699842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3E17-3E1B-4C82-8989-1321394595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8955557"/>
      </p:ext>
    </p:extLst>
  </p:cSld>
  <p:clrMapOvr>
    <a:masterClrMapping/>
  </p:clrMapOvr>
  <p:transition spd="med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103C-16E2-4E13-81C3-165AF9699842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3E17-3E1B-4C82-8989-1321394595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1101411"/>
      </p:ext>
    </p:extLst>
  </p:cSld>
  <p:clrMapOvr>
    <a:masterClrMapping/>
  </p:clrMapOvr>
  <p:transition spd="med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103C-16E2-4E13-81C3-165AF9699842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3E17-3E1B-4C82-8989-1321394595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2479493"/>
      </p:ext>
    </p:extLst>
  </p:cSld>
  <p:clrMapOvr>
    <a:masterClrMapping/>
  </p:clrMapOvr>
  <p:transition spd="med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9B2103C-16E2-4E13-81C3-165AF9699842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FC3E17-3E1B-4C82-8989-1321394595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2102279"/>
      </p:ext>
    </p:extLst>
  </p:cSld>
  <p:clrMapOvr>
    <a:masterClrMapping/>
  </p:clrMapOvr>
  <p:transition spd="med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103C-16E2-4E13-81C3-165AF9699842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3E17-3E1B-4C82-8989-1321394595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1877119"/>
      </p:ext>
    </p:extLst>
  </p:cSld>
  <p:clrMapOvr>
    <a:masterClrMapping/>
  </p:clrMapOvr>
  <p:transition spd="med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B2103C-16E2-4E13-81C3-165AF9699842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0FC3E17-3E1B-4C82-8989-1321394595EF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36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ransition spd="med">
    <p:comb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1"/>
            <a:ext cx="10058400" cy="4839669"/>
          </a:xfrm>
        </p:spPr>
        <p:txBody>
          <a:bodyPr/>
          <a:lstStyle/>
          <a:p>
            <a:pPr algn="ctr"/>
            <a:r>
              <a:rPr lang="hr-HR" i="1" cap="small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Marcus</a:t>
            </a:r>
            <a:r>
              <a:rPr lang="hr-HR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hr-HR" i="1" cap="small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Valerius</a:t>
            </a:r>
            <a:r>
              <a:rPr lang="hr-HR" i="1" cap="small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hr-HR" i="1" cap="small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Martialis</a:t>
            </a:r>
            <a:endParaRPr lang="hr-HR" i="1" cap="small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9511057"/>
      </p:ext>
    </p:extLst>
  </p:cSld>
  <p:clrMapOvr>
    <a:masterClrMapping/>
  </p:clrMapOvr>
  <p:transition spd="med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Bookman Old Style" panose="02050604050505020204" pitchFamily="18" charset="0"/>
              </a:rPr>
              <a:t>Marko Valerije </a:t>
            </a:r>
            <a:r>
              <a:rPr lang="hr-HR" dirty="0" err="1" smtClean="0">
                <a:latin typeface="Bookman Old Style" panose="02050604050505020204" pitchFamily="18" charset="0"/>
              </a:rPr>
              <a:t>Marcijal</a:t>
            </a:r>
            <a:endParaRPr lang="hr-HR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739" y="1845733"/>
            <a:ext cx="11712104" cy="4477245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hr-HR" sz="2800" dirty="0" smtClean="0">
                <a:latin typeface="Bookman Old Style" panose="02050604050505020204" pitchFamily="18" charset="0"/>
              </a:rPr>
              <a:t> C. 40. g</a:t>
            </a:r>
            <a:r>
              <a:rPr lang="hr-HR" sz="2800" dirty="0" smtClean="0">
                <a:latin typeface="Bookman Old Style" panose="02050604050505020204" pitchFamily="18" charset="0"/>
              </a:rPr>
              <a:t>. (1.III.), </a:t>
            </a:r>
            <a:r>
              <a:rPr lang="hr-HR" sz="2800" dirty="0" err="1" smtClean="0">
                <a:latin typeface="Bookman Old Style" panose="02050604050505020204" pitchFamily="18" charset="0"/>
              </a:rPr>
              <a:t>Bilbilis</a:t>
            </a:r>
            <a:r>
              <a:rPr lang="hr-HR" sz="2800" dirty="0" smtClean="0">
                <a:latin typeface="Bookman Old Style" panose="02050604050505020204" pitchFamily="18" charset="0"/>
              </a:rPr>
              <a:t>, </a:t>
            </a:r>
            <a:r>
              <a:rPr lang="hr-HR" sz="2800" dirty="0" err="1" smtClean="0">
                <a:latin typeface="Bookman Old Style" panose="02050604050505020204" pitchFamily="18" charset="0"/>
              </a:rPr>
              <a:t>Hispanija</a:t>
            </a:r>
            <a:r>
              <a:rPr lang="hr-HR" sz="2800" dirty="0">
                <a:latin typeface="Bookman Old Style" panose="02050604050505020204" pitchFamily="18" charset="0"/>
              </a:rPr>
              <a:t> </a:t>
            </a:r>
            <a:r>
              <a:rPr lang="hr-HR" sz="2800" dirty="0" smtClean="0">
                <a:latin typeface="Bookman Old Style" panose="02050604050505020204" pitchFamily="18" charset="0"/>
              </a:rPr>
              <a:t>– 104.g., </a:t>
            </a:r>
            <a:r>
              <a:rPr lang="hr-HR" sz="2800" dirty="0" err="1" smtClean="0">
                <a:latin typeface="Bookman Old Style" panose="02050604050505020204" pitchFamily="18" charset="0"/>
              </a:rPr>
              <a:t>Bilbilis</a:t>
            </a:r>
            <a:endParaRPr lang="hr-HR" sz="2800" dirty="0" smtClean="0">
              <a:latin typeface="Bookman Old Style" panose="020506040505050202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hr-HR" sz="2800" dirty="0">
                <a:latin typeface="Bookman Old Style" panose="02050604050505020204" pitchFamily="18" charset="0"/>
              </a:rPr>
              <a:t> </a:t>
            </a:r>
            <a:r>
              <a:rPr lang="hr-HR" sz="2800" dirty="0" smtClean="0">
                <a:latin typeface="Bookman Old Style" panose="02050604050505020204" pitchFamily="18" charset="0"/>
              </a:rPr>
              <a:t>Kao mladić (64.g.) došao je u Rim, štićenik </a:t>
            </a:r>
            <a:r>
              <a:rPr lang="hr-HR" sz="2800" dirty="0" err="1" smtClean="0">
                <a:latin typeface="Bookman Old Style" panose="02050604050505020204" pitchFamily="18" charset="0"/>
              </a:rPr>
              <a:t>Hispanaca</a:t>
            </a:r>
            <a:endParaRPr lang="hr-HR" sz="2800" dirty="0" smtClean="0">
              <a:latin typeface="Bookman Old Style" panose="020506040505050202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sz="2600" dirty="0" smtClean="0">
                <a:latin typeface="Bookman Old Style" panose="02050604050505020204" pitchFamily="18" charset="0"/>
              </a:rPr>
              <a:t> Gubi zaštitu nakon </a:t>
            </a:r>
            <a:r>
              <a:rPr lang="hr-HR" sz="2600" dirty="0" err="1" smtClean="0">
                <a:latin typeface="Bookman Old Style" panose="02050604050505020204" pitchFamily="18" charset="0"/>
              </a:rPr>
              <a:t>Pizonove</a:t>
            </a:r>
            <a:r>
              <a:rPr lang="hr-HR" sz="2600" dirty="0" smtClean="0">
                <a:latin typeface="Bookman Old Style" panose="02050604050505020204" pitchFamily="18" charset="0"/>
              </a:rPr>
              <a:t> urote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sz="2600" dirty="0" smtClean="0">
                <a:latin typeface="Bookman Old Style" panose="02050604050505020204" pitchFamily="18" charset="0"/>
              </a:rPr>
              <a:t> Blizak </a:t>
            </a:r>
            <a:r>
              <a:rPr lang="hr-HR" sz="2600" dirty="0" err="1" smtClean="0">
                <a:latin typeface="Bookman Old Style" panose="02050604050505020204" pitchFamily="18" charset="0"/>
              </a:rPr>
              <a:t>Juvenalu</a:t>
            </a:r>
            <a:r>
              <a:rPr lang="hr-HR" sz="2600" dirty="0" smtClean="0">
                <a:latin typeface="Bookman Old Style" panose="02050604050505020204" pitchFamily="18" charset="0"/>
              </a:rPr>
              <a:t>, </a:t>
            </a:r>
            <a:r>
              <a:rPr lang="hr-HR" sz="2600" dirty="0" err="1" smtClean="0">
                <a:latin typeface="Bookman Old Style" panose="02050604050505020204" pitchFamily="18" charset="0"/>
              </a:rPr>
              <a:t>Siliju</a:t>
            </a:r>
            <a:r>
              <a:rPr lang="hr-HR" sz="2600" dirty="0" smtClean="0">
                <a:latin typeface="Bookman Old Style" panose="02050604050505020204" pitchFamily="18" charset="0"/>
              </a:rPr>
              <a:t> Italiku i </a:t>
            </a:r>
            <a:r>
              <a:rPr lang="hr-HR" sz="2600" dirty="0" err="1" smtClean="0">
                <a:latin typeface="Bookman Old Style" panose="02050604050505020204" pitchFamily="18" charset="0"/>
              </a:rPr>
              <a:t>Pliniju</a:t>
            </a:r>
            <a:r>
              <a:rPr lang="hr-HR" sz="2600" dirty="0" smtClean="0">
                <a:latin typeface="Bookman Old Style" panose="02050604050505020204" pitchFamily="18" charset="0"/>
              </a:rPr>
              <a:t> Mlađem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sz="2800" dirty="0" smtClean="0">
                <a:latin typeface="Bookman Old Style" panose="02050604050505020204" pitchFamily="18" charset="0"/>
              </a:rPr>
              <a:t> </a:t>
            </a:r>
            <a:r>
              <a:rPr lang="hr-HR" sz="2800" i="1" dirty="0" smtClean="0">
                <a:latin typeface="Bookman Old Style" panose="02050604050505020204" pitchFamily="18" charset="0"/>
              </a:rPr>
              <a:t>Poeta </a:t>
            </a:r>
            <a:r>
              <a:rPr lang="hr-HR" sz="2800" i="1" dirty="0" err="1" smtClean="0">
                <a:latin typeface="Bookman Old Style" panose="02050604050505020204" pitchFamily="18" charset="0"/>
              </a:rPr>
              <a:t>cliens</a:t>
            </a:r>
            <a:r>
              <a:rPr lang="hr-HR" sz="2800" dirty="0" smtClean="0">
                <a:latin typeface="Bookman Old Style" panose="02050604050505020204" pitchFamily="18" charset="0"/>
              </a:rPr>
              <a:t>; laskanje </a:t>
            </a:r>
            <a:r>
              <a:rPr lang="hr-HR" sz="2800" dirty="0" err="1" smtClean="0">
                <a:latin typeface="Bookman Old Style" panose="02050604050505020204" pitchFamily="18" charset="0"/>
              </a:rPr>
              <a:t>Domicijanu</a:t>
            </a:r>
            <a:r>
              <a:rPr lang="hr-HR" sz="2800" dirty="0" smtClean="0">
                <a:latin typeface="Bookman Old Style" panose="02050604050505020204" pitchFamily="18" charset="0"/>
              </a:rPr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sz="2600" dirty="0">
                <a:latin typeface="Bookman Old Style" panose="02050604050505020204" pitchFamily="18" charset="0"/>
              </a:rPr>
              <a:t> </a:t>
            </a:r>
            <a:r>
              <a:rPr lang="hr-HR" sz="2600" dirty="0" smtClean="0">
                <a:latin typeface="Bookman Old Style" panose="02050604050505020204" pitchFamily="18" charset="0"/>
              </a:rPr>
              <a:t>dobio </a:t>
            </a:r>
            <a:r>
              <a:rPr lang="hr-HR" sz="2600" i="1" dirty="0" err="1" smtClean="0">
                <a:latin typeface="Bookman Old Style" panose="02050604050505020204" pitchFamily="18" charset="0"/>
              </a:rPr>
              <a:t>ius</a:t>
            </a:r>
            <a:r>
              <a:rPr lang="hr-HR" sz="2600" i="1" dirty="0" smtClean="0">
                <a:latin typeface="Bookman Old Style" panose="02050604050505020204" pitchFamily="18" charset="0"/>
              </a:rPr>
              <a:t> </a:t>
            </a:r>
            <a:r>
              <a:rPr lang="hr-HR" sz="2600" i="1" dirty="0" err="1" smtClean="0">
                <a:latin typeface="Bookman Old Style" panose="02050604050505020204" pitchFamily="18" charset="0"/>
              </a:rPr>
              <a:t>trium</a:t>
            </a:r>
            <a:r>
              <a:rPr lang="hr-HR" sz="2600" i="1" dirty="0" smtClean="0">
                <a:latin typeface="Bookman Old Style" panose="02050604050505020204" pitchFamily="18" charset="0"/>
              </a:rPr>
              <a:t> </a:t>
            </a:r>
            <a:r>
              <a:rPr lang="hr-HR" sz="2600" i="1" dirty="0" err="1" smtClean="0">
                <a:latin typeface="Bookman Old Style" panose="02050604050505020204" pitchFamily="18" charset="0"/>
              </a:rPr>
              <a:t>liberorum</a:t>
            </a:r>
            <a:r>
              <a:rPr lang="hr-HR" sz="2600" dirty="0" smtClean="0">
                <a:latin typeface="Bookman Old Style" panose="02050604050505020204" pitchFamily="18" charset="0"/>
              </a:rPr>
              <a:t>, postao vitez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sz="2800" dirty="0" smtClean="0">
                <a:latin typeface="Bookman Old Style" panose="02050604050505020204" pitchFamily="18" charset="0"/>
              </a:rPr>
              <a:t> </a:t>
            </a:r>
            <a:r>
              <a:rPr lang="hr-HR" sz="2800" dirty="0" err="1" smtClean="0">
                <a:latin typeface="Bookman Old Style" panose="02050604050505020204" pitchFamily="18" charset="0"/>
              </a:rPr>
              <a:t>Marcijal</a:t>
            </a:r>
            <a:r>
              <a:rPr lang="hr-HR" sz="2800" dirty="0" smtClean="0">
                <a:latin typeface="Bookman Old Style" panose="02050604050505020204" pitchFamily="18" charset="0"/>
              </a:rPr>
              <a:t> piše pjesme kao svoje klijentske obaveze (</a:t>
            </a:r>
            <a:r>
              <a:rPr lang="hr-HR" sz="2800" i="1" dirty="0" err="1" smtClean="0">
                <a:latin typeface="Bookman Old Style" panose="02050604050505020204" pitchFamily="18" charset="0"/>
              </a:rPr>
              <a:t>salutatio</a:t>
            </a:r>
            <a:r>
              <a:rPr lang="hr-HR" sz="2800" i="1" dirty="0" smtClean="0">
                <a:latin typeface="Bookman Old Style" panose="02050604050505020204" pitchFamily="18" charset="0"/>
              </a:rPr>
              <a:t>)</a:t>
            </a:r>
            <a:endParaRPr lang="hr-HR" sz="2800" dirty="0" smtClean="0">
              <a:latin typeface="Bookman Old Style" panose="020506040505050202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hr-HR" sz="2800" dirty="0" smtClean="0">
                <a:latin typeface="Bookman Old Style" panose="02050604050505020204" pitchFamily="18" charset="0"/>
              </a:rPr>
              <a:t> Jada se da je „pjesnik siromah” (vila u </a:t>
            </a:r>
            <a:r>
              <a:rPr lang="hr-HR" sz="2800" dirty="0" err="1" smtClean="0">
                <a:latin typeface="Bookman Old Style" panose="02050604050505020204" pitchFamily="18" charset="0"/>
              </a:rPr>
              <a:t>Nomentu</a:t>
            </a:r>
            <a:r>
              <a:rPr lang="hr-HR" sz="2800" dirty="0" smtClean="0">
                <a:latin typeface="Bookman Old Style" panose="02050604050505020204" pitchFamily="18" charset="0"/>
              </a:rPr>
              <a:t>, kuća na </a:t>
            </a:r>
            <a:r>
              <a:rPr lang="hr-HR" sz="2800" dirty="0" err="1" smtClean="0">
                <a:latin typeface="Bookman Old Style" panose="02050604050505020204" pitchFamily="18" charset="0"/>
              </a:rPr>
              <a:t>Kvirinalu</a:t>
            </a:r>
            <a:r>
              <a:rPr lang="hr-HR" sz="2800" dirty="0" smtClean="0">
                <a:latin typeface="Bookman Old Style" panose="02050604050505020204" pitchFamily="18" charset="0"/>
              </a:rPr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sz="2800" dirty="0" smtClean="0">
                <a:latin typeface="Bookman Old Style" panose="02050604050505020204" pitchFamily="18" charset="0"/>
              </a:rPr>
              <a:t> U </a:t>
            </a:r>
            <a:r>
              <a:rPr lang="hr-HR" sz="2800" dirty="0" err="1" smtClean="0">
                <a:latin typeface="Bookman Old Style" panose="02050604050505020204" pitchFamily="18" charset="0"/>
              </a:rPr>
              <a:t>Hispaniju</a:t>
            </a:r>
            <a:r>
              <a:rPr lang="hr-HR" sz="2800" dirty="0" smtClean="0">
                <a:latin typeface="Bookman Old Style" panose="02050604050505020204" pitchFamily="18" charset="0"/>
              </a:rPr>
              <a:t> se </a:t>
            </a:r>
            <a:r>
              <a:rPr lang="hr-HR" sz="2800" baseline="0" dirty="0" smtClean="0">
                <a:latin typeface="Bookman Old Style" panose="02050604050505020204" pitchFamily="18" charset="0"/>
              </a:rPr>
              <a:t>vratio šest godin</a:t>
            </a:r>
            <a:r>
              <a:rPr lang="hr-HR" sz="2800" dirty="0" smtClean="0">
                <a:latin typeface="Bookman Old Style" panose="02050604050505020204" pitchFamily="18" charset="0"/>
              </a:rPr>
              <a:t>a prije smrti, na imanje koje je dobio od obožavateljice</a:t>
            </a:r>
            <a:endParaRPr lang="hr-HR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42586"/>
      </p:ext>
    </p:extLst>
  </p:cSld>
  <p:clrMapOvr>
    <a:masterClrMapping/>
  </p:clrMapOvr>
  <p:transition spd="med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847" y="0"/>
            <a:ext cx="11264629" cy="1845733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Epigrami </a:t>
            </a:r>
            <a:br>
              <a:rPr lang="hr-HR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hr-HR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	</a:t>
            </a:r>
            <a:r>
              <a:rPr lang="hr-HR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			</a:t>
            </a:r>
            <a:r>
              <a:rPr lang="hr-HR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Epigrammaton</a:t>
            </a:r>
            <a:r>
              <a:rPr lang="hr-HR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hr-HR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libri XV</a:t>
            </a:r>
            <a:endParaRPr lang="hr-HR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643" y="2062264"/>
            <a:ext cx="12036357" cy="4338536"/>
          </a:xfrm>
        </p:spPr>
        <p:txBody>
          <a:bodyPr>
            <a:normAutofit lnSpcReduction="10000"/>
          </a:bodyPr>
          <a:lstStyle/>
          <a:p>
            <a:pPr lvl="1">
              <a:buFont typeface="Courier New" panose="02070309020205020404" pitchFamily="49" charset="0"/>
              <a:buChar char="o"/>
            </a:pPr>
            <a:r>
              <a:rPr lang="hr-HR" sz="2600" i="1" dirty="0" smtClean="0">
                <a:latin typeface="Bookman Old Style" panose="02050604050505020204" pitchFamily="18" charset="0"/>
              </a:rPr>
              <a:t> </a:t>
            </a:r>
            <a:r>
              <a:rPr lang="hr-HR" sz="2600" i="1" dirty="0" err="1" smtClean="0">
                <a:latin typeface="Bookman Old Style" panose="02050604050505020204" pitchFamily="18" charset="0"/>
              </a:rPr>
              <a:t>Liber</a:t>
            </a:r>
            <a:r>
              <a:rPr lang="hr-HR" sz="2600" dirty="0" smtClean="0">
                <a:latin typeface="Bookman Old Style" panose="02050604050505020204" pitchFamily="18" charset="0"/>
              </a:rPr>
              <a:t> </a:t>
            </a:r>
            <a:r>
              <a:rPr lang="hr-HR" sz="2600" i="1" dirty="0" smtClean="0">
                <a:latin typeface="Bookman Old Style" panose="02050604050505020204" pitchFamily="18" charset="0"/>
              </a:rPr>
              <a:t>de</a:t>
            </a:r>
            <a:r>
              <a:rPr lang="hr-HR" sz="2600" dirty="0" smtClean="0">
                <a:latin typeface="Bookman Old Style" panose="02050604050505020204" pitchFamily="18" charset="0"/>
              </a:rPr>
              <a:t> </a:t>
            </a:r>
            <a:r>
              <a:rPr lang="hr-HR" sz="2600" i="1" dirty="0" err="1" smtClean="0">
                <a:latin typeface="Bookman Old Style" panose="02050604050505020204" pitchFamily="18" charset="0"/>
              </a:rPr>
              <a:t>spectaculis</a:t>
            </a:r>
            <a:r>
              <a:rPr lang="hr-HR" sz="2600" dirty="0" smtClean="0">
                <a:latin typeface="Bookman Old Style" panose="02050604050505020204" pitchFamily="18" charset="0"/>
              </a:rPr>
              <a:t>, povodom posvete amfiteatra </a:t>
            </a:r>
            <a:r>
              <a:rPr lang="hr-HR" sz="2600" dirty="0" err="1" smtClean="0">
                <a:latin typeface="Bookman Old Style" panose="02050604050505020204" pitchFamily="18" charset="0"/>
              </a:rPr>
              <a:t>Flavijevaca</a:t>
            </a:r>
            <a:r>
              <a:rPr lang="hr-HR" sz="2600" dirty="0" smtClean="0">
                <a:latin typeface="Bookman Old Style" panose="02050604050505020204" pitchFamily="18" charset="0"/>
              </a:rPr>
              <a:t> 80. g.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sz="2600" i="1" dirty="0" smtClean="0">
                <a:latin typeface="Bookman Old Style" panose="02050604050505020204" pitchFamily="18" charset="0"/>
              </a:rPr>
              <a:t> </a:t>
            </a:r>
            <a:r>
              <a:rPr lang="hr-HR" sz="2600" i="1" dirty="0" err="1" smtClean="0">
                <a:latin typeface="Bookman Old Style" panose="02050604050505020204" pitchFamily="18" charset="0"/>
              </a:rPr>
              <a:t>Xenia</a:t>
            </a:r>
            <a:r>
              <a:rPr lang="hr-HR" sz="2600" i="1" dirty="0" smtClean="0">
                <a:latin typeface="Bookman Old Style" panose="02050604050505020204" pitchFamily="18" charset="0"/>
              </a:rPr>
              <a:t> </a:t>
            </a:r>
            <a:r>
              <a:rPr lang="hr-HR" sz="2600" dirty="0" smtClean="0">
                <a:latin typeface="Bookman Old Style" panose="02050604050505020204" pitchFamily="18" charset="0"/>
              </a:rPr>
              <a:t>(„Gostinski darovi”) i </a:t>
            </a:r>
            <a:r>
              <a:rPr lang="hr-HR" sz="2600" i="1" dirty="0" err="1" smtClean="0">
                <a:latin typeface="Bookman Old Style" panose="02050604050505020204" pitchFamily="18" charset="0"/>
              </a:rPr>
              <a:t>Apophorēta</a:t>
            </a:r>
            <a:r>
              <a:rPr lang="hr-HR" sz="2600" i="1" dirty="0" smtClean="0">
                <a:latin typeface="Bookman Old Style" panose="02050604050505020204" pitchFamily="18" charset="0"/>
              </a:rPr>
              <a:t> </a:t>
            </a:r>
            <a:r>
              <a:rPr lang="hr-HR" sz="2600" dirty="0" smtClean="0">
                <a:latin typeface="Bookman Old Style" panose="02050604050505020204" pitchFamily="18" charset="0"/>
              </a:rPr>
              <a:t>(„Darovi koji se odnose”), dvostisi sa zagonetkama; </a:t>
            </a:r>
            <a:r>
              <a:rPr lang="hr-HR" sz="2600" dirty="0" smtClean="0">
                <a:latin typeface="Bookman Old Style" panose="02050604050505020204" pitchFamily="18" charset="0"/>
              </a:rPr>
              <a:t>84</a:t>
            </a:r>
            <a:r>
              <a:rPr lang="hr-HR" sz="2600" dirty="0" smtClean="0">
                <a:latin typeface="Bookman Old Style" panose="02050604050505020204" pitchFamily="18" charset="0"/>
              </a:rPr>
              <a:t>.-85.g</a:t>
            </a:r>
            <a:r>
              <a:rPr lang="hr-HR" sz="2600" dirty="0" smtClean="0">
                <a:latin typeface="Bookman Old Style" panose="02050604050505020204" pitchFamily="18" charset="0"/>
              </a:rPr>
              <a:t>., </a:t>
            </a:r>
            <a:r>
              <a:rPr lang="hr-HR" sz="2600" dirty="0">
                <a:latin typeface="Bookman Old Style" panose="02050604050505020204" pitchFamily="18" charset="0"/>
              </a:rPr>
              <a:t>povodom Saturnalija </a:t>
            </a:r>
            <a:endParaRPr lang="hr-HR" sz="2600" dirty="0" smtClean="0">
              <a:latin typeface="Bookman Old Style" panose="020506040505050202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sz="2600" dirty="0" smtClean="0">
                <a:latin typeface="Bookman Old Style" panose="02050604050505020204" pitchFamily="18" charset="0"/>
              </a:rPr>
              <a:t> Glavna</a:t>
            </a:r>
            <a:r>
              <a:rPr lang="hr-HR" sz="2600" i="1" dirty="0" smtClean="0">
                <a:latin typeface="Bookman Old Style" panose="02050604050505020204" pitchFamily="18" charset="0"/>
              </a:rPr>
              <a:t> </a:t>
            </a:r>
            <a:r>
              <a:rPr lang="hr-HR" sz="2600" dirty="0" smtClean="0">
                <a:latin typeface="Bookman Old Style" panose="02050604050505020204" pitchFamily="18" charset="0"/>
              </a:rPr>
              <a:t>zbirka od 12 knjiga (posljednja nakon 98.g., u </a:t>
            </a:r>
            <a:r>
              <a:rPr lang="hr-HR" sz="2600" dirty="0" err="1" smtClean="0">
                <a:latin typeface="Bookman Old Style" panose="02050604050505020204" pitchFamily="18" charset="0"/>
              </a:rPr>
              <a:t>Hispaniji</a:t>
            </a:r>
            <a:r>
              <a:rPr lang="hr-HR" sz="2600" dirty="0" smtClean="0">
                <a:latin typeface="Bookman Old Style" panose="02050604050505020204" pitchFamily="18" charset="0"/>
              </a:rPr>
              <a:t>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sz="2800" dirty="0" smtClean="0">
                <a:latin typeface="Bookman Old Style" panose="02050604050505020204" pitchFamily="18" charset="0"/>
              </a:rPr>
              <a:t>Ukupno 1555 epigrama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sz="2600" dirty="0">
                <a:latin typeface="Bookman Old Style" panose="02050604050505020204" pitchFamily="18" charset="0"/>
              </a:rPr>
              <a:t> </a:t>
            </a:r>
            <a:r>
              <a:rPr lang="hr-HR" sz="2600" dirty="0" smtClean="0">
                <a:latin typeface="Bookman Old Style" panose="02050604050505020204" pitchFamily="18" charset="0"/>
              </a:rPr>
              <a:t>u elegijskim distisima, </a:t>
            </a:r>
            <a:r>
              <a:rPr lang="hr-HR" sz="2600" dirty="0" err="1" smtClean="0">
                <a:latin typeface="Bookman Old Style" panose="02050604050505020204" pitchFamily="18" charset="0"/>
              </a:rPr>
              <a:t>falečkim</a:t>
            </a:r>
            <a:r>
              <a:rPr lang="hr-HR" sz="2600" dirty="0" smtClean="0">
                <a:latin typeface="Bookman Old Style" panose="02050604050505020204" pitchFamily="18" charset="0"/>
              </a:rPr>
              <a:t> jedanaestercima i </a:t>
            </a:r>
            <a:r>
              <a:rPr lang="hr-HR" sz="2600" dirty="0" err="1" smtClean="0">
                <a:latin typeface="Bookman Old Style" panose="02050604050505020204" pitchFamily="18" charset="0"/>
              </a:rPr>
              <a:t>holijambima</a:t>
            </a:r>
            <a:r>
              <a:rPr lang="hr-HR" sz="2600" dirty="0" smtClean="0">
                <a:latin typeface="Bookman Old Style" panose="02050604050505020204" pitchFamily="18" charset="0"/>
              </a:rPr>
              <a:t> (rijetko u jambima i heksametru)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sz="2600" dirty="0">
                <a:latin typeface="Bookman Old Style" panose="02050604050505020204" pitchFamily="18" charset="0"/>
              </a:rPr>
              <a:t> </a:t>
            </a:r>
            <a:r>
              <a:rPr lang="hr-HR" sz="2600" dirty="0" smtClean="0">
                <a:latin typeface="Bookman Old Style" panose="02050604050505020204" pitchFamily="18" charset="0"/>
              </a:rPr>
              <a:t>bez puno retorike, bez mitologije, čitko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sz="2600" dirty="0" smtClean="0">
                <a:latin typeface="Bookman Old Style" panose="02050604050505020204" pitchFamily="18" charset="0"/>
              </a:rPr>
              <a:t> Uzori su mu </a:t>
            </a:r>
            <a:r>
              <a:rPr lang="hr-HR" sz="2600" dirty="0" err="1" smtClean="0">
                <a:latin typeface="Bookman Old Style" panose="02050604050505020204" pitchFamily="18" charset="0"/>
              </a:rPr>
              <a:t>Katul</a:t>
            </a:r>
            <a:r>
              <a:rPr lang="hr-HR" sz="2600" dirty="0" smtClean="0">
                <a:latin typeface="Bookman Old Style" panose="02050604050505020204" pitchFamily="18" charset="0"/>
              </a:rPr>
              <a:t>, </a:t>
            </a:r>
            <a:r>
              <a:rPr lang="hr-HR" sz="2600" dirty="0" err="1" smtClean="0">
                <a:latin typeface="Bookman Old Style" panose="02050604050505020204" pitchFamily="18" charset="0"/>
              </a:rPr>
              <a:t>Domicije</a:t>
            </a:r>
            <a:r>
              <a:rPr lang="hr-HR" sz="2600" dirty="0" smtClean="0">
                <a:latin typeface="Bookman Old Style" panose="02050604050505020204" pitchFamily="18" charset="0"/>
              </a:rPr>
              <a:t> Mars, </a:t>
            </a:r>
            <a:r>
              <a:rPr lang="hr-HR" sz="2600" dirty="0" err="1" smtClean="0">
                <a:latin typeface="Bookman Old Style" panose="02050604050505020204" pitchFamily="18" charset="0"/>
              </a:rPr>
              <a:t>Pedon</a:t>
            </a:r>
            <a:r>
              <a:rPr lang="hr-HR" sz="2600" dirty="0" smtClean="0">
                <a:latin typeface="Bookman Old Style" panose="02050604050505020204" pitchFamily="18" charset="0"/>
              </a:rPr>
              <a:t> </a:t>
            </a:r>
            <a:r>
              <a:rPr lang="hr-HR" sz="2600" dirty="0" err="1" smtClean="0">
                <a:latin typeface="Bookman Old Style" panose="02050604050505020204" pitchFamily="18" charset="0"/>
              </a:rPr>
              <a:t>Albinovan</a:t>
            </a:r>
            <a:r>
              <a:rPr lang="hr-HR" sz="2600" dirty="0">
                <a:latin typeface="Bookman Old Style" panose="02050604050505020204" pitchFamily="18" charset="0"/>
              </a:rPr>
              <a:t> </a:t>
            </a:r>
            <a:r>
              <a:rPr lang="hr-HR" sz="2600" dirty="0" smtClean="0">
                <a:latin typeface="Bookman Old Style" panose="02050604050505020204" pitchFamily="18" charset="0"/>
              </a:rPr>
              <a:t>i Gaj Kornelije </a:t>
            </a:r>
            <a:r>
              <a:rPr lang="hr-HR" sz="2600" dirty="0" err="1" smtClean="0">
                <a:latin typeface="Bookman Old Style" panose="02050604050505020204" pitchFamily="18" charset="0"/>
              </a:rPr>
              <a:t>Lentul</a:t>
            </a:r>
            <a:r>
              <a:rPr lang="hr-HR" sz="2600" dirty="0" smtClean="0">
                <a:latin typeface="Bookman Old Style" panose="02050604050505020204" pitchFamily="18" charset="0"/>
              </a:rPr>
              <a:t> </a:t>
            </a:r>
            <a:r>
              <a:rPr lang="hr-HR" sz="2600" dirty="0" err="1" smtClean="0">
                <a:latin typeface="Bookman Old Style" panose="02050604050505020204" pitchFamily="18" charset="0"/>
              </a:rPr>
              <a:t>Getulik</a:t>
            </a:r>
            <a:r>
              <a:rPr lang="hr-HR" sz="2600" dirty="0" smtClean="0">
                <a:latin typeface="Bookman Old Style" panose="02050604050505020204" pitchFamily="18" charset="0"/>
              </a:rPr>
              <a:t>; Marko </a:t>
            </a:r>
            <a:r>
              <a:rPr lang="hr-HR" sz="2600" dirty="0" err="1" smtClean="0">
                <a:latin typeface="Bookman Old Style" panose="02050604050505020204" pitchFamily="18" charset="0"/>
              </a:rPr>
              <a:t>Argentarije</a:t>
            </a:r>
            <a:r>
              <a:rPr lang="hr-HR" sz="2600" dirty="0" smtClean="0">
                <a:latin typeface="Bookman Old Style" panose="02050604050505020204" pitchFamily="18" charset="0"/>
              </a:rPr>
              <a:t> i </a:t>
            </a:r>
            <a:r>
              <a:rPr lang="hr-HR" sz="2600" dirty="0" err="1" smtClean="0">
                <a:latin typeface="Bookman Old Style" panose="02050604050505020204" pitchFamily="18" charset="0"/>
              </a:rPr>
              <a:t>Lukilije</a:t>
            </a:r>
            <a:r>
              <a:rPr lang="hr-HR" sz="2600" dirty="0" smtClean="0">
                <a:latin typeface="Bookman Old Style" panose="02050604050505020204" pitchFamily="18" charset="0"/>
              </a:rPr>
              <a:t> (grč.), kao </a:t>
            </a:r>
            <a:r>
              <a:rPr lang="hr-HR" sz="2600" dirty="0" smtClean="0">
                <a:latin typeface="Bookman Old Style" panose="02050604050505020204" pitchFamily="18" charset="0"/>
              </a:rPr>
              <a:t>i helenistički </a:t>
            </a:r>
            <a:r>
              <a:rPr lang="hr-HR" sz="2600" dirty="0" smtClean="0">
                <a:latin typeface="Bookman Old Style" panose="02050604050505020204" pitchFamily="18" charset="0"/>
              </a:rPr>
              <a:t>epigramatičari (</a:t>
            </a:r>
            <a:r>
              <a:rPr lang="hr-HR" sz="2600" dirty="0" err="1" smtClean="0">
                <a:latin typeface="Bookman Old Style" panose="02050604050505020204" pitchFamily="18" charset="0"/>
              </a:rPr>
              <a:t>Kalimah</a:t>
            </a:r>
            <a:r>
              <a:rPr lang="hr-HR" sz="2600" dirty="0" smtClean="0">
                <a:latin typeface="Bookman Old Style" panose="02050604050505020204" pitchFamily="18" charset="0"/>
              </a:rPr>
              <a:t>)</a:t>
            </a:r>
            <a:endParaRPr lang="hr-HR" sz="2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901167"/>
      </p:ext>
    </p:extLst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Bookman Old Style" panose="02050604050505020204" pitchFamily="18" charset="0"/>
              </a:rPr>
              <a:t>Teme</a:t>
            </a:r>
            <a:endParaRPr lang="hr-HR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651" y="1845734"/>
            <a:ext cx="11822349" cy="402336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hr-HR" sz="2800" dirty="0" smtClean="0">
                <a:latin typeface="Bookman Old Style" panose="02050604050505020204" pitchFamily="18" charset="0"/>
              </a:rPr>
              <a:t> Nadgrobni (tradicionalno)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sz="2800" dirty="0">
                <a:latin typeface="Bookman Old Style" panose="02050604050505020204" pitchFamily="18" charset="0"/>
              </a:rPr>
              <a:t> </a:t>
            </a:r>
            <a:r>
              <a:rPr lang="hr-HR" sz="2800" dirty="0" smtClean="0">
                <a:latin typeface="Bookman Old Style" panose="02050604050505020204" pitchFamily="18" charset="0"/>
              </a:rPr>
              <a:t>Prigodni – za rođendane, </a:t>
            </a:r>
            <a:r>
              <a:rPr lang="hr-HR" sz="2800" dirty="0" smtClean="0">
                <a:latin typeface="Bookman Old Style" panose="02050604050505020204" pitchFamily="18" charset="0"/>
              </a:rPr>
              <a:t>vjenčanja, gozbe </a:t>
            </a:r>
            <a:r>
              <a:rPr lang="hr-HR" sz="2800" dirty="0" smtClean="0">
                <a:latin typeface="Bookman Old Style" panose="02050604050505020204" pitchFamily="18" charset="0"/>
              </a:rPr>
              <a:t>i sl.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sz="2800" dirty="0">
                <a:latin typeface="Bookman Old Style" panose="02050604050505020204" pitchFamily="18" charset="0"/>
              </a:rPr>
              <a:t> </a:t>
            </a:r>
            <a:r>
              <a:rPr lang="hr-HR" sz="2800" dirty="0" smtClean="0">
                <a:latin typeface="Bookman Old Style" panose="02050604050505020204" pitchFamily="18" charset="0"/>
              </a:rPr>
              <a:t>Većinom </a:t>
            </a:r>
            <a:r>
              <a:rPr lang="hr-HR" sz="2800" dirty="0" smtClean="0">
                <a:latin typeface="Bookman Old Style" panose="02050604050505020204" pitchFamily="18" charset="0"/>
              </a:rPr>
              <a:t>podrugljivi (</a:t>
            </a:r>
            <a:r>
              <a:rPr lang="hr-HR" sz="2800" dirty="0" err="1" smtClean="0">
                <a:latin typeface="Bookman Old Style" panose="02050604050505020204" pitchFamily="18" charset="0"/>
              </a:rPr>
              <a:t>skoptički</a:t>
            </a:r>
            <a:r>
              <a:rPr lang="hr-HR" sz="2800" dirty="0" smtClean="0">
                <a:latin typeface="Bookman Old Style" panose="02050604050505020204" pitchFamily="18" charset="0"/>
              </a:rPr>
              <a:t>)</a:t>
            </a:r>
            <a:endParaRPr lang="hr-HR" sz="2800" dirty="0" smtClean="0">
              <a:latin typeface="Bookman Old Style" panose="020506040505050202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sz="2600" dirty="0" smtClean="0">
                <a:latin typeface="Bookman Old Style" panose="02050604050505020204" pitchFamily="18" charset="0"/>
              </a:rPr>
              <a:t>Sažeti, duhoviti, sa</a:t>
            </a:r>
            <a:r>
              <a:rPr lang="hr-HR" sz="2600" baseline="0" dirty="0" smtClean="0">
                <a:latin typeface="Bookman Old Style" panose="02050604050505020204" pitchFamily="18" charset="0"/>
              </a:rPr>
              <a:t> „zločestom” poantom, bez moraliziranja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hr-HR" sz="22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Parcere</a:t>
            </a:r>
            <a:r>
              <a:rPr lang="hr-HR" sz="22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personis</a:t>
            </a:r>
            <a:r>
              <a:rPr lang="hr-HR" sz="22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sz="22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dicere</a:t>
            </a:r>
            <a:r>
              <a:rPr lang="hr-HR" sz="22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de </a:t>
            </a:r>
            <a:r>
              <a:rPr lang="hr-HR" sz="22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vitiis</a:t>
            </a:r>
            <a:r>
              <a:rPr lang="hr-HR" sz="22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dirty="0" smtClean="0">
                <a:latin typeface="Bookman Old Style" panose="02050604050505020204" pitchFamily="18" charset="0"/>
              </a:rPr>
              <a:t>(X, 13, 10); </a:t>
            </a:r>
            <a:endParaRPr lang="hr-HR" sz="2200" i="1" dirty="0" smtClean="0">
              <a:latin typeface="Bookman Old Style" panose="020506040505050202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hr-HR" sz="2800" dirty="0" smtClean="0">
                <a:latin typeface="Bookman Old Style" panose="02050604050505020204" pitchFamily="18" charset="0"/>
              </a:rPr>
              <a:t> Slika rimske svakodnevice (svih slojeva)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sz="2600" dirty="0" smtClean="0">
                <a:latin typeface="Bookman Old Style" panose="02050604050505020204" pitchFamily="18" charset="0"/>
              </a:rPr>
              <a:t> Epigram je učinio stvarnijim, manje pjesničke igrarije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hr-HR" sz="2400" i="1" dirty="0">
                <a:latin typeface="Bookman Old Style" panose="02050604050505020204" pitchFamily="18" charset="0"/>
              </a:rPr>
              <a:t> </a:t>
            </a:r>
            <a:r>
              <a:rPr lang="hr-HR" sz="22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ludimus</a:t>
            </a:r>
            <a:r>
              <a:rPr lang="hr-HR" sz="22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innocui</a:t>
            </a:r>
            <a:r>
              <a:rPr lang="hr-HR" sz="22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dirty="0" smtClean="0">
                <a:latin typeface="Bookman Old Style" panose="02050604050505020204" pitchFamily="18" charset="0"/>
              </a:rPr>
              <a:t>(VII, 12, 9)</a:t>
            </a:r>
          </a:p>
        </p:txBody>
      </p:sp>
    </p:spTree>
    <p:extLst>
      <p:ext uri="{BB962C8B-B14F-4D97-AF65-F5344CB8AC3E}">
        <p14:creationId xmlns:p14="http://schemas.microsoft.com/office/powerpoint/2010/main" val="4084148320"/>
      </p:ext>
    </p:extLst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464" y="0"/>
            <a:ext cx="11751013" cy="6478621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hr-HR" sz="2800" dirty="0" smtClean="0">
                <a:latin typeface="Bookman Old Style" panose="02050604050505020204" pitchFamily="18" charset="0"/>
              </a:rPr>
              <a:t> </a:t>
            </a:r>
            <a:r>
              <a:rPr lang="hr-HR" sz="3000" dirty="0" err="1" smtClean="0">
                <a:latin typeface="Bookman Old Style" panose="02050604050505020204" pitchFamily="18" charset="0"/>
              </a:rPr>
              <a:t>Marcijal</a:t>
            </a:r>
            <a:r>
              <a:rPr lang="hr-HR" sz="3000" dirty="0" smtClean="0">
                <a:latin typeface="Bookman Old Style" panose="02050604050505020204" pitchFamily="18" charset="0"/>
              </a:rPr>
              <a:t> je usavršio formu i sadržaj </a:t>
            </a:r>
            <a:r>
              <a:rPr lang="hr-HR" sz="3000" dirty="0" smtClean="0">
                <a:latin typeface="Bookman Old Style" panose="02050604050505020204" pitchFamily="18" charset="0"/>
              </a:rPr>
              <a:t>epigrama </a:t>
            </a:r>
            <a:r>
              <a:rPr lang="hr-HR" sz="2600" dirty="0" smtClean="0">
                <a:latin typeface="Bookman Old Style" panose="02050604050505020204" pitchFamily="18" charset="0"/>
              </a:rPr>
              <a:t>(</a:t>
            </a:r>
            <a:r>
              <a:rPr lang="hr-HR" sz="3000" dirty="0" smtClean="0">
                <a:latin typeface="Bookman Old Style" panose="02050604050505020204" pitchFamily="18" charset="0"/>
              </a:rPr>
              <a:t>bliskost vicu)</a:t>
            </a:r>
            <a:endParaRPr lang="hr-HR" sz="3000" dirty="0" smtClean="0">
              <a:latin typeface="Bookman Old Style" panose="020506040505050202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sz="3000" dirty="0" smtClean="0">
                <a:latin typeface="Bookman Old Style" panose="02050604050505020204" pitchFamily="18" charset="0"/>
              </a:rPr>
              <a:t> osjećaj za detalje i za satiru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sz="3000" dirty="0">
                <a:latin typeface="Bookman Old Style" panose="02050604050505020204" pitchFamily="18" charset="0"/>
              </a:rPr>
              <a:t> </a:t>
            </a:r>
            <a:r>
              <a:rPr lang="hr-HR" sz="3000" dirty="0" smtClean="0">
                <a:latin typeface="Bookman Old Style" panose="02050604050505020204" pitchFamily="18" charset="0"/>
              </a:rPr>
              <a:t>iskreno suosjećanje isprepleteno s ruganjem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sz="3000" dirty="0" smtClean="0">
                <a:latin typeface="Bookman Old Style" panose="02050604050505020204" pitchFamily="18" charset="0"/>
              </a:rPr>
              <a:t> razgovor autora s čitateljem</a:t>
            </a:r>
            <a:endParaRPr lang="hr-HR" sz="2600" dirty="0" smtClean="0">
              <a:latin typeface="Bookman Old Style" panose="02050604050505020204" pitchFamily="18" charset="0"/>
            </a:endParaRPr>
          </a:p>
          <a:p>
            <a:pPr lvl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hr-HR" sz="3000" dirty="0" smtClean="0">
                <a:latin typeface="Bookman Old Style" panose="02050604050505020204" pitchFamily="18" charset="0"/>
              </a:rPr>
              <a:t> </a:t>
            </a:r>
            <a:r>
              <a:rPr lang="hr-HR" sz="3000" dirty="0" smtClean="0">
                <a:latin typeface="Bookman Old Style" panose="02050604050505020204" pitchFamily="18" charset="0"/>
              </a:rPr>
              <a:t>Jedno-, </a:t>
            </a:r>
            <a:r>
              <a:rPr lang="hr-HR" sz="3000" dirty="0" err="1" smtClean="0">
                <a:latin typeface="Bookman Old Style" panose="02050604050505020204" pitchFamily="18" charset="0"/>
              </a:rPr>
              <a:t>dvo</a:t>
            </a:r>
            <a:r>
              <a:rPr lang="hr-HR" sz="3000" dirty="0" smtClean="0">
                <a:latin typeface="Bookman Old Style" panose="02050604050505020204" pitchFamily="18" charset="0"/>
              </a:rPr>
              <a:t>- ili trodijelni: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hr-HR" sz="2600" dirty="0" smtClean="0">
                <a:latin typeface="Bookman Old Style" panose="02050604050505020204" pitchFamily="18" charset="0"/>
              </a:rPr>
              <a:t> Uvod, dramatizacija i poanta u različitim oblicima </a:t>
            </a:r>
            <a:r>
              <a:rPr lang="hr-HR" sz="2600" smtClean="0">
                <a:latin typeface="Bookman Old Style" panose="02050604050505020204" pitchFamily="18" charset="0"/>
              </a:rPr>
              <a:t>i </a:t>
            </a:r>
            <a:r>
              <a:rPr lang="hr-HR" sz="2600" smtClean="0">
                <a:latin typeface="Bookman Old Style" panose="02050604050505020204" pitchFamily="18" charset="0"/>
              </a:rPr>
              <a:t>kombinacijama</a:t>
            </a:r>
          </a:p>
          <a:p>
            <a:pPr lvl="2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hr-HR" sz="2600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hr-HR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hr-HR" sz="2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Cras</a:t>
            </a:r>
            <a:r>
              <a:rPr lang="hr-HR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te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victurum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cras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dicis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Postume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semper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</a:t>
            </a:r>
          </a:p>
          <a:p>
            <a:pPr marL="0" indent="0">
              <a:buNone/>
            </a:pPr>
            <a:r>
              <a:rPr lang="hr-HR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	     </a:t>
            </a:r>
            <a:r>
              <a:rPr lang="hr-HR" sz="2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Dic</a:t>
            </a:r>
            <a:r>
              <a:rPr lang="hr-HR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mihi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cras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istud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Postume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quando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venit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? </a:t>
            </a:r>
          </a:p>
          <a:p>
            <a:pPr marL="0" indent="0">
              <a:buNone/>
            </a:pPr>
            <a:r>
              <a:rPr lang="hr-HR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hr-HR" sz="2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Quam</a:t>
            </a:r>
            <a:r>
              <a:rPr lang="hr-HR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longe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cras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istud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ubi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est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? aut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unde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petendum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? </a:t>
            </a:r>
          </a:p>
          <a:p>
            <a:pPr marL="0" indent="0">
              <a:buNone/>
            </a:pPr>
            <a:r>
              <a:rPr lang="hr-HR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	     </a:t>
            </a:r>
            <a:r>
              <a:rPr lang="hr-HR" sz="2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Numquid</a:t>
            </a:r>
            <a:r>
              <a:rPr lang="hr-HR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apud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Parthos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Armeniosque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latet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? </a:t>
            </a:r>
          </a:p>
          <a:p>
            <a:pPr marL="0" indent="0">
              <a:buNone/>
            </a:pPr>
            <a:r>
              <a:rPr lang="hr-HR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hr-HR" sz="2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Iam</a:t>
            </a:r>
            <a:r>
              <a:rPr lang="hr-HR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cras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istud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habet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Priami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vel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Nestoris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annos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</a:t>
            </a:r>
          </a:p>
          <a:p>
            <a:pPr marL="0" indent="0">
              <a:buNone/>
            </a:pPr>
            <a:r>
              <a:rPr lang="hr-HR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	     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Cras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istud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quanti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dic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mihi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possit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emi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? </a:t>
            </a:r>
          </a:p>
          <a:p>
            <a:pPr marL="0" indent="0">
              <a:buNone/>
            </a:pPr>
            <a:r>
              <a:rPr lang="hr-HR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hr-HR" sz="2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Cras</a:t>
            </a:r>
            <a:r>
              <a:rPr lang="hr-HR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vives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?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hodie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iam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vivere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Postume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serum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est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 </a:t>
            </a:r>
          </a:p>
          <a:p>
            <a:pPr marL="0" indent="0">
              <a:buNone/>
            </a:pPr>
            <a:r>
              <a:rPr lang="hr-HR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	    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Ille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sapit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quisquis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Postume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vixit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heri</a:t>
            </a:r>
            <a:r>
              <a:rPr lang="hr-HR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</a:t>
            </a:r>
            <a:r>
              <a:rPr lang="hr-HR" sz="22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(V, </a:t>
            </a:r>
            <a:r>
              <a:rPr lang="hr-HR" sz="22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58</a:t>
            </a:r>
            <a:r>
              <a:rPr lang="hr-HR" sz="2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)</a:t>
            </a:r>
            <a:endParaRPr lang="hr-HR" sz="2800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777820"/>
      </p:ext>
    </p:extLst>
  </p:cSld>
  <p:clrMapOvr>
    <a:masterClrMapping/>
  </p:clrMapOvr>
  <p:transition spd="med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6086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447471"/>
            <a:ext cx="10614822" cy="5797685"/>
          </a:xfrm>
        </p:spPr>
        <p:txBody>
          <a:bodyPr>
            <a:normAutofit lnSpcReduction="10000"/>
          </a:bodyPr>
          <a:lstStyle/>
          <a:p>
            <a:r>
              <a:rPr lang="it-IT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Nolo uirum facili redemit qui sanguine famam,              5</a:t>
            </a:r>
          </a:p>
          <a:p>
            <a:r>
              <a:rPr lang="it-IT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  hunc uolo, laudari qui sine morte potest</a:t>
            </a:r>
            <a:r>
              <a:rPr lang="it-IT" sz="28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</a:t>
            </a:r>
            <a:r>
              <a:rPr lang="hr-HR" sz="28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(I, 8)</a:t>
            </a:r>
          </a:p>
          <a:p>
            <a:endParaRPr lang="hr-HR" sz="2800" i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Invisae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nimium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pueris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grataeque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magistris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Clara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Prometheo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munere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ligna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sumus</a:t>
            </a:r>
            <a:r>
              <a:rPr lang="hr-HR" altLang="sr-Latn-RS" sz="28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hr-HR" altLang="sr-Latn-RS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(XIV, 80)</a:t>
            </a:r>
            <a:endParaRPr lang="hr-HR" altLang="sr-Latn-RS" sz="2800" i="1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r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hr-HR" altLang="sr-Latn-RS" sz="2800" i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(= </a:t>
            </a:r>
            <a:r>
              <a:rPr lang="hr-HR" altLang="sr-Latn-RS" sz="2800" i="1" dirty="0" err="1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ferulae</a:t>
            </a:r>
            <a:r>
              <a:rPr lang="hr-HR" altLang="sr-Latn-RS" sz="2800" i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)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Hic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est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quem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legis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ille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quem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requiris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Toto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notus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in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orbe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Martialis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Argutis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epigrammaton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libellis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  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Cui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lector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studiose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quod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dedisti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Viventi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decus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atque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sentienti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Rari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post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cineres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habent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poetae</a:t>
            </a:r>
            <a:r>
              <a:rPr lang="hr-HR" altLang="sr-Latn-RS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hr-HR" altLang="sr-Latn-RS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(1, 1)</a:t>
            </a:r>
          </a:p>
        </p:txBody>
      </p:sp>
    </p:spTree>
    <p:extLst>
      <p:ext uri="{BB962C8B-B14F-4D97-AF65-F5344CB8AC3E}">
        <p14:creationId xmlns:p14="http://schemas.microsoft.com/office/powerpoint/2010/main" val="866452804"/>
      </p:ext>
    </p:extLst>
  </p:cSld>
  <p:clrMapOvr>
    <a:masterClrMapping/>
  </p:clrMapOvr>
  <p:transition spd="med"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4571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" y="0"/>
            <a:ext cx="5817139" cy="6692630"/>
          </a:xfrm>
        </p:spPr>
        <p:txBody>
          <a:bodyPr>
            <a:normAutofit fontScale="77500" lnSpcReduction="20000"/>
          </a:bodyPr>
          <a:lstStyle/>
          <a:p>
            <a:r>
              <a:rPr lang="hr-HR" sz="3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Quo 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tu, quo,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liber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otiose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tendis</a:t>
            </a:r>
            <a:endParaRPr lang="hr-HR" sz="3400" i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cultus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Sidone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non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cotidiana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numquid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Parthenium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videre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?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Certe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vadas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et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redeas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inevolutus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Libros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non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legit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ille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sed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libellos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nec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Musis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vacat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aut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suis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vacaret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Ecquid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te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satis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aestimas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beatum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contingunt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tibi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si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manus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minores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Vicini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pete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porticum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Quirini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turbam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non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habet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otiosiorem</a:t>
            </a:r>
            <a:endParaRPr lang="hr-HR" sz="3400" i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Pompeius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vel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Agenoris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puella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vel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primae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dominus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levis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carinae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Sunt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illic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duo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tresve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qui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revolvant</a:t>
            </a:r>
            <a:endParaRPr lang="hr-HR" sz="3400" i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nostrarum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tineas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ineptiarum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sed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cum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sponsio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fabulaeque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lassae</a:t>
            </a:r>
            <a:endParaRPr lang="hr-HR" sz="3400" i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de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Scorpo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fuerint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et</a:t>
            </a:r>
            <a:r>
              <a:rPr lang="hr-HR" sz="3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3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Incitato</a:t>
            </a:r>
            <a:r>
              <a:rPr lang="hr-HR" sz="3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hr-HR" sz="31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(XI, 1)</a:t>
            </a:r>
            <a:endParaRPr lang="hr-HR" sz="3100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972783" y="618925"/>
            <a:ext cx="6219217" cy="525017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Non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urbana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mea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tantum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Pimpleide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gaudent</a:t>
            </a:r>
            <a:endParaRPr lang="hr-HR" sz="2200" i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otia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nec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vacuis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auribus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ista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damus</a:t>
            </a:r>
            <a:endParaRPr lang="hr-HR" sz="2200" i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sed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meus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in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Geticis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ad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Martia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signa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pruinis</a:t>
            </a:r>
            <a:endParaRPr lang="hr-HR" sz="2200" i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 a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rigido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teritur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centurione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liber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dicitur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et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nostros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cantare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Britannia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versus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quid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prodest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?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Nescit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sacculus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ista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meus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at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quam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victuras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poteramus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pangere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chartas</a:t>
            </a:r>
            <a:endParaRPr lang="hr-HR" sz="2200" i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quantaque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Pieria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proelia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flare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tuba,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cum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pia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reddiderint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Augustum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numina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terris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et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Maecenatem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si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tibi</a:t>
            </a:r>
            <a:r>
              <a:rPr lang="hr-HR" sz="22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Roma, </a:t>
            </a:r>
            <a:r>
              <a:rPr lang="hr-HR" sz="22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darent</a:t>
            </a:r>
            <a:r>
              <a:rPr lang="hr-HR" sz="22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!</a:t>
            </a:r>
          </a:p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(XI, </a:t>
            </a:r>
            <a:r>
              <a:rPr lang="hr-HR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3)</a:t>
            </a:r>
            <a:endParaRPr lang="hr-HR" sz="2400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hr-HR" sz="2200" i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261669"/>
      </p:ext>
    </p:extLst>
  </p:cSld>
  <p:clrMapOvr>
    <a:masterClrMapping/>
  </p:clrMapOvr>
  <p:transition spd="med">
    <p:comb/>
  </p:transition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225</TotalTime>
  <Words>566</Words>
  <Application>Microsoft Office PowerPoint</Application>
  <PresentationFormat>Widescreen</PresentationFormat>
  <Paragraphs>82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Bookman Old Style</vt:lpstr>
      <vt:lpstr>Calibri</vt:lpstr>
      <vt:lpstr>Calibri Light</vt:lpstr>
      <vt:lpstr>Courier New</vt:lpstr>
      <vt:lpstr>Wingdings</vt:lpstr>
      <vt:lpstr>Retrospect</vt:lpstr>
      <vt:lpstr>Marcus Valerius Martialis</vt:lpstr>
      <vt:lpstr>Marko Valerije Marcijal</vt:lpstr>
      <vt:lpstr>Epigrami      Epigrammaton libri XV</vt:lpstr>
      <vt:lpstr>Teme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Marcus Valerius Martialis</dc:title>
  <dc:creator>Maja</dc:creator>
  <cp:lastModifiedBy>Maja</cp:lastModifiedBy>
  <cp:revision>25</cp:revision>
  <dcterms:created xsi:type="dcterms:W3CDTF">2017-05-02T09:33:09Z</dcterms:created>
  <dcterms:modified xsi:type="dcterms:W3CDTF">2017-05-02T18:32:05Z</dcterms:modified>
</cp:coreProperties>
</file>