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4" autoAdjust="0"/>
    <p:restoredTop sz="86378" autoAdjust="0"/>
  </p:normalViewPr>
  <p:slideViewPr>
    <p:cSldViewPr snapToGrid="0">
      <p:cViewPr varScale="1">
        <p:scale>
          <a:sx n="70" d="100"/>
          <a:sy n="70" d="100"/>
        </p:scale>
        <p:origin x="258" y="60"/>
      </p:cViewPr>
      <p:guideLst/>
    </p:cSldViewPr>
  </p:slideViewPr>
  <p:outlineViewPr>
    <p:cViewPr>
      <p:scale>
        <a:sx n="33" d="100"/>
        <a:sy n="33" d="100"/>
      </p:scale>
      <p:origin x="0" y="-223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29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01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6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42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2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31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62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41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26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34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57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4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63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89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06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3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0D102D-217E-42FB-93B0-7E55C5AF8899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3716C84-449A-4480-AF0B-1CD4A1525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28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211265-2305-4354-AE37-B489A3CD2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680" y="12681"/>
            <a:ext cx="4084320" cy="6845320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186296-A2B2-49E9-86E7-23471EBA4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677" y="631418"/>
            <a:ext cx="9252192" cy="2616199"/>
          </a:xfrm>
        </p:spPr>
        <p:txBody>
          <a:bodyPr/>
          <a:lstStyle/>
          <a:p>
            <a:pPr algn="l"/>
            <a: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Marijanski epovi </a:t>
            </a:r>
            <a:b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u osvit reformacije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BC6657-0F3D-4546-A2B9-F9951A1FB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2627" y="3610384"/>
            <a:ext cx="5934323" cy="3234935"/>
          </a:xfrm>
        </p:spPr>
        <p:txBody>
          <a:bodyPr>
            <a:normAutofit fontScale="92500" lnSpcReduction="20000"/>
          </a:bodyPr>
          <a:lstStyle/>
          <a:p>
            <a:r>
              <a:rPr lang="hr-HR" sz="30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De vita et gestis Christi </a:t>
            </a:r>
            <a:r>
              <a:rPr lang="hr-HR" sz="3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Jakova Bunića (Rim, 1526)</a:t>
            </a:r>
            <a:endParaRPr lang="hr-HR" sz="30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endParaRPr lang="hr-HR" sz="3000" dirty="0">
              <a:solidFill>
                <a:schemeClr val="bg2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endParaRPr lang="hr-HR" sz="3000" dirty="0">
              <a:solidFill>
                <a:schemeClr val="bg2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endParaRPr lang="hr-HR" sz="3000" dirty="0">
              <a:solidFill>
                <a:schemeClr val="bg2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endParaRPr lang="hr-HR" sz="430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GB" sz="1200" dirty="0">
                <a:solidFill>
                  <a:schemeClr val="bg2">
                    <a:lumMod val="75000"/>
                  </a:schemeClr>
                </a:solidFill>
              </a:rPr>
              <a:t>https://virgoclemens.wordpress.com/2012/11/04/gate-of-heaven/</a:t>
            </a:r>
          </a:p>
        </p:txBody>
      </p:sp>
    </p:spTree>
    <p:extLst>
      <p:ext uri="{BB962C8B-B14F-4D97-AF65-F5344CB8AC3E}">
        <p14:creationId xmlns:p14="http://schemas.microsoft.com/office/powerpoint/2010/main" val="313435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6127-885F-4B33-9258-C18054202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172278"/>
            <a:ext cx="10018713" cy="1789043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Bunićevi izvori</a:t>
            </a:r>
            <a:endParaRPr lang="en-GB" sz="3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EABC3-A293-4CAB-BC15-5F99646F8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242" y="993913"/>
            <a:ext cx="10956757" cy="5864088"/>
          </a:xfrm>
        </p:spPr>
        <p:txBody>
          <a:bodyPr>
            <a:noAutofit/>
          </a:bodyPr>
          <a:lstStyle/>
          <a:p>
            <a:r>
              <a:rPr lang="hr-HR" sz="2200" dirty="0">
                <a:latin typeface="Palatino Linotype" panose="02040502050505030304" pitchFamily="18" charset="0"/>
              </a:rPr>
              <a:t>Antički kršćanski epovi, pogotovo Juvenk (</a:t>
            </a:r>
            <a:r>
              <a:rPr lang="en-GB" sz="2200" i="1" dirty="0" err="1">
                <a:latin typeface="Palatino Linotype" panose="02040502050505030304" pitchFamily="18" charset="0"/>
              </a:rPr>
              <a:t>Evangeliorum</a:t>
            </a:r>
            <a:r>
              <a:rPr lang="hr-HR" sz="2200" i="1" dirty="0">
                <a:latin typeface="Palatino Linotype" panose="02040502050505030304" pitchFamily="18" charset="0"/>
              </a:rPr>
              <a:t> </a:t>
            </a:r>
            <a:r>
              <a:rPr lang="en-GB" sz="2200" i="1" dirty="0">
                <a:latin typeface="Palatino Linotype" panose="02040502050505030304" pitchFamily="18" charset="0"/>
              </a:rPr>
              <a:t>libri </a:t>
            </a:r>
            <a:r>
              <a:rPr lang="en-GB" sz="2200" i="1" dirty="0" err="1">
                <a:latin typeface="Palatino Linotype" panose="02040502050505030304" pitchFamily="18" charset="0"/>
              </a:rPr>
              <a:t>quattuor</a:t>
            </a:r>
            <a:r>
              <a:rPr lang="hr-HR" sz="2200" dirty="0">
                <a:latin typeface="Palatino Linotype" panose="02040502050505030304" pitchFamily="18" charset="0"/>
              </a:rPr>
              <a:t>)</a:t>
            </a:r>
            <a:endParaRPr lang="en-GB" sz="2200" dirty="0">
              <a:latin typeface="Palatino Linotype" panose="02040502050505030304" pitchFamily="18" charset="0"/>
            </a:endParaRPr>
          </a:p>
          <a:p>
            <a:r>
              <a:rPr lang="hr-HR" sz="2200" dirty="0">
                <a:latin typeface="Palatino Linotype" panose="02040502050505030304" pitchFamily="18" charset="0"/>
              </a:rPr>
              <a:t>Poganski književni imaginarij (mitologija, legende, motivi, simbolika...)</a:t>
            </a:r>
          </a:p>
          <a:p>
            <a:pPr marL="449263" lvl="2" indent="0">
              <a:buNone/>
            </a:pP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Salue sancta Ceres, uno qua semina grano</a:t>
            </a:r>
            <a:b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Multa fluunt, aliis in terrae uentre peremptis, </a:t>
            </a:r>
            <a:b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Vna farina uenit gemino contrita molari </a:t>
            </a:r>
            <a:b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Vna fit alma Ceres, huius farragine grana</a:t>
            </a:r>
            <a:b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Multa uigent, unusque coit per uiscera sanguis, </a:t>
            </a:r>
            <a:b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Spiritus unus inest hoc magno in corpore Christi. </a:t>
            </a:r>
            <a:b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</a:b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Viuimus hoc omnes, hoc uno pascimur omnes. </a:t>
            </a:r>
          </a:p>
          <a:p>
            <a:pPr marL="449263" lvl="2" indent="0">
              <a:buNone/>
            </a:pP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(DVGXr,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IX, 491-497; na kraju prvog dijela)</a:t>
            </a:r>
            <a:br>
              <a:rPr lang="hr-HR" dirty="0"/>
            </a:br>
            <a:endParaRPr lang="hr-HR" sz="1200" dirty="0">
              <a:latin typeface="Palatino Linotype" panose="02040502050505030304" pitchFamily="18" charset="0"/>
            </a:endParaRPr>
          </a:p>
          <a:p>
            <a:r>
              <a:rPr lang="hr-HR" sz="2200" dirty="0">
                <a:latin typeface="Palatino Linotype" panose="02040502050505030304" pitchFamily="18" charset="0"/>
              </a:rPr>
              <a:t>Kršćanska tradicija crkvenih himni na latinskom (Prudencije, Hilarije...)</a:t>
            </a:r>
          </a:p>
          <a:p>
            <a:pPr lvl="1"/>
            <a:r>
              <a:rPr lang="hr-HR" sz="1800" dirty="0">
                <a:latin typeface="Palatino Linotype" panose="02040502050505030304" pitchFamily="18" charset="0"/>
              </a:rPr>
              <a:t>parafraze psalama, eulogiji</a:t>
            </a:r>
          </a:p>
          <a:p>
            <a:r>
              <a:rPr lang="hr-HR" sz="2200" dirty="0">
                <a:latin typeface="Palatino Linotype" panose="02040502050505030304" pitchFamily="18" charset="0"/>
              </a:rPr>
              <a:t>Vjerski pokreti u tadašnjoj Europi</a:t>
            </a:r>
          </a:p>
          <a:p>
            <a:pPr lvl="1"/>
            <a:r>
              <a:rPr lang="hr-HR" sz="1800" dirty="0">
                <a:latin typeface="Palatino Linotype" panose="02040502050505030304" pitchFamily="18" charset="0"/>
              </a:rPr>
              <a:t>Husiti, </a:t>
            </a:r>
            <a:r>
              <a:rPr lang="hr-HR" sz="1800" i="1" dirty="0">
                <a:latin typeface="Palatino Linotype" panose="02040502050505030304" pitchFamily="18" charset="0"/>
              </a:rPr>
              <a:t>devotio moderna</a:t>
            </a:r>
            <a:r>
              <a:rPr lang="hr-HR" sz="1800" dirty="0">
                <a:latin typeface="Palatino Linotype" panose="02040502050505030304" pitchFamily="18" charset="0"/>
              </a:rPr>
              <a:t>, Luther...</a:t>
            </a:r>
            <a:endParaRPr lang="en-GB" sz="1800" dirty="0">
              <a:latin typeface="Palatino Linotype" panose="0204050205050503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A6FC4E-BB1F-116E-BA66-AE01D20465F7}"/>
              </a:ext>
            </a:extLst>
          </p:cNvPr>
          <p:cNvSpPr txBox="1"/>
          <p:nvPr/>
        </p:nvSpPr>
        <p:spPr>
          <a:xfrm>
            <a:off x="6882063" y="2253203"/>
            <a:ext cx="48607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Zdravo, Cerero sveta, gdje u jednom zrnu teče brojno sjeme, dok drugo nestaje u utrobi zemlje; jedno brašno dolazi samljeveno dvostrukim kamenom. Jedna postaje blažena Cerera, a po njenoj smjesi mnoga zrna žive i jedna krv kola po udovima. Jedan je duh u tom velikom Kristovom tijelu. Od njega živimo svi, njime se jednim svi hranimo.</a:t>
            </a:r>
          </a:p>
        </p:txBody>
      </p:sp>
    </p:spTree>
    <p:extLst>
      <p:ext uri="{BB962C8B-B14F-4D97-AF65-F5344CB8AC3E}">
        <p14:creationId xmlns:p14="http://schemas.microsoft.com/office/powerpoint/2010/main" val="8299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1CE8F-3FCF-4674-98A8-61D85B529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2" y="0"/>
            <a:ext cx="9557287" cy="974034"/>
          </a:xfrm>
        </p:spPr>
        <p:txBody>
          <a:bodyPr>
            <a:normAutofit/>
          </a:bodyPr>
          <a:lstStyle/>
          <a:p>
            <a:r>
              <a:rPr lang="hr-HR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Epovi o Kristovom životu (kraj 15/poč. 16. st.)</a:t>
            </a:r>
            <a:endParaRPr lang="en-GB" sz="3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BCD08-0A09-4A61-87B9-E5F6E1FF7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513" y="1126435"/>
            <a:ext cx="10588487" cy="5731565"/>
          </a:xfrm>
        </p:spPr>
        <p:txBody>
          <a:bodyPr>
            <a:normAutofit fontScale="92500" lnSpcReduction="10000"/>
          </a:bodyPr>
          <a:lstStyle/>
          <a:p>
            <a:r>
              <a:rPr lang="hr-HR" dirty="0">
                <a:latin typeface="Palatino Linotype" panose="02040502050505030304" pitchFamily="18" charset="0"/>
              </a:rPr>
              <a:t>U heksametru, na </a:t>
            </a:r>
            <a:r>
              <a:rPr lang="hr-HR" b="1" dirty="0">
                <a:latin typeface="Palatino Linotype" panose="02040502050505030304" pitchFamily="18" charset="0"/>
              </a:rPr>
              <a:t>latinskom</a:t>
            </a:r>
            <a:r>
              <a:rPr lang="hr-HR" dirty="0">
                <a:latin typeface="Palatino Linotype" panose="02040502050505030304" pitchFamily="18" charset="0"/>
              </a:rPr>
              <a:t>, s papinskim odobrenjima; uključuju i Mariju</a:t>
            </a:r>
            <a:endParaRPr lang="en-GB" dirty="0">
              <a:latin typeface="Palatino Linotype" panose="02040502050505030304" pitchFamily="18" charset="0"/>
            </a:endParaRPr>
          </a:p>
          <a:p>
            <a:r>
              <a:rPr lang="en-GB" i="1" dirty="0" err="1">
                <a:latin typeface="Palatino Linotype" panose="02040502050505030304" pitchFamily="18" charset="0"/>
              </a:rPr>
              <a:t>Parthenice</a:t>
            </a:r>
            <a:r>
              <a:rPr lang="en-GB" i="1" dirty="0">
                <a:latin typeface="Palatino Linotype" panose="02040502050505030304" pitchFamily="18" charset="0"/>
              </a:rPr>
              <a:t> Mariana</a:t>
            </a:r>
            <a:r>
              <a:rPr lang="hr-HR" dirty="0">
                <a:latin typeface="Palatino Linotype" panose="02040502050505030304" pitchFamily="18" charset="0"/>
              </a:rPr>
              <a:t>, </a:t>
            </a:r>
            <a:r>
              <a:rPr lang="en-GB" dirty="0">
                <a:latin typeface="Palatino Linotype" panose="02040502050505030304" pitchFamily="18" charset="0"/>
              </a:rPr>
              <a:t>Battista </a:t>
            </a:r>
            <a:r>
              <a:rPr lang="en-GB" dirty="0" err="1">
                <a:latin typeface="Palatino Linotype" panose="02040502050505030304" pitchFamily="18" charset="0"/>
              </a:rPr>
              <a:t>Mantovano</a:t>
            </a:r>
            <a:r>
              <a:rPr lang="en-GB" dirty="0">
                <a:latin typeface="Palatino Linotype" panose="02040502050505030304" pitchFamily="18" charset="0"/>
              </a:rPr>
              <a:t> (1447–1516</a:t>
            </a:r>
            <a:r>
              <a:rPr lang="hr-HR" dirty="0">
                <a:latin typeface="Palatino Linotype" panose="02040502050505030304" pitchFamily="18" charset="0"/>
              </a:rPr>
              <a:t>)</a:t>
            </a:r>
            <a:r>
              <a:rPr lang="en-GB" dirty="0">
                <a:latin typeface="Palatino Linotype" panose="02040502050505030304" pitchFamily="18" charset="0"/>
              </a:rPr>
              <a:t>, Bologna 1481</a:t>
            </a:r>
            <a:endParaRPr lang="hr-HR" dirty="0">
              <a:latin typeface="Palatino Linotype" panose="02040502050505030304" pitchFamily="18" charset="0"/>
            </a:endParaRPr>
          </a:p>
          <a:p>
            <a:r>
              <a:rPr lang="hr-HR" dirty="0">
                <a:latin typeface="Palatino Linotype" panose="02040502050505030304" pitchFamily="18" charset="0"/>
              </a:rPr>
              <a:t>e</a:t>
            </a:r>
            <a:r>
              <a:rPr lang="en-GB" dirty="0">
                <a:latin typeface="Palatino Linotype" panose="02040502050505030304" pitchFamily="18" charset="0"/>
              </a:rPr>
              <a:t>p</a:t>
            </a:r>
            <a:r>
              <a:rPr lang="hr-HR" dirty="0">
                <a:latin typeface="Palatino Linotype" panose="02040502050505030304" pitchFamily="18" charset="0"/>
              </a:rPr>
              <a:t>i</a:t>
            </a:r>
            <a:r>
              <a:rPr lang="en-GB" dirty="0">
                <a:latin typeface="Palatino Linotype" panose="02040502050505030304" pitchFamily="18" charset="0"/>
              </a:rPr>
              <a:t>li</a:t>
            </a:r>
            <a:r>
              <a:rPr lang="hr-HR" dirty="0">
                <a:latin typeface="Palatino Linotype" panose="02040502050505030304" pitchFamily="18" charset="0"/>
              </a:rPr>
              <a:t>j</a:t>
            </a:r>
            <a:r>
              <a:rPr lang="en-GB" dirty="0">
                <a:latin typeface="Palatino Linotype" panose="02040502050505030304" pitchFamily="18" charset="0"/>
              </a:rPr>
              <a:t> </a:t>
            </a:r>
            <a:r>
              <a:rPr lang="en-GB" i="1" dirty="0">
                <a:latin typeface="Palatino Linotype" panose="02040502050505030304" pitchFamily="18" charset="0"/>
              </a:rPr>
              <a:t>De </a:t>
            </a:r>
            <a:r>
              <a:rPr lang="en-GB" i="1" dirty="0" err="1">
                <a:latin typeface="Palatino Linotype" panose="02040502050505030304" pitchFamily="18" charset="0"/>
              </a:rPr>
              <a:t>triumpho</a:t>
            </a:r>
            <a:r>
              <a:rPr lang="en-GB" i="1" dirty="0">
                <a:latin typeface="Palatino Linotype" panose="02040502050505030304" pitchFamily="18" charset="0"/>
              </a:rPr>
              <a:t> Christi</a:t>
            </a:r>
            <a:r>
              <a:rPr lang="hr-HR" dirty="0">
                <a:latin typeface="Palatino Linotype" panose="02040502050505030304" pitchFamily="18" charset="0"/>
              </a:rPr>
              <a:t>,</a:t>
            </a:r>
            <a:r>
              <a:rPr lang="en-GB" dirty="0">
                <a:latin typeface="Palatino Linotype" panose="02040502050505030304" pitchFamily="18" charset="0"/>
              </a:rPr>
              <a:t> </a:t>
            </a:r>
            <a:r>
              <a:rPr lang="en-GB" dirty="0" err="1">
                <a:latin typeface="Palatino Linotype" panose="02040502050505030304" pitchFamily="18" charset="0"/>
              </a:rPr>
              <a:t>Macario</a:t>
            </a:r>
            <a:r>
              <a:rPr lang="en-GB" dirty="0">
                <a:latin typeface="Palatino Linotype" panose="02040502050505030304" pitchFamily="18" charset="0"/>
              </a:rPr>
              <a:t> </a:t>
            </a:r>
            <a:r>
              <a:rPr lang="en-GB" dirty="0" err="1">
                <a:latin typeface="Palatino Linotype" panose="02040502050505030304" pitchFamily="18" charset="0"/>
              </a:rPr>
              <a:t>Muzio</a:t>
            </a:r>
            <a:r>
              <a:rPr lang="en-GB" dirty="0">
                <a:latin typeface="Palatino Linotype" panose="02040502050505030304" pitchFamily="18" charset="0"/>
              </a:rPr>
              <a:t> (ca.</a:t>
            </a:r>
            <a:r>
              <a:rPr lang="hr-HR" dirty="0">
                <a:latin typeface="Palatino Linotype" panose="02040502050505030304" pitchFamily="18" charset="0"/>
              </a:rPr>
              <a:t> </a:t>
            </a:r>
            <a:r>
              <a:rPr lang="en-GB" dirty="0">
                <a:latin typeface="Palatino Linotype" panose="02040502050505030304" pitchFamily="18" charset="0"/>
              </a:rPr>
              <a:t>1440–1515), Ven</a:t>
            </a:r>
            <a:r>
              <a:rPr lang="hr-HR" dirty="0">
                <a:latin typeface="Palatino Linotype" panose="02040502050505030304" pitchFamily="18" charset="0"/>
              </a:rPr>
              <a:t>e</a:t>
            </a:r>
            <a:r>
              <a:rPr lang="en-GB" dirty="0">
                <a:latin typeface="Palatino Linotype" panose="02040502050505030304" pitchFamily="18" charset="0"/>
              </a:rPr>
              <a:t>c</a:t>
            </a:r>
            <a:r>
              <a:rPr lang="hr-HR" dirty="0">
                <a:latin typeface="Palatino Linotype" panose="02040502050505030304" pitchFamily="18" charset="0"/>
              </a:rPr>
              <a:t>ija</a:t>
            </a:r>
            <a:r>
              <a:rPr lang="en-GB" dirty="0">
                <a:latin typeface="Palatino Linotype" panose="02040502050505030304" pitchFamily="18" charset="0"/>
              </a:rPr>
              <a:t> 1499; </a:t>
            </a:r>
            <a:endParaRPr lang="hr-HR" dirty="0">
              <a:latin typeface="Palatino Linotype" panose="02040502050505030304" pitchFamily="18" charset="0"/>
            </a:endParaRPr>
          </a:p>
          <a:p>
            <a:r>
              <a:rPr lang="en-GB" i="1" dirty="0" err="1">
                <a:latin typeface="Palatino Linotype" panose="02040502050505030304" pitchFamily="18" charset="0"/>
              </a:rPr>
              <a:t>Christidos</a:t>
            </a:r>
            <a:r>
              <a:rPr lang="en-GB" i="1" dirty="0">
                <a:latin typeface="Palatino Linotype" panose="02040502050505030304" pitchFamily="18" charset="0"/>
              </a:rPr>
              <a:t> libri X</a:t>
            </a:r>
            <a:r>
              <a:rPr lang="hr-HR" i="1" dirty="0">
                <a:latin typeface="Palatino Linotype" panose="02040502050505030304" pitchFamily="18" charset="0"/>
              </a:rPr>
              <a:t>,</a:t>
            </a:r>
            <a:r>
              <a:rPr lang="en-GB" dirty="0">
                <a:latin typeface="Palatino Linotype" panose="02040502050505030304" pitchFamily="18" charset="0"/>
              </a:rPr>
              <a:t> </a:t>
            </a:r>
            <a:r>
              <a:rPr lang="en-GB" dirty="0" err="1">
                <a:latin typeface="Palatino Linotype" panose="02040502050505030304" pitchFamily="18" charset="0"/>
              </a:rPr>
              <a:t>Humbertus</a:t>
            </a:r>
            <a:r>
              <a:rPr lang="hr-HR" dirty="0">
                <a:latin typeface="Palatino Linotype" panose="02040502050505030304" pitchFamily="18" charset="0"/>
              </a:rPr>
              <a:t> </a:t>
            </a:r>
            <a:r>
              <a:rPr lang="en-GB" dirty="0" err="1">
                <a:latin typeface="Palatino Linotype" panose="02040502050505030304" pitchFamily="18" charset="0"/>
              </a:rPr>
              <a:t>Montismoretanus</a:t>
            </a:r>
            <a:r>
              <a:rPr lang="en-GB" dirty="0">
                <a:latin typeface="Palatino Linotype" panose="02040502050505030304" pitchFamily="18" charset="0"/>
              </a:rPr>
              <a:t> (ca. 1460–ca. 1525), Lyon </a:t>
            </a:r>
            <a:r>
              <a:rPr lang="hr-HR" dirty="0">
                <a:latin typeface="Palatino Linotype" panose="02040502050505030304" pitchFamily="18" charset="0"/>
              </a:rPr>
              <a:t>c</a:t>
            </a:r>
            <a:r>
              <a:rPr lang="en-GB" dirty="0">
                <a:latin typeface="Palatino Linotype" panose="02040502050505030304" pitchFamily="18" charset="0"/>
              </a:rPr>
              <a:t>a</a:t>
            </a:r>
            <a:r>
              <a:rPr lang="hr-HR" dirty="0">
                <a:latin typeface="Palatino Linotype" panose="02040502050505030304" pitchFamily="18" charset="0"/>
              </a:rPr>
              <a:t>. </a:t>
            </a:r>
            <a:r>
              <a:rPr lang="en-GB" dirty="0">
                <a:latin typeface="Palatino Linotype" panose="02040502050505030304" pitchFamily="18" charset="0"/>
              </a:rPr>
              <a:t>1520</a:t>
            </a:r>
            <a:endParaRPr lang="hr-HR" dirty="0">
              <a:latin typeface="Palatino Linotype" panose="02040502050505030304" pitchFamily="18" charset="0"/>
            </a:endParaRPr>
          </a:p>
          <a:p>
            <a:r>
              <a:rPr lang="en-GB" i="1" dirty="0" err="1">
                <a:latin typeface="Palatino Linotype" panose="02040502050505030304" pitchFamily="18" charset="0"/>
              </a:rPr>
              <a:t>Thalichristia</a:t>
            </a:r>
            <a:r>
              <a:rPr lang="hr-HR" dirty="0">
                <a:latin typeface="Palatino Linotype" panose="02040502050505030304" pitchFamily="18" charset="0"/>
              </a:rPr>
              <a:t>,</a:t>
            </a:r>
            <a:r>
              <a:rPr lang="en-GB" dirty="0">
                <a:latin typeface="Palatino Linotype" panose="02040502050505030304" pitchFamily="18" charset="0"/>
              </a:rPr>
              <a:t> Alvaro Gomez de Ciudad Real (1488–1538),</a:t>
            </a:r>
            <a:r>
              <a:rPr lang="hr-HR" dirty="0">
                <a:latin typeface="Palatino Linotype" panose="02040502050505030304" pitchFamily="18" charset="0"/>
              </a:rPr>
              <a:t> </a:t>
            </a:r>
            <a:r>
              <a:rPr lang="en-GB" dirty="0" err="1">
                <a:latin typeface="Palatino Linotype" panose="02040502050505030304" pitchFamily="18" charset="0"/>
              </a:rPr>
              <a:t>Alcalà</a:t>
            </a:r>
            <a:r>
              <a:rPr lang="en-GB" dirty="0">
                <a:latin typeface="Palatino Linotype" panose="02040502050505030304" pitchFamily="18" charset="0"/>
              </a:rPr>
              <a:t> 1522 </a:t>
            </a:r>
            <a:endParaRPr lang="hr-HR" dirty="0">
              <a:latin typeface="Palatino Linotype" panose="02040502050505030304" pitchFamily="18" charset="0"/>
            </a:endParaRPr>
          </a:p>
          <a:p>
            <a:r>
              <a:rPr lang="en-GB" i="1" dirty="0">
                <a:latin typeface="Palatino Linotype" panose="02040502050505030304" pitchFamily="18" charset="0"/>
              </a:rPr>
              <a:t>De </a:t>
            </a:r>
            <a:r>
              <a:rPr lang="en-GB" i="1" dirty="0" err="1">
                <a:latin typeface="Palatino Linotype" panose="02040502050505030304" pitchFamily="18" charset="0"/>
              </a:rPr>
              <a:t>partu</a:t>
            </a:r>
            <a:r>
              <a:rPr lang="en-GB" i="1" dirty="0"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latin typeface="Palatino Linotype" panose="02040502050505030304" pitchFamily="18" charset="0"/>
              </a:rPr>
              <a:t>Virginis</a:t>
            </a:r>
            <a:r>
              <a:rPr lang="hr-HR" dirty="0">
                <a:latin typeface="Palatino Linotype" panose="02040502050505030304" pitchFamily="18" charset="0"/>
              </a:rPr>
              <a:t>,</a:t>
            </a:r>
            <a:r>
              <a:rPr lang="en-GB" dirty="0">
                <a:latin typeface="Palatino Linotype" panose="02040502050505030304" pitchFamily="18" charset="0"/>
              </a:rPr>
              <a:t> Jacopo </a:t>
            </a:r>
            <a:r>
              <a:rPr lang="en-GB" dirty="0" err="1">
                <a:latin typeface="Palatino Linotype" panose="02040502050505030304" pitchFamily="18" charset="0"/>
              </a:rPr>
              <a:t>Sannazaro</a:t>
            </a:r>
            <a:r>
              <a:rPr lang="hr-HR" dirty="0">
                <a:latin typeface="Palatino Linotype" panose="02040502050505030304" pitchFamily="18" charset="0"/>
              </a:rPr>
              <a:t> </a:t>
            </a:r>
            <a:r>
              <a:rPr lang="en-GB" dirty="0">
                <a:latin typeface="Palatino Linotype" panose="02040502050505030304" pitchFamily="18" charset="0"/>
              </a:rPr>
              <a:t>(1458–1530), </a:t>
            </a:r>
            <a:r>
              <a:rPr lang="hr-HR" dirty="0">
                <a:latin typeface="Palatino Linotype" panose="02040502050505030304" pitchFamily="18" charset="0"/>
              </a:rPr>
              <a:t>Napulj</a:t>
            </a:r>
            <a:r>
              <a:rPr lang="en-GB" dirty="0">
                <a:latin typeface="Palatino Linotype" panose="02040502050505030304" pitchFamily="18" charset="0"/>
              </a:rPr>
              <a:t> 1526</a:t>
            </a:r>
            <a:endParaRPr lang="hr-HR" dirty="0">
              <a:latin typeface="Palatino Linotype" panose="02040502050505030304" pitchFamily="18" charset="0"/>
            </a:endParaRPr>
          </a:p>
          <a:p>
            <a:r>
              <a:rPr lang="en-GB" i="1" dirty="0" err="1">
                <a:latin typeface="Palatino Linotype" panose="02040502050505030304" pitchFamily="18" charset="0"/>
              </a:rPr>
              <a:t>Evangelicae</a:t>
            </a:r>
            <a:r>
              <a:rPr lang="en-GB" i="1" dirty="0"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latin typeface="Palatino Linotype" panose="02040502050505030304" pitchFamily="18" charset="0"/>
              </a:rPr>
              <a:t>historiae</a:t>
            </a:r>
            <a:r>
              <a:rPr lang="en-GB" i="1" dirty="0"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latin typeface="Palatino Linotype" panose="02040502050505030304" pitchFamily="18" charset="0"/>
              </a:rPr>
              <a:t>sive</a:t>
            </a:r>
            <a:r>
              <a:rPr lang="en-GB" i="1" dirty="0">
                <a:latin typeface="Palatino Linotype" panose="02040502050505030304" pitchFamily="18" charset="0"/>
              </a:rPr>
              <a:t> de</a:t>
            </a:r>
            <a:r>
              <a:rPr lang="hr-HR" i="1" dirty="0">
                <a:latin typeface="Palatino Linotype" panose="02040502050505030304" pitchFamily="18" charset="0"/>
              </a:rPr>
              <a:t> </a:t>
            </a:r>
            <a:r>
              <a:rPr lang="en-GB" i="1" dirty="0">
                <a:latin typeface="Palatino Linotype" panose="02040502050505030304" pitchFamily="18" charset="0"/>
              </a:rPr>
              <a:t>Deo </a:t>
            </a:r>
            <a:r>
              <a:rPr lang="en-GB" i="1" dirty="0" err="1">
                <a:latin typeface="Palatino Linotype" panose="02040502050505030304" pitchFamily="18" charset="0"/>
              </a:rPr>
              <a:t>homine</a:t>
            </a:r>
            <a:r>
              <a:rPr lang="en-GB" i="1" dirty="0">
                <a:latin typeface="Palatino Linotype" panose="02040502050505030304" pitchFamily="18" charset="0"/>
              </a:rPr>
              <a:t> libri IV</a:t>
            </a:r>
            <a:r>
              <a:rPr lang="hr-HR" i="1" dirty="0">
                <a:latin typeface="Palatino Linotype" panose="02040502050505030304" pitchFamily="18" charset="0"/>
              </a:rPr>
              <a:t>, </a:t>
            </a:r>
            <a:r>
              <a:rPr lang="en-GB" dirty="0">
                <a:latin typeface="Palatino Linotype" panose="02040502050505030304" pitchFamily="18" charset="0"/>
              </a:rPr>
              <a:t>Battista Fiera (1469–1538)</a:t>
            </a:r>
            <a:r>
              <a:rPr lang="hr-HR" dirty="0">
                <a:latin typeface="Palatino Linotype" panose="02040502050505030304" pitchFamily="18" charset="0"/>
              </a:rPr>
              <a:t>,</a:t>
            </a:r>
            <a:r>
              <a:rPr lang="en-GB" dirty="0">
                <a:latin typeface="Palatino Linotype" panose="02040502050505030304" pitchFamily="18" charset="0"/>
              </a:rPr>
              <a:t> Basel 1535</a:t>
            </a:r>
            <a:endParaRPr lang="hr-HR" dirty="0">
              <a:latin typeface="Palatino Linotype" panose="02040502050505030304" pitchFamily="18" charset="0"/>
            </a:endParaRPr>
          </a:p>
          <a:p>
            <a:r>
              <a:rPr lang="en-GB" i="1" dirty="0" err="1">
                <a:latin typeface="Palatino Linotype" panose="02040502050505030304" pitchFamily="18" charset="0"/>
              </a:rPr>
              <a:t>Christias</a:t>
            </a:r>
            <a:r>
              <a:rPr lang="hr-HR" dirty="0">
                <a:latin typeface="Palatino Linotype" panose="02040502050505030304" pitchFamily="18" charset="0"/>
              </a:rPr>
              <a:t>,</a:t>
            </a:r>
            <a:r>
              <a:rPr lang="en-GB" dirty="0">
                <a:latin typeface="Palatino Linotype" panose="02040502050505030304" pitchFamily="18" charset="0"/>
              </a:rPr>
              <a:t> Marco Girolamo Vida (c.1485–1566), Cremona 1535</a:t>
            </a:r>
            <a:endParaRPr lang="hr-HR" dirty="0">
              <a:latin typeface="Palatino Linotype" panose="02040502050505030304" pitchFamily="18" charset="0"/>
            </a:endParaRPr>
          </a:p>
          <a:p>
            <a:pPr lvl="1"/>
            <a:r>
              <a:rPr lang="hr-HR" dirty="0">
                <a:latin typeface="Palatino Linotype" panose="02040502050505030304" pitchFamily="18" charset="0"/>
              </a:rPr>
              <a:t>Preveo Junije Palmotić, </a:t>
            </a:r>
            <a:r>
              <a:rPr lang="hr-HR" i="1" dirty="0">
                <a:latin typeface="Palatino Linotype" panose="02040502050505030304" pitchFamily="18" charset="0"/>
              </a:rPr>
              <a:t>Kristiade to jest život i djela Isukrstova </a:t>
            </a:r>
            <a:r>
              <a:rPr lang="hr-HR" dirty="0">
                <a:latin typeface="Palatino Linotype" panose="02040502050505030304" pitchFamily="18" charset="0"/>
              </a:rPr>
              <a:t>(Rim, 1670)</a:t>
            </a:r>
          </a:p>
          <a:p>
            <a:r>
              <a:rPr lang="hr-HR" dirty="0">
                <a:latin typeface="Palatino Linotype" panose="02040502050505030304" pitchFamily="18" charset="0"/>
              </a:rPr>
              <a:t>U Hrvatskoj (neobjavljeni do 20.st.):</a:t>
            </a:r>
          </a:p>
          <a:p>
            <a:pPr lvl="1"/>
            <a:r>
              <a:rPr lang="en-GB" i="1" dirty="0" err="1">
                <a:latin typeface="Palatino Linotype" panose="02040502050505030304" pitchFamily="18" charset="0"/>
              </a:rPr>
              <a:t>Davidias</a:t>
            </a:r>
            <a:r>
              <a:rPr lang="hr-HR" dirty="0">
                <a:latin typeface="Palatino Linotype" panose="02040502050505030304" pitchFamily="18" charset="0"/>
              </a:rPr>
              <a:t>,</a:t>
            </a:r>
            <a:r>
              <a:rPr lang="en-GB" dirty="0">
                <a:latin typeface="Palatino Linotype" panose="02040502050505030304" pitchFamily="18" charset="0"/>
              </a:rPr>
              <a:t> Marko </a:t>
            </a:r>
            <a:r>
              <a:rPr lang="en-GB" dirty="0" err="1">
                <a:latin typeface="Palatino Linotype" panose="02040502050505030304" pitchFamily="18" charset="0"/>
              </a:rPr>
              <a:t>Marulić</a:t>
            </a:r>
            <a:r>
              <a:rPr lang="hr-HR" dirty="0">
                <a:latin typeface="Palatino Linotype" panose="02040502050505030304" pitchFamily="18" charset="0"/>
              </a:rPr>
              <a:t>, napisana</a:t>
            </a:r>
            <a:r>
              <a:rPr lang="en-GB" dirty="0">
                <a:latin typeface="Palatino Linotype" panose="02040502050505030304" pitchFamily="18" charset="0"/>
              </a:rPr>
              <a:t> 1517 </a:t>
            </a:r>
            <a:r>
              <a:rPr lang="hr-HR" dirty="0">
                <a:latin typeface="Palatino Linotype" panose="02040502050505030304" pitchFamily="18" charset="0"/>
              </a:rPr>
              <a:t>(alegorija Krista kao kralja Davida)</a:t>
            </a:r>
          </a:p>
          <a:p>
            <a:pPr lvl="1"/>
            <a:r>
              <a:rPr lang="en-GB" i="1" dirty="0">
                <a:latin typeface="Palatino Linotype" panose="02040502050505030304" pitchFamily="18" charset="0"/>
              </a:rPr>
              <a:t>De </a:t>
            </a:r>
            <a:r>
              <a:rPr lang="en-GB" i="1" dirty="0" err="1">
                <a:latin typeface="Palatino Linotype" panose="02040502050505030304" pitchFamily="18" charset="0"/>
              </a:rPr>
              <a:t>morte</a:t>
            </a:r>
            <a:r>
              <a:rPr lang="en-GB" i="1" dirty="0">
                <a:latin typeface="Palatino Linotype" panose="02040502050505030304" pitchFamily="18" charset="0"/>
              </a:rPr>
              <a:t> Christi</a:t>
            </a:r>
            <a:r>
              <a:rPr lang="hr-HR" dirty="0">
                <a:latin typeface="Palatino Linotype" panose="02040502050505030304" pitchFamily="18" charset="0"/>
              </a:rPr>
              <a:t>, </a:t>
            </a:r>
            <a:r>
              <a:rPr lang="en-GB" dirty="0" err="1">
                <a:latin typeface="Palatino Linotype" panose="02040502050505030304" pitchFamily="18" charset="0"/>
              </a:rPr>
              <a:t>Damjan</a:t>
            </a:r>
            <a:r>
              <a:rPr lang="en-GB" dirty="0">
                <a:latin typeface="Palatino Linotype" panose="02040502050505030304" pitchFamily="18" charset="0"/>
              </a:rPr>
              <a:t> </a:t>
            </a:r>
            <a:r>
              <a:rPr lang="en-GB" dirty="0" err="1">
                <a:latin typeface="Palatino Linotype" panose="02040502050505030304" pitchFamily="18" charset="0"/>
              </a:rPr>
              <a:t>Beneša</a:t>
            </a:r>
            <a:r>
              <a:rPr lang="en-GB" dirty="0">
                <a:latin typeface="Palatino Linotype" panose="02040502050505030304" pitchFamily="18" charset="0"/>
              </a:rPr>
              <a:t> </a:t>
            </a:r>
            <a:r>
              <a:rPr lang="hr-HR" dirty="0">
                <a:latin typeface="Palatino Linotype" panose="02040502050505030304" pitchFamily="18" charset="0"/>
              </a:rPr>
              <a:t>(</a:t>
            </a:r>
            <a:r>
              <a:rPr lang="en-GB" dirty="0">
                <a:latin typeface="Palatino Linotype" panose="02040502050505030304" pitchFamily="18" charset="0"/>
              </a:rPr>
              <a:t>Dubrovnik</a:t>
            </a:r>
            <a:r>
              <a:rPr lang="hr-HR" dirty="0">
                <a:latin typeface="Palatino Linotype" panose="02040502050505030304" pitchFamily="18" charset="0"/>
              </a:rPr>
              <a:t>,</a:t>
            </a:r>
            <a:r>
              <a:rPr lang="en-GB" dirty="0">
                <a:latin typeface="Palatino Linotype" panose="02040502050505030304" pitchFamily="18" charset="0"/>
              </a:rPr>
              <a:t> 1476–1539)</a:t>
            </a:r>
            <a:r>
              <a:rPr lang="hr-HR" dirty="0">
                <a:latin typeface="Palatino Linotype" panose="02040502050505030304" pitchFamily="18" charset="0"/>
              </a:rPr>
              <a:t>, završen nakon 1</a:t>
            </a:r>
            <a:r>
              <a:rPr lang="en-GB" dirty="0">
                <a:latin typeface="Palatino Linotype" panose="02040502050505030304" pitchFamily="18" charset="0"/>
              </a:rPr>
              <a:t>535</a:t>
            </a:r>
          </a:p>
        </p:txBody>
      </p:sp>
    </p:spTree>
    <p:extLst>
      <p:ext uri="{BB962C8B-B14F-4D97-AF65-F5344CB8AC3E}">
        <p14:creationId xmlns:p14="http://schemas.microsoft.com/office/powerpoint/2010/main" val="369905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BE7CD-6557-4345-88CB-19C5248D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620" y="82826"/>
            <a:ext cx="8362708" cy="712305"/>
          </a:xfrm>
        </p:spPr>
        <p:txBody>
          <a:bodyPr/>
          <a:lstStyle/>
          <a:p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Protureformacijski motivi</a:t>
            </a:r>
            <a:endParaRPr lang="en-GB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8493E-6A84-45B6-AC60-4D9602E7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874" y="641684"/>
            <a:ext cx="10623361" cy="6216315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>
                <a:latin typeface="Palatino Linotype" panose="02040502050505030304" pitchFamily="18" charset="0"/>
              </a:rPr>
              <a:t>Euharist</a:t>
            </a:r>
            <a:r>
              <a:rPr lang="hr-HR" dirty="0">
                <a:latin typeface="Palatino Linotype" panose="02040502050505030304" pitchFamily="18" charset="0"/>
              </a:rPr>
              <a:t>ija </a:t>
            </a:r>
          </a:p>
          <a:p>
            <a:pPr lvl="1"/>
            <a:r>
              <a:rPr lang="hr-HR" dirty="0">
                <a:latin typeface="Palatino Linotype" panose="02040502050505030304" pitchFamily="18" charset="0"/>
              </a:rPr>
              <a:t>problem </a:t>
            </a:r>
            <a:r>
              <a:rPr lang="en-GB" dirty="0">
                <a:latin typeface="Palatino Linotype" panose="02040502050505030304" pitchFamily="18" charset="0"/>
              </a:rPr>
              <a:t>trans</a:t>
            </a:r>
            <a:r>
              <a:rPr lang="hr-HR" dirty="0">
                <a:latin typeface="Palatino Linotype" panose="02040502050505030304" pitchFamily="18" charset="0"/>
              </a:rPr>
              <a:t>s</a:t>
            </a:r>
            <a:r>
              <a:rPr lang="en-GB" dirty="0">
                <a:latin typeface="Palatino Linotype" panose="02040502050505030304" pitchFamily="18" charset="0"/>
              </a:rPr>
              <a:t>u</a:t>
            </a:r>
            <a:r>
              <a:rPr lang="hr-HR" dirty="0">
                <a:latin typeface="Palatino Linotype" panose="02040502050505030304" pitchFamily="18" charset="0"/>
              </a:rPr>
              <a:t>p</a:t>
            </a:r>
            <a:r>
              <a:rPr lang="en-GB" dirty="0">
                <a:latin typeface="Palatino Linotype" panose="02040502050505030304" pitchFamily="18" charset="0"/>
              </a:rPr>
              <a:t>stan</a:t>
            </a:r>
            <a:r>
              <a:rPr lang="hr-HR" dirty="0">
                <a:latin typeface="Palatino Linotype" panose="02040502050505030304" pitchFamily="18" charset="0"/>
              </a:rPr>
              <a:t>c</a:t>
            </a:r>
            <a:r>
              <a:rPr lang="en-GB" dirty="0" err="1">
                <a:latin typeface="Palatino Linotype" panose="02040502050505030304" pitchFamily="18" charset="0"/>
              </a:rPr>
              <a:t>i</a:t>
            </a:r>
            <a:r>
              <a:rPr lang="hr-HR" dirty="0">
                <a:latin typeface="Palatino Linotype" panose="02040502050505030304" pitchFamily="18" charset="0"/>
              </a:rPr>
              <a:t>j</a:t>
            </a:r>
            <a:r>
              <a:rPr lang="en-GB" dirty="0">
                <a:latin typeface="Palatino Linotype" panose="02040502050505030304" pitchFamily="18" charset="0"/>
              </a:rPr>
              <a:t>a</a:t>
            </a:r>
            <a:r>
              <a:rPr lang="hr-HR" dirty="0">
                <a:latin typeface="Palatino Linotype" panose="02040502050505030304" pitchFamily="18" charset="0"/>
              </a:rPr>
              <a:t>cije </a:t>
            </a:r>
            <a:r>
              <a:rPr lang="en-GB" dirty="0">
                <a:latin typeface="Palatino Linotype" panose="02040502050505030304" pitchFamily="18" charset="0"/>
              </a:rPr>
              <a:t>vs</a:t>
            </a:r>
            <a:r>
              <a:rPr lang="hr-HR" dirty="0">
                <a:latin typeface="Palatino Linotype" panose="02040502050505030304" pitchFamily="18" charset="0"/>
              </a:rPr>
              <a:t>.</a:t>
            </a:r>
            <a:r>
              <a:rPr lang="en-GB" dirty="0">
                <a:latin typeface="Palatino Linotype" panose="02040502050505030304" pitchFamily="18" charset="0"/>
              </a:rPr>
              <a:t> </a:t>
            </a:r>
            <a:r>
              <a:rPr lang="hr-HR" dirty="0">
                <a:latin typeface="Palatino Linotype" panose="02040502050505030304" pitchFamily="18" charset="0"/>
              </a:rPr>
              <a:t>k</a:t>
            </a:r>
            <a:r>
              <a:rPr lang="en-GB">
                <a:latin typeface="Palatino Linotype" panose="02040502050505030304" pitchFamily="18" charset="0"/>
              </a:rPr>
              <a:t>onsu</a:t>
            </a:r>
            <a:r>
              <a:rPr lang="hr-HR" dirty="0">
                <a:latin typeface="Palatino Linotype" panose="02040502050505030304" pitchFamily="18" charset="0"/>
              </a:rPr>
              <a:t>p</a:t>
            </a:r>
            <a:r>
              <a:rPr lang="en-GB" dirty="0">
                <a:latin typeface="Palatino Linotype" panose="02040502050505030304" pitchFamily="18" charset="0"/>
              </a:rPr>
              <a:t>stan</a:t>
            </a:r>
            <a:r>
              <a:rPr lang="hr-HR" dirty="0">
                <a:latin typeface="Palatino Linotype" panose="02040502050505030304" pitchFamily="18" charset="0"/>
              </a:rPr>
              <a:t>c</a:t>
            </a:r>
            <a:r>
              <a:rPr lang="en-GB" dirty="0" err="1">
                <a:latin typeface="Palatino Linotype" panose="02040502050505030304" pitchFamily="18" charset="0"/>
              </a:rPr>
              <a:t>i</a:t>
            </a:r>
            <a:r>
              <a:rPr lang="hr-HR" dirty="0">
                <a:latin typeface="Palatino Linotype" panose="02040502050505030304" pitchFamily="18" charset="0"/>
              </a:rPr>
              <a:t>j</a:t>
            </a:r>
            <a:r>
              <a:rPr lang="en-GB" dirty="0">
                <a:latin typeface="Palatino Linotype" panose="02040502050505030304" pitchFamily="18" charset="0"/>
              </a:rPr>
              <a:t>a</a:t>
            </a:r>
            <a:r>
              <a:rPr lang="hr-HR" dirty="0">
                <a:latin typeface="Palatino Linotype" panose="02040502050505030304" pitchFamily="18" charset="0"/>
              </a:rPr>
              <a:t>c</a:t>
            </a:r>
            <a:r>
              <a:rPr lang="en-GB" dirty="0" err="1">
                <a:latin typeface="Palatino Linotype" panose="02040502050505030304" pitchFamily="18" charset="0"/>
              </a:rPr>
              <a:t>i</a:t>
            </a:r>
            <a:r>
              <a:rPr lang="hr-HR" dirty="0">
                <a:latin typeface="Palatino Linotype" panose="02040502050505030304" pitchFamily="18" charset="0"/>
              </a:rPr>
              <a:t>je</a:t>
            </a:r>
          </a:p>
          <a:p>
            <a:pPr marL="914400" lvl="2" indent="-368300">
              <a:buNone/>
            </a:pPr>
            <a:r>
              <a:rPr lang="fr-FR" sz="1700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Se de pane </a:t>
            </a:r>
            <a:r>
              <a:rPr lang="fr-FR" sz="1700" b="1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facit</a:t>
            </a:r>
            <a:r>
              <a:rPr lang="fr-FR" sz="17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, qui </a:t>
            </a:r>
            <a:r>
              <a:rPr lang="fr-FR" sz="17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uita</a:t>
            </a:r>
            <a:r>
              <a:rPr lang="fr-FR" sz="17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est, </a:t>
            </a:r>
            <a:r>
              <a:rPr lang="fr-FR" sz="17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nosque</a:t>
            </a:r>
            <a:r>
              <a:rPr lang="fr-FR" sz="17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per ipsum</a:t>
            </a:r>
            <a:r>
              <a:rPr lang="hr-HR" sz="17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/ </a:t>
            </a:r>
            <a:r>
              <a:rPr lang="it-IT" sz="17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In se conuertit, sacrae haec dulcedine mannae. 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</a:t>
            </a:r>
            <a:r>
              <a:rPr lang="hr-HR" sz="16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D</a:t>
            </a:r>
            <a:r>
              <a:rPr lang="it-IT" sz="16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VGXr,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XIV, </a:t>
            </a:r>
            <a:r>
              <a:rPr lang="hr-HR" sz="16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291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-292)</a:t>
            </a:r>
            <a:endParaRPr lang="hr-HR" sz="1700" i="1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marL="914400" lvl="2" indent="-368300">
              <a:buNone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= Sebe je učinio od kruha, i po njemu nas u sebe pretvara, slatkoćom te svete mane.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lvl="1"/>
            <a:r>
              <a:rPr lang="hr-HR" dirty="0">
                <a:latin typeface="Palatino Linotype" panose="02040502050505030304" pitchFamily="18" charset="0"/>
              </a:rPr>
              <a:t>Pričest pod obje prilike</a:t>
            </a:r>
          </a:p>
          <a:p>
            <a:pPr marL="546100" lvl="2" indent="0">
              <a:buNone/>
            </a:pPr>
            <a:r>
              <a:rPr lang="de-DE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Ipse sacerdotum verbis eductus ab astris</a:t>
            </a: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/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Frugibus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insinuat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sese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Regnator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Olympi</a:t>
            </a: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/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Libaturque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Dei sacrum cum sanguine corpus.</a:t>
            </a: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Vida,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Christias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, II, 667-669)</a:t>
            </a:r>
            <a:endParaRPr lang="hr-HR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marL="546100" lvl="2" indent="0">
              <a:buNone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= Sam se po svećenikovim riječima zazvan sa zvijezda u žitarice uvlači vladar Olimpa te se prinosi sveto tijelo Božje s krvlju.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r>
              <a:rPr lang="hr-HR" dirty="0">
                <a:latin typeface="Palatino Linotype" panose="02040502050505030304" pitchFamily="18" charset="0"/>
              </a:rPr>
              <a:t>Pobožnost </a:t>
            </a:r>
            <a:r>
              <a:rPr lang="en-GB" dirty="0">
                <a:latin typeface="Palatino Linotype" panose="02040502050505030304" pitchFamily="18" charset="0"/>
              </a:rPr>
              <a:t>Mar</a:t>
            </a:r>
            <a:r>
              <a:rPr lang="hr-HR" dirty="0">
                <a:latin typeface="Palatino Linotype" panose="02040502050505030304" pitchFamily="18" charset="0"/>
              </a:rPr>
              <a:t>iji i svecima</a:t>
            </a:r>
            <a:endParaRPr lang="en-GB" dirty="0">
              <a:latin typeface="Palatino Linotype" panose="02040502050505030304" pitchFamily="18" charset="0"/>
            </a:endParaRPr>
          </a:p>
          <a:p>
            <a:r>
              <a:rPr lang="hr-HR" dirty="0">
                <a:latin typeface="Palatino Linotype" panose="02040502050505030304" pitchFamily="18" charset="0"/>
              </a:rPr>
              <a:t>Uloga Božje milosti u spasenju čovjeka</a:t>
            </a:r>
            <a:endParaRPr lang="en-GB" dirty="0">
              <a:latin typeface="Palatino Linotype" panose="02040502050505030304" pitchFamily="18" charset="0"/>
            </a:endParaRPr>
          </a:p>
          <a:p>
            <a:r>
              <a:rPr lang="hr-HR" dirty="0">
                <a:latin typeface="Palatino Linotype" panose="02040502050505030304" pitchFamily="18" charset="0"/>
              </a:rPr>
              <a:t>Načela: </a:t>
            </a:r>
            <a:r>
              <a:rPr lang="it-IT" i="1" dirty="0">
                <a:latin typeface="Palatino Linotype" panose="02040502050505030304" pitchFamily="18" charset="0"/>
              </a:rPr>
              <a:t>sola scriptura, sola fide, sola gratia</a:t>
            </a:r>
            <a:r>
              <a:rPr lang="hr-HR" i="1" dirty="0">
                <a:latin typeface="Palatino Linotype" panose="02040502050505030304" pitchFamily="18" charset="0"/>
              </a:rPr>
              <a:t> </a:t>
            </a:r>
            <a:r>
              <a:rPr lang="hr-HR" dirty="0">
                <a:latin typeface="Palatino Linotype" panose="02040502050505030304" pitchFamily="18" charset="0"/>
              </a:rPr>
              <a:t>(samo Pisma, samo vjera, samo milost)</a:t>
            </a:r>
            <a:endParaRPr lang="it-IT" dirty="0">
              <a:latin typeface="Palatino Linotype" panose="02040502050505030304" pitchFamily="18" charset="0"/>
            </a:endParaRPr>
          </a:p>
          <a:p>
            <a:r>
              <a:rPr lang="hr-HR" dirty="0">
                <a:latin typeface="Palatino Linotype" panose="02040502050505030304" pitchFamily="18" charset="0"/>
              </a:rPr>
              <a:t>Postojanje čistilišta</a:t>
            </a:r>
            <a:endParaRPr lang="en-GB" dirty="0">
              <a:latin typeface="Palatino Linotype" panose="02040502050505030304" pitchFamily="18" charset="0"/>
            </a:endParaRPr>
          </a:p>
          <a:p>
            <a:r>
              <a:rPr lang="hr-HR" dirty="0">
                <a:latin typeface="Palatino Linotype" panose="02040502050505030304" pitchFamily="18" charset="0"/>
              </a:rPr>
              <a:t>Izrazi k</a:t>
            </a:r>
            <a:r>
              <a:rPr lang="en-GB" dirty="0" err="1">
                <a:latin typeface="Palatino Linotype" panose="02040502050505030304" pitchFamily="18" charset="0"/>
              </a:rPr>
              <a:t>leri</a:t>
            </a:r>
            <a:r>
              <a:rPr lang="hr-HR" dirty="0">
                <a:latin typeface="Palatino Linotype" panose="02040502050505030304" pitchFamily="18" charset="0"/>
              </a:rPr>
              <a:t>k</a:t>
            </a:r>
            <a:r>
              <a:rPr lang="en-GB" dirty="0" err="1">
                <a:latin typeface="Palatino Linotype" panose="02040502050505030304" pitchFamily="18" charset="0"/>
              </a:rPr>
              <a:t>ali</a:t>
            </a:r>
            <a:r>
              <a:rPr lang="hr-HR" dirty="0">
                <a:latin typeface="Palatino Linotype" panose="02040502050505030304" pitchFamily="18" charset="0"/>
              </a:rPr>
              <a:t>zm</a:t>
            </a:r>
            <a:r>
              <a:rPr lang="en-GB" dirty="0">
                <a:latin typeface="Palatino Linotype" panose="02040502050505030304" pitchFamily="18" charset="0"/>
              </a:rPr>
              <a:t>a</a:t>
            </a:r>
            <a:r>
              <a:rPr lang="hr-HR" dirty="0">
                <a:latin typeface="Palatino Linotype" panose="02040502050505030304" pitchFamily="18" charset="0"/>
              </a:rPr>
              <a:t> ili </a:t>
            </a:r>
            <a:r>
              <a:rPr lang="en-GB" dirty="0">
                <a:latin typeface="Palatino Linotype" panose="02040502050505030304" pitchFamily="18" charset="0"/>
              </a:rPr>
              <a:t>anti</a:t>
            </a:r>
            <a:r>
              <a:rPr lang="hr-HR" dirty="0">
                <a:latin typeface="Palatino Linotype" panose="02040502050505030304" pitchFamily="18" charset="0"/>
              </a:rPr>
              <a:t>k</a:t>
            </a:r>
            <a:r>
              <a:rPr lang="en-GB" dirty="0" err="1">
                <a:latin typeface="Palatino Linotype" panose="02040502050505030304" pitchFamily="18" charset="0"/>
              </a:rPr>
              <a:t>leri</a:t>
            </a:r>
            <a:r>
              <a:rPr lang="hr-HR" dirty="0">
                <a:latin typeface="Palatino Linotype" panose="02040502050505030304" pitchFamily="18" charset="0"/>
              </a:rPr>
              <a:t>k</a:t>
            </a:r>
            <a:r>
              <a:rPr lang="en-GB" dirty="0" err="1">
                <a:latin typeface="Palatino Linotype" panose="02040502050505030304" pitchFamily="18" charset="0"/>
              </a:rPr>
              <a:t>ali</a:t>
            </a:r>
            <a:r>
              <a:rPr lang="hr-HR" dirty="0">
                <a:latin typeface="Palatino Linotype" panose="02040502050505030304" pitchFamily="18" charset="0"/>
              </a:rPr>
              <a:t>zma</a:t>
            </a:r>
          </a:p>
          <a:p>
            <a:pPr marL="0" indent="0">
              <a:buNone/>
            </a:pPr>
            <a:r>
              <a:rPr lang="hr-HR" sz="18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fr-FR" sz="19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Venerat</a:t>
            </a:r>
            <a:r>
              <a:rPr lang="fr-FR" sz="19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et </a:t>
            </a:r>
            <a:r>
              <a:rPr lang="fr-FR" sz="19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. . . </a:t>
            </a:r>
            <a:r>
              <a:rPr lang="fr-FR" sz="19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quem Roma </a:t>
            </a:r>
            <a:r>
              <a:rPr lang="fr-FR" sz="19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tulit</a:t>
            </a:r>
            <a:r>
              <a:rPr lang="fr-FR" sz="19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19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caput</a:t>
            </a:r>
            <a:r>
              <a:rPr lang="fr-FR" sz="19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19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orbis</a:t>
            </a:r>
            <a:r>
              <a:rPr lang="fr-FR" sz="19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et </a:t>
            </a:r>
            <a:r>
              <a:rPr lang="fr-FR" sz="19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urbibus</a:t>
            </a:r>
            <a:r>
              <a:rPr lang="fr-FR" sz="19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fr-FR" sz="19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una</a:t>
            </a:r>
            <a:r>
              <a:rPr lang="hr-HR" sz="1900" i="0" baseline="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</a:t>
            </a:r>
            <a:r>
              <a:rPr lang="hr-HR" sz="19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D</a:t>
            </a:r>
            <a:r>
              <a:rPr lang="en-GB" sz="19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VGXr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, XVI, 566-569)</a:t>
            </a:r>
            <a:endParaRPr lang="hr-HR" sz="19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marL="546100" indent="0">
              <a:buNone/>
            </a:pPr>
            <a:r>
              <a:rPr lang="hr-HR" sz="19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= Došao je ... i onaj koga je poslao Rim, koji je jedini glava svijeta i gradovima.</a:t>
            </a:r>
            <a:endParaRPr lang="en-GB" sz="19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5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91D5E-3968-4DEF-856C-82FE5D819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130" y="-44438"/>
            <a:ext cx="10018713" cy="879529"/>
          </a:xfrm>
        </p:spPr>
        <p:txBody>
          <a:bodyPr/>
          <a:lstStyle/>
          <a:p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Marija</a:t>
            </a:r>
            <a:endParaRPr lang="en-GB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4D1FC-D09A-4261-B1CF-222A4E522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5398" y="1406393"/>
            <a:ext cx="11246602" cy="1415319"/>
          </a:xfrm>
        </p:spPr>
        <p:txBody>
          <a:bodyPr/>
          <a:lstStyle/>
          <a:p>
            <a:pPr marL="457200" indent="-457200">
              <a:buSzPct val="90000"/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  <a:latin typeface="Palatino Linotype" panose="02040502050505030304" pitchFamily="18" charset="0"/>
              </a:rPr>
              <a:t>Renesansna ljepota, usporedba s rimskim poganskim božicama, patronimici (</a:t>
            </a:r>
            <a:r>
              <a:rPr lang="hr-HR" i="1" dirty="0">
                <a:solidFill>
                  <a:schemeClr val="tx1"/>
                </a:solidFill>
                <a:latin typeface="Palatino Linotype" panose="02040502050505030304" pitchFamily="18" charset="0"/>
              </a:rPr>
              <a:t>Annaeis</a:t>
            </a:r>
            <a:r>
              <a:rPr lang="hr-HR" dirty="0">
                <a:solidFill>
                  <a:schemeClr val="tx1"/>
                </a:solidFill>
                <a:latin typeface="Palatino Linotype" panose="02040502050505030304" pitchFamily="18" charset="0"/>
              </a:rPr>
              <a:t>), epiteti iz Biblije i kršćanskih himana...</a:t>
            </a:r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0BF76-0BE2-430A-A748-2F592E6D6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0206" y="2548997"/>
            <a:ext cx="6151793" cy="4068305"/>
          </a:xfrm>
        </p:spPr>
        <p:txBody>
          <a:bodyPr>
            <a:noAutofit/>
          </a:bodyPr>
          <a:lstStyle/>
          <a:p>
            <a:pPr marL="625475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r-HR" sz="18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Zdravo, velika roditeljice, Kraljice ljudi i bogova,</a:t>
            </a:r>
          </a:p>
          <a:p>
            <a:pPr marL="625475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r-HR" sz="18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jedina nado svijeta te Vrata višnjega neba,</a:t>
            </a:r>
          </a:p>
          <a:p>
            <a:pPr marL="625475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r-HR" sz="18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i postojano zviježđe onih što se probijaju pučinom</a:t>
            </a:r>
          </a:p>
          <a:p>
            <a:pPr marL="625475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r-HR" sz="18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.................................................................</a:t>
            </a:r>
          </a:p>
          <a:p>
            <a:pPr marL="625475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r-HR" sz="18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O moćna Kraljice svijeta, podaj dakle po čestitoj</a:t>
            </a:r>
          </a:p>
          <a:p>
            <a:pPr marL="625475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r-HR" sz="18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krvi Krista svim ljudima, daj narodima život</a:t>
            </a:r>
          </a:p>
          <a:p>
            <a:pPr marL="625475" lvl="2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r-HR" sz="18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vječni i razlij svjetlo po stigijskim tminama.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FEAEF1-423A-4AA6-98A2-9179E5559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67326" y="2693607"/>
            <a:ext cx="5301372" cy="419173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Salue magna parens, </a:t>
            </a:r>
            <a:r>
              <a:rPr lang="pt-BR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hominum Regina, Deumque</a:t>
            </a:r>
            <a:r>
              <a:rPr lang="pt-B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Vnica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spes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mundi,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summi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quoque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Ianua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Coeli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Et freta sulcantum non declinabile sydus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....................................................................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O, </a:t>
            </a:r>
            <a:r>
              <a:rPr lang="pt-BR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mundi Regina potens</a:t>
            </a:r>
            <a:r>
              <a:rPr lang="pt-B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, eia ergo pudico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Sanguine da Christum populis, da gentibus aeuum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Perpetuum,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Stygiis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lucemque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effunde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tenebris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. </a:t>
            </a:r>
            <a:endParaRPr lang="hr-HR" i="1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i="1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D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VGXr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, II, 117-146)</a:t>
            </a:r>
          </a:p>
        </p:txBody>
      </p:sp>
    </p:spTree>
    <p:extLst>
      <p:ext uri="{BB962C8B-B14F-4D97-AF65-F5344CB8AC3E}">
        <p14:creationId xmlns:p14="http://schemas.microsoft.com/office/powerpoint/2010/main" val="71473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A83FC4D-47FD-4E0A-88B2-2C2EAAE9A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8908" y="189855"/>
            <a:ext cx="6783092" cy="941522"/>
          </a:xfrm>
        </p:spPr>
        <p:txBody>
          <a:bodyPr/>
          <a:lstStyle/>
          <a:p>
            <a:r>
              <a:rPr lang="hr-HR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Respublica litteraria</a:t>
            </a:r>
            <a:endParaRPr lang="en-GB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C0889A-D58C-4B38-8966-C012FC61E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821411"/>
            <a:ext cx="10542375" cy="6036590"/>
          </a:xfrm>
        </p:spPr>
        <p:txBody>
          <a:bodyPr>
            <a:normAutofit/>
          </a:bodyPr>
          <a:lstStyle/>
          <a:p>
            <a:r>
              <a:rPr lang="hr-HR" dirty="0">
                <a:latin typeface="Palatino Linotype" panose="02040502050505030304" pitchFamily="18" charset="0"/>
              </a:rPr>
              <a:t>Bunić, </a:t>
            </a:r>
            <a:r>
              <a:rPr lang="hr-HR" i="1" dirty="0">
                <a:latin typeface="Palatino Linotype" panose="02040502050505030304" pitchFamily="18" charset="0"/>
              </a:rPr>
              <a:t>DVGXr</a:t>
            </a:r>
            <a:r>
              <a:rPr lang="hr-HR" dirty="0">
                <a:latin typeface="Palatino Linotype" panose="02040502050505030304" pitchFamily="18" charset="0"/>
              </a:rPr>
              <a:t>, II, 109-110 (1526)</a:t>
            </a:r>
          </a:p>
          <a:p>
            <a:pPr marL="457200" lvl="1" indent="0">
              <a:buNone/>
            </a:pPr>
            <a:r>
              <a:rPr lang="pt-BR" sz="22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Salue sancte Puer nostros miserate labores, </a:t>
            </a:r>
            <a:r>
              <a:rPr lang="hr-HR" sz="22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/ </a:t>
            </a:r>
            <a:r>
              <a:rPr lang="pt-BR" sz="22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Vera Dei atque hominis proles </a:t>
            </a:r>
          </a:p>
          <a:p>
            <a:r>
              <a:rPr lang="hr-HR" dirty="0">
                <a:latin typeface="Palatino Linotype" panose="02040502050505030304" pitchFamily="18" charset="0"/>
              </a:rPr>
              <a:t>Cornelius Aurelius (c. 1460-1531, Gouda), </a:t>
            </a:r>
            <a:r>
              <a:rPr lang="hr-HR" i="1" dirty="0">
                <a:latin typeface="Palatino Linotype" panose="02040502050505030304" pitchFamily="18" charset="0"/>
              </a:rPr>
              <a:t>Marias </a:t>
            </a:r>
            <a:r>
              <a:rPr lang="hr-HR" dirty="0">
                <a:latin typeface="Palatino Linotype" panose="02040502050505030304" pitchFamily="18" charset="0"/>
              </a:rPr>
              <a:t>(prije jeseni 1497)</a:t>
            </a:r>
            <a:endParaRPr lang="hr-HR" i="1" dirty="0">
              <a:latin typeface="Palatino Linotype" panose="02040502050505030304" pitchFamily="18" charset="0"/>
            </a:endParaRPr>
          </a:p>
          <a:p>
            <a:pPr marL="457200" lvl="1" indent="0">
              <a:buNone/>
            </a:pP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Salve sancta parens, nostrae spes magna salutis, </a:t>
            </a:r>
          </a:p>
          <a:p>
            <a:pPr marL="457200" lvl="1" indent="0">
              <a:buNone/>
            </a:pP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	Quae nobis solidum pandis in astra gradum. ... </a:t>
            </a:r>
          </a:p>
          <a:p>
            <a:pPr marL="457200" lvl="1" indent="0">
              <a:buNone/>
            </a:pP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Salve sancte puer, nostre qui carnis amictu </a:t>
            </a:r>
          </a:p>
          <a:p>
            <a:pPr marL="457200" lvl="1" indent="0">
              <a:buNone/>
            </a:pP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	Occulis excelsum tractus amore deum. </a:t>
            </a:r>
          </a:p>
          <a:p>
            <a:pPr marL="457200" lvl="1" indent="0">
              <a:buNone/>
            </a:pP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Salve mille modis, salve, puer inclyte salve, </a:t>
            </a:r>
          </a:p>
          <a:p>
            <a:pPr marL="457200" lvl="1" indent="0">
              <a:buNone/>
            </a:pPr>
            <a:r>
              <a:rPr lang="hr-HR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	Salve qui cunctis crederis una salus...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(VII, 401-402; 413-415)</a:t>
            </a:r>
          </a:p>
          <a:p>
            <a:r>
              <a:rPr lang="hr-HR" dirty="0">
                <a:latin typeface="Palatino Linotype" panose="02040502050505030304" pitchFamily="18" charset="0"/>
              </a:rPr>
              <a:t>M. Girolamo Vida, </a:t>
            </a:r>
            <a:r>
              <a:rPr lang="hr-HR" i="1" dirty="0">
                <a:latin typeface="Palatino Linotype" panose="02040502050505030304" pitchFamily="18" charset="0"/>
              </a:rPr>
              <a:t>Divo Stephano Protomartyri </a:t>
            </a:r>
            <a:r>
              <a:rPr lang="hr-HR" dirty="0">
                <a:latin typeface="Palatino Linotype" panose="02040502050505030304" pitchFamily="18" charset="0"/>
              </a:rPr>
              <a:t>29 (</a:t>
            </a:r>
            <a:r>
              <a:rPr lang="hr-HR" i="1" dirty="0">
                <a:latin typeface="Palatino Linotype" panose="02040502050505030304" pitchFamily="18" charset="0"/>
              </a:rPr>
              <a:t>Hymni de rebus Divinis</a:t>
            </a:r>
            <a:r>
              <a:rPr lang="hr-HR" dirty="0">
                <a:latin typeface="Palatino Linotype" panose="02040502050505030304" pitchFamily="18" charset="0"/>
              </a:rPr>
              <a:t>, 1527): </a:t>
            </a:r>
          </a:p>
          <a:p>
            <a:pPr marL="457200" lvl="1" indent="0">
              <a:buNone/>
            </a:pPr>
            <a:r>
              <a:rPr lang="hr-HR" sz="22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Salv</a:t>
            </a:r>
            <a:r>
              <a:rPr lang="hr-HR" sz="22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e</a:t>
            </a:r>
            <a:r>
              <a:rPr lang="hr-HR" sz="22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, sancte puer, coeli decus, haud tibi quiquam / Coelicola inter Divos certarit honore</a:t>
            </a:r>
            <a:endParaRPr lang="en-GB" sz="2200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72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9DB1A-CC19-4091-A8FF-EE2ACE4B8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Zaruke Marije i Josipa</a:t>
            </a:r>
            <a:endParaRPr lang="en-GB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E1E3E-9778-4211-BDB6-9A6C315A8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Palatino Linotype" panose="02040502050505030304" pitchFamily="18" charset="0"/>
              </a:rPr>
              <a:t>Apokrifno evanđelje pseudo-Mateja</a:t>
            </a:r>
          </a:p>
          <a:p>
            <a:r>
              <a:rPr lang="en-GB" i="1" dirty="0" err="1">
                <a:latin typeface="Palatino Linotype" panose="02040502050505030304" pitchFamily="18" charset="0"/>
              </a:rPr>
              <a:t>Legenda</a:t>
            </a:r>
            <a:r>
              <a:rPr lang="en-GB" i="1" dirty="0">
                <a:latin typeface="Palatino Linotype" panose="02040502050505030304" pitchFamily="18" charset="0"/>
              </a:rPr>
              <a:t> </a:t>
            </a:r>
            <a:r>
              <a:rPr lang="en-GB" i="1" dirty="0" err="1">
                <a:latin typeface="Palatino Linotype" panose="02040502050505030304" pitchFamily="18" charset="0"/>
              </a:rPr>
              <a:t>aurea</a:t>
            </a:r>
            <a:r>
              <a:rPr lang="hr-HR" i="1" dirty="0">
                <a:latin typeface="Palatino Linotype" panose="02040502050505030304" pitchFamily="18" charset="0"/>
              </a:rPr>
              <a:t>, </a:t>
            </a:r>
            <a:r>
              <a:rPr lang="hr-HR" dirty="0">
                <a:latin typeface="Palatino Linotype" panose="02040502050505030304" pitchFamily="18" charset="0"/>
              </a:rPr>
              <a:t>caput CXXXI: </a:t>
            </a:r>
            <a:r>
              <a:rPr lang="hr-HR" i="1" dirty="0">
                <a:latin typeface="Palatino Linotype" panose="02040502050505030304" pitchFamily="18" charset="0"/>
              </a:rPr>
              <a:t>De nativitate </a:t>
            </a:r>
            <a:r>
              <a:rPr lang="hr-HR" i="1">
                <a:latin typeface="Palatino Linotype" panose="02040502050505030304" pitchFamily="18" charset="0"/>
              </a:rPr>
              <a:t>beatae Mariae virginis</a:t>
            </a:r>
            <a:endParaRPr lang="en-GB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82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411</TotalTime>
  <Words>917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Palatino Linotype</vt:lpstr>
      <vt:lpstr>Parallax</vt:lpstr>
      <vt:lpstr>Marijanski epovi  u osvit reformacije</vt:lpstr>
      <vt:lpstr>Bunićevi izvori</vt:lpstr>
      <vt:lpstr>Epovi o Kristovom životu (kraj 15/poč. 16. st.)</vt:lpstr>
      <vt:lpstr>Protureformacijski motivi</vt:lpstr>
      <vt:lpstr>Marija</vt:lpstr>
      <vt:lpstr>Respublica litteraria</vt:lpstr>
      <vt:lpstr>Zaruke Marije i Josipa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mrmat</dc:creator>
  <cp:lastModifiedBy>mrmat</cp:lastModifiedBy>
  <cp:revision>30</cp:revision>
  <dcterms:created xsi:type="dcterms:W3CDTF">2020-11-02T12:24:38Z</dcterms:created>
  <dcterms:modified xsi:type="dcterms:W3CDTF">2023-11-13T18:31:55Z</dcterms:modified>
</cp:coreProperties>
</file>