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725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11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111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00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99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81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9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23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77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30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93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8D853F8-8C78-4C5C-A428-D46A5A1492BC}" type="datetimeFigureOut">
              <a:rPr lang="hr-HR" smtClean="0"/>
              <a:t>25.5.2026.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6D33F0B-D321-4C1F-8F88-9276A11C59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3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FDB1DC-C4DC-D365-499D-6AD2BB3E8F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Međunarodno priznanje Republike Hrvatske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4D76CC-85DA-1DCF-5B19-571A374A1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Student: Ivan Zrno</a:t>
            </a:r>
          </a:p>
          <a:p>
            <a:r>
              <a:rPr lang="hr-HR" dirty="0"/>
              <a:t>Kolegij: Hrvatska politička povijest</a:t>
            </a:r>
          </a:p>
          <a:p>
            <a:r>
              <a:rPr lang="hr-HR" dirty="0"/>
              <a:t>Profesor: doc. dr. sc. Danijel Jurković</a:t>
            </a:r>
          </a:p>
        </p:txBody>
      </p:sp>
    </p:spTree>
    <p:extLst>
      <p:ext uri="{BB962C8B-B14F-4D97-AF65-F5344CB8AC3E}">
        <p14:creationId xmlns:p14="http://schemas.microsoft.com/office/powerpoint/2010/main" val="94211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90D3C-68CF-E866-BE24-BE26218E5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267682-A81E-25ED-5344-AB5FA330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420B9AA-AD57-C183-8DCB-BA678EEC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B6741D-63CA-488B-4D66-B4748A03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hr-HR" dirty="0"/>
              <a:t>Crawford, Beverly (1995.). </a:t>
            </a:r>
            <a:r>
              <a:rPr lang="en-GB" dirty="0"/>
              <a:t>German Foreign Policy and European Political Cooperation: The Diplomatic Recognition of Croatia in 1991</a:t>
            </a:r>
            <a:r>
              <a:rPr lang="hr-HR" dirty="0"/>
              <a:t>.</a:t>
            </a:r>
          </a:p>
          <a:p>
            <a:r>
              <a:rPr lang="hr-HR" dirty="0"/>
              <a:t>Lončarević, Hrvoje (2021.). Priznanje Republike Hrvatske od Svete Stolice u hrvatskoj </a:t>
            </a:r>
            <a:r>
              <a:rPr lang="hr-HR" dirty="0" err="1"/>
              <a:t>memoaristici</a:t>
            </a:r>
            <a:endParaRPr lang="hr-HR" dirty="0"/>
          </a:p>
          <a:p>
            <a:r>
              <a:rPr lang="hr-HR" dirty="0" err="1"/>
              <a:t>Ponoš</a:t>
            </a:r>
            <a:r>
              <a:rPr lang="hr-HR" dirty="0"/>
              <a:t>, Tihomir (2021.). Kako smo se normalizirali – 25 godina od Sporazuma o normalizaciji odnosa između Republike Hrvatske i Savezne Republike Jugoslavije</a:t>
            </a:r>
          </a:p>
          <a:p>
            <a:r>
              <a:rPr lang="hr-HR" dirty="0"/>
              <a:t>Vukas, Budislav; </a:t>
            </a:r>
            <a:r>
              <a:rPr lang="hr-HR" dirty="0" err="1"/>
              <a:t>Degen</a:t>
            </a:r>
            <a:r>
              <a:rPr lang="hr-HR" dirty="0"/>
              <a:t>, Tomislav (2019.). Početci „dugog</a:t>
            </a:r>
            <a:r>
              <a:rPr lang="hr-HR"/>
              <a:t>“ ili „kamenitog“ putovanja Republike Hrvatske Europskoj Uniji, </a:t>
            </a:r>
            <a:r>
              <a:rPr lang="hr-HR" dirty="0"/>
              <a:t>1990. – 1991. – </a:t>
            </a:r>
            <a:r>
              <a:rPr lang="hr-HR" dirty="0" err="1"/>
              <a:t>pravnopovijesna</a:t>
            </a:r>
            <a:r>
              <a:rPr lang="hr-HR" dirty="0"/>
              <a:t> gledišta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D38257-CB77-13EB-5363-E0F6EAB5E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70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83B0BAE-8E04-DDD1-07E6-F2A972A1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/>
              <a:t>Početak raspada Jugoslavije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E25499-780F-06B9-4120-38A82202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834128" cy="4351337"/>
          </a:xfrm>
        </p:spPr>
        <p:txBody>
          <a:bodyPr>
            <a:normAutofit/>
          </a:bodyPr>
          <a:lstStyle/>
          <a:p>
            <a:r>
              <a:rPr lang="hr-HR" dirty="0"/>
              <a:t>Prvi slobodni višestranački izbori u travnju i svibnju 1990. godine</a:t>
            </a:r>
          </a:p>
          <a:p>
            <a:pPr lvl="1"/>
            <a:r>
              <a:rPr lang="hr-HR" dirty="0"/>
              <a:t>Poraz Saveza Komunista</a:t>
            </a:r>
          </a:p>
          <a:p>
            <a:pPr lvl="1"/>
            <a:r>
              <a:rPr lang="hr-HR" dirty="0"/>
              <a:t>Izbori pokazali želju Hrvatskoga naroda za neovisnost</a:t>
            </a:r>
          </a:p>
          <a:p>
            <a:r>
              <a:rPr lang="hr-HR" dirty="0"/>
              <a:t>Jugoslavenska kriza</a:t>
            </a:r>
          </a:p>
          <a:p>
            <a:pPr lvl="1"/>
            <a:r>
              <a:rPr lang="hr-HR" dirty="0"/>
              <a:t>Kulminacija krize velikosrpska agresija</a:t>
            </a:r>
          </a:p>
          <a:p>
            <a:pPr lvl="1"/>
            <a:r>
              <a:rPr lang="hr-HR" dirty="0"/>
              <a:t>Početak raspada Jugoslavije</a:t>
            </a:r>
          </a:p>
          <a:p>
            <a:r>
              <a:rPr lang="hr-HR" dirty="0"/>
              <a:t>Balvan revolucija</a:t>
            </a:r>
          </a:p>
          <a:p>
            <a:pPr lvl="1"/>
            <a:r>
              <a:rPr lang="hr-HR" dirty="0"/>
              <a:t>Pobuna Srba u Hrvatskoj uz podršku JNA</a:t>
            </a:r>
          </a:p>
          <a:p>
            <a:r>
              <a:rPr lang="hr-HR" dirty="0"/>
              <a:t> Međunarodna zajednica u početku protiv raspada Jugoslavije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C98F7C-37D3-D141-6EFA-4E6337AE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1523"/>
            <a:ext cx="4982607" cy="27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15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258E4-3098-1844-1830-E4A2EBCFD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694615-F15E-9AA1-5A8F-54C58361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/>
              <a:t>Nezavisnost Republike Hrvatske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FABCD5-D346-D668-71F8-A7DF8B45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hr-HR" dirty="0"/>
              <a:t>U prvim mjesecima 1991. EEZ inzistira na očuvanju jedinstva Jugoslavije</a:t>
            </a:r>
          </a:p>
          <a:p>
            <a:pPr lvl="1"/>
            <a:r>
              <a:rPr lang="hr-HR" dirty="0"/>
              <a:t>Vidljivo iz deklaracije donijete na sastanku u </a:t>
            </a:r>
            <a:r>
              <a:rPr lang="hr-HR" dirty="0" err="1"/>
              <a:t>Senningenu</a:t>
            </a:r>
            <a:r>
              <a:rPr lang="hr-HR" dirty="0"/>
              <a:t> 26. ožujka. 1991.</a:t>
            </a:r>
          </a:p>
          <a:p>
            <a:pPr lvl="1"/>
            <a:r>
              <a:rPr lang="hr-HR" dirty="0"/>
              <a:t>EEZ ima primarnu ulogu zbog nezainteresiranosti SAD-a</a:t>
            </a:r>
          </a:p>
          <a:p>
            <a:r>
              <a:rPr lang="hr-HR" dirty="0"/>
              <a:t>Referendum za neovisnost Republike Hrvatske</a:t>
            </a:r>
          </a:p>
          <a:p>
            <a:pPr lvl="1"/>
            <a:r>
              <a:rPr lang="hr-HR" dirty="0"/>
              <a:t>19. svibnja 1991.</a:t>
            </a:r>
          </a:p>
          <a:p>
            <a:pPr lvl="1"/>
            <a:r>
              <a:rPr lang="hr-HR" dirty="0"/>
              <a:t>Izlaznost 83.56%</a:t>
            </a:r>
          </a:p>
          <a:p>
            <a:pPr lvl="1"/>
            <a:r>
              <a:rPr lang="hr-HR" dirty="0"/>
              <a:t>Za nezavisnost glasalo 93.24% glasača koji su izašli na izbore</a:t>
            </a:r>
          </a:p>
          <a:p>
            <a:r>
              <a:rPr lang="hr-HR" dirty="0"/>
              <a:t>Hrvatska i Slovenija proglašavaju nezavisnost 25. lipnja 1991.</a:t>
            </a:r>
          </a:p>
          <a:p>
            <a:r>
              <a:rPr lang="hr-HR" dirty="0"/>
              <a:t>Brijunska deklaracija 8. listopada 1991.</a:t>
            </a:r>
          </a:p>
          <a:p>
            <a:pPr lvl="1"/>
            <a:r>
              <a:rPr lang="hr-HR" dirty="0"/>
              <a:t>Sastanak između predstavnika Hrvatske, Slovenije, SFRJ, te tri ministra vanjskih poslova članica EEZ</a:t>
            </a:r>
          </a:p>
          <a:p>
            <a:pPr lvl="1"/>
            <a:r>
              <a:rPr lang="hr-HR" dirty="0"/>
              <a:t>Dogovorena odgoda stupanja na snagu odluke o nezavisnosti na tri mjeseca uz uvjet da se postigne dogovor o budućim odnosima jugoslavenskih republika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84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436B89-68B9-4CD0-220D-029A62CA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D4230A-8BA7-EB68-1EA0-5E5F1B04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/>
              <a:t>Mirovna konferencija u Haagu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38C67C-5CDB-786D-7E21-E60DA2F2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591601" cy="4351337"/>
          </a:xfrm>
        </p:spPr>
        <p:txBody>
          <a:bodyPr>
            <a:normAutofit/>
          </a:bodyPr>
          <a:lstStyle/>
          <a:p>
            <a:r>
              <a:rPr lang="hr-HR" dirty="0"/>
              <a:t>U kolovozu 1991. EEZ je organizirala mirovnu konferenciju o Jugoslaviji</a:t>
            </a:r>
          </a:p>
          <a:p>
            <a:pPr lvl="1"/>
            <a:r>
              <a:rPr lang="hr-HR" dirty="0"/>
              <a:t>Trebala je biti okvir za rješavanje krize</a:t>
            </a:r>
          </a:p>
          <a:p>
            <a:r>
              <a:rPr lang="hr-HR" dirty="0"/>
              <a:t>Na konferenciji donesena Deklaracija 27. kolovoza 1991. godine</a:t>
            </a:r>
          </a:p>
          <a:p>
            <a:pPr lvl="1"/>
            <a:r>
              <a:rPr lang="hr-HR" dirty="0"/>
              <a:t>Prvi put javno osuđuje pristranost JNA i njenu podršku pobunjenim Srbima</a:t>
            </a:r>
          </a:p>
          <a:p>
            <a:pPr lvl="1"/>
            <a:r>
              <a:rPr lang="hr-HR" dirty="0"/>
              <a:t>Nedvosmisleno navodi kako nikada neće priznati promijene granica</a:t>
            </a:r>
          </a:p>
          <a:p>
            <a:pPr lvl="1"/>
            <a:r>
              <a:rPr lang="hr-HR" dirty="0"/>
              <a:t>Osnovana Badinterova komisija s ciljem rješavanja pravnih pitanja vezanih uz raspad Jugoslavije</a:t>
            </a:r>
          </a:p>
          <a:p>
            <a:pPr lvl="2"/>
            <a:r>
              <a:rPr lang="hr-HR" dirty="0"/>
              <a:t>Njihove su odluke bile ključne za formiranje stavova međunarodne zajednice</a:t>
            </a:r>
          </a:p>
          <a:p>
            <a:pPr lvl="2"/>
            <a:r>
              <a:rPr lang="hr-HR" dirty="0"/>
              <a:t>Zaključak kako je SFRJ u raspadu, te kako republike mogu tražiti međunarodno priznanje samo u svojim dotadašnjim granicama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E3D56A-A824-5BB4-4F81-49FDE0C75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1" y="1691322"/>
            <a:ext cx="3209503" cy="44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7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50A00-66C3-EC85-8064-44ED668CB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CA886C-2513-3206-0B02-91D1DC47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201280-5D6A-7F05-AAB7-B984E3E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/>
              <a:t>Međunarodno priznanje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E9C4AD-D633-3EB8-D632-272CEBE4A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184195" cy="4351337"/>
          </a:xfrm>
        </p:spPr>
        <p:txBody>
          <a:bodyPr>
            <a:normAutofit/>
          </a:bodyPr>
          <a:lstStyle/>
          <a:p>
            <a:r>
              <a:rPr lang="hr-HR" dirty="0"/>
              <a:t>Konačno u prosincu 1991. ministri vanjskih poslova članica EEZ dogovorili su se o uvjetima priznanja Hrvatske i Slovenije</a:t>
            </a:r>
          </a:p>
          <a:p>
            <a:pPr lvl="1"/>
            <a:r>
              <a:rPr lang="hr-HR" dirty="0"/>
              <a:t>Oni su uključivali poštivanje ljudskih prava, zaštitu manjina i prihvaćanje postojećih granica</a:t>
            </a:r>
          </a:p>
          <a:p>
            <a:r>
              <a:rPr lang="hr-HR" dirty="0"/>
              <a:t>Hrvatska je prihvatila uvjete</a:t>
            </a:r>
          </a:p>
          <a:p>
            <a:pPr lvl="1"/>
            <a:r>
              <a:rPr lang="hr-HR" dirty="0"/>
              <a:t>8. prosinca pristaju na deblokadu i evakuaciju vojarni JNA</a:t>
            </a:r>
          </a:p>
          <a:p>
            <a:pPr lvl="1"/>
            <a:r>
              <a:rPr lang="hr-HR" dirty="0"/>
              <a:t>Prihvaćen </a:t>
            </a:r>
            <a:r>
              <a:rPr lang="hr-HR" dirty="0" err="1"/>
              <a:t>Vanceov</a:t>
            </a:r>
            <a:r>
              <a:rPr lang="hr-HR" dirty="0"/>
              <a:t> plan</a:t>
            </a:r>
          </a:p>
          <a:p>
            <a:pPr lvl="1"/>
            <a:r>
              <a:rPr lang="hr-HR" dirty="0"/>
              <a:t>Prihvaćanje raspoređivanja UN-ovih snaga na teritoriju RH</a:t>
            </a:r>
          </a:p>
          <a:p>
            <a:pPr lvl="1"/>
            <a:r>
              <a:rPr lang="hr-HR" dirty="0"/>
              <a:t>Ustavni zakon o zaštiti manjina</a:t>
            </a:r>
          </a:p>
          <a:p>
            <a:pPr lvl="1"/>
            <a:r>
              <a:rPr lang="hr-HR" dirty="0"/>
              <a:t>Sporazum o prekidu vatre potpisan u Sarajevu 3. siječnja 1992.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32ADCB-45A7-CD33-FC0D-9344D40FF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DB23A1C-569B-627F-35AD-53CEF989F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7" y="1828799"/>
            <a:ext cx="4508445" cy="34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7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DAA2C-6080-EF5F-A636-A3657898C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1EA038-1DCC-AE3D-7B0D-863415C3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/>
              <a:t>Uloga Svete Stolice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41DA94-DE07-863D-E3DE-081BB2D5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989954" cy="4351337"/>
          </a:xfrm>
        </p:spPr>
        <p:txBody>
          <a:bodyPr>
            <a:normAutofit/>
          </a:bodyPr>
          <a:lstStyle/>
          <a:p>
            <a:r>
              <a:rPr lang="hr-HR" dirty="0"/>
              <a:t>Sveta je stolica imala važnu ulogu u priznanju Republike Hrvatske</a:t>
            </a:r>
          </a:p>
          <a:p>
            <a:r>
              <a:rPr lang="hr-HR" dirty="0"/>
              <a:t>29. studenoga 1991. Sveta Stolica pozvala članice KESS (danas OSCE) na priznanje Hrvatske i Slovenije</a:t>
            </a:r>
          </a:p>
          <a:p>
            <a:r>
              <a:rPr lang="hr-HR" dirty="0"/>
              <a:t>Papa Ivan Pavao II je u više navrata izrazio podršku za priznanje</a:t>
            </a:r>
          </a:p>
          <a:p>
            <a:r>
              <a:rPr lang="hr-HR" dirty="0"/>
              <a:t>13. siječnja 1992. Sveta je Stolica službeno priznala nezavisnost Hrvatske i Slovenije dva dana prije članica EEZ</a:t>
            </a:r>
          </a:p>
          <a:p>
            <a:r>
              <a:rPr lang="hr-HR" dirty="0"/>
              <a:t>Priznanje iznimno važno zbog diplomatskoga i moralnoga utjecaja Svete Stolice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28675AB-4954-0DF0-5831-6F2556A38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33" y="1828800"/>
            <a:ext cx="2149349" cy="28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93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B44A8-F2CC-86F9-2F46-93C75F8D1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DB78E5-B56E-B8CC-6ED3-094F593C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/>
              <a:t>Uloga Njemačke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D4C6DE-A967-0E3E-09F7-5B03A86E5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hr-HR" dirty="0"/>
              <a:t>Važnu ulogu u procesu priznanja imala je i Njemačka</a:t>
            </a:r>
          </a:p>
          <a:p>
            <a:r>
              <a:rPr lang="hr-HR" dirty="0"/>
              <a:t>Njemačka je vlada u početku pratila politiku EEZ, ali se već  krajem proljeća 1991. njihov stav mijenja</a:t>
            </a:r>
          </a:p>
          <a:p>
            <a:pPr lvl="1"/>
            <a:r>
              <a:rPr lang="hr-HR" dirty="0"/>
              <a:t>Pod utjecajem javnoga mnijenja</a:t>
            </a:r>
          </a:p>
          <a:p>
            <a:r>
              <a:rPr lang="hr-HR" dirty="0"/>
              <a:t>Njemački ministar vanjskih poslova Hans-Dietrich </a:t>
            </a:r>
            <a:r>
              <a:rPr lang="hr-HR" dirty="0" err="1"/>
              <a:t>Genscher</a:t>
            </a:r>
            <a:endParaRPr lang="hr-HR" dirty="0"/>
          </a:p>
          <a:p>
            <a:pPr lvl="1"/>
            <a:r>
              <a:rPr lang="hr-HR" dirty="0"/>
              <a:t>Ključna osoba u njemačkim nastojanjima da promijene politiku EEZ-e prema Jugoslaviji</a:t>
            </a:r>
          </a:p>
          <a:p>
            <a:r>
              <a:rPr lang="hr-HR" dirty="0"/>
              <a:t>Nakon nepoštivanja odluke EEZ iz 10. listopada 1991. da će za dva mjeseca priznati Hrvatsku i Sloveniju od strane Francuske i Velike Britanije, Njemačka donosi odluku 23. prosinca o priznanju, koja je bila implementirana 15. siječnja 1992. godine</a:t>
            </a:r>
          </a:p>
          <a:p>
            <a:r>
              <a:rPr lang="hr-HR" dirty="0"/>
              <a:t>Ostale članice EEZ su se pridružile u priznanju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882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67A752-7B08-57E4-1F4A-E37CEFB0A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C6307E-7FE5-6A08-3855-CABB1DC56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E3749E-99B5-4E11-105F-51423D12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/>
              <a:t>Međunarodno priznanje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6B1079-D411-82BF-6854-E54C0B9C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hr-HR" dirty="0"/>
              <a:t>Prve države koje su priznale nezavisnost Hrvatske i Slovenije bile su baltičke države i Ukrajina</a:t>
            </a:r>
          </a:p>
          <a:p>
            <a:r>
              <a:rPr lang="hr-HR" dirty="0"/>
              <a:t>Prva međunarodno priznata država koja je priznala nezavisnost RH bila je Island 19. prosinca 1992.</a:t>
            </a:r>
          </a:p>
          <a:p>
            <a:r>
              <a:rPr lang="hr-HR" dirty="0"/>
              <a:t>13. siječnja 1992. RH je priznala Sveta Stolica, a dan kasnije San Marino</a:t>
            </a:r>
          </a:p>
          <a:p>
            <a:r>
              <a:rPr lang="hr-HR" dirty="0"/>
              <a:t>15. siječnja 1992. države članice EEZ službeno su priznale RH</a:t>
            </a:r>
          </a:p>
          <a:p>
            <a:r>
              <a:rPr lang="hr-HR" dirty="0"/>
              <a:t>22. svibnja 1992. hrvatska je primljena, uz Sloveniju i Bosnu i Hercegovinu, u Ujedinjene Narode</a:t>
            </a:r>
          </a:p>
          <a:p>
            <a:r>
              <a:rPr lang="hr-HR" dirty="0"/>
              <a:t>Sporazum o normalizaciji odnosa sa SR Jugoslavijom potpisan je 23. kolovoza 1996. koji je uključivao obostrano priznanjem, a diplomatski odnosi uspostavljeni su 9. rujna iste godine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7EA22F-0546-9050-8F66-4C2341ADC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605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0C2CD-D69B-C7A5-884A-59A7EE064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7EFDAD-1861-091E-FDB5-DF121B07D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A66C0D-29A1-B1F2-8CF8-8CA1AD10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F9DCA5-2412-973C-2901-E5D44589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834128" cy="4351337"/>
          </a:xfrm>
        </p:spPr>
        <p:txBody>
          <a:bodyPr>
            <a:normAutofit/>
          </a:bodyPr>
          <a:lstStyle/>
          <a:p>
            <a:r>
              <a:rPr lang="hr-HR" dirty="0"/>
              <a:t>Putanja ka međunarodnom priznanju bila je ispunjena brojnim izazovima, ali i diplomatskim uspjesima. Od početnih napora da se očuva jedinstvo Jugoslavije, preko posredovanja i pregovora, do konačnog priznanja, Hrvatska je morala proći dug put. Ključni čimbenici koji su doprinijeli ovom uspjehu bili su diplomatski napori prema EEZ-u, aktivna uloga Svete Stolice, kao i odlučnost Hrvatske da ispuni sve postavljene uvjete. Priznanje Republike Hrvatske od strane međunarodne zajednice bio je važan korak prema stabilizaciji regije i integraciji Hrvatske u europske i globalne strukture.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30B30A-D313-ED05-F9C1-36495B90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5F78243-CBFA-DC1D-6486-E999CA2CA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1691322"/>
            <a:ext cx="3057053" cy="45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57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gled">
  <a:themeElements>
    <a:clrScheme name="Pog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g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g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TM03457515[[fn=Pogled]]</Template>
  <TotalTime>123</TotalTime>
  <Words>830</Words>
  <Application>Microsoft Office PowerPoint</Application>
  <PresentationFormat>Široki zaslon</PresentationFormat>
  <Paragraphs>72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Wingdings 2</vt:lpstr>
      <vt:lpstr>Pogled</vt:lpstr>
      <vt:lpstr>Međunarodno priznanje Republike Hrvatske</vt:lpstr>
      <vt:lpstr>Početak raspada Jugoslavije</vt:lpstr>
      <vt:lpstr>Nezavisnost Republike Hrvatske</vt:lpstr>
      <vt:lpstr>Mirovna konferencija u Haagu</vt:lpstr>
      <vt:lpstr>Međunarodno priznanje</vt:lpstr>
      <vt:lpstr>Uloga Svete Stolice</vt:lpstr>
      <vt:lpstr>Uloga Njemačke</vt:lpstr>
      <vt:lpstr>Međunarodno priznanje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Zrno</dc:creator>
  <cp:lastModifiedBy>Ivan Zrno</cp:lastModifiedBy>
  <cp:revision>8</cp:revision>
  <dcterms:created xsi:type="dcterms:W3CDTF">2026-05-25T16:28:25Z</dcterms:created>
  <dcterms:modified xsi:type="dcterms:W3CDTF">2026-05-25T19:47:16Z</dcterms:modified>
</cp:coreProperties>
</file>