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6"/>
  </p:notesMasterIdLst>
  <p:sldIdLst>
    <p:sldId id="256" r:id="rId2"/>
    <p:sldId id="291" r:id="rId3"/>
    <p:sldId id="292" r:id="rId4"/>
    <p:sldId id="260" r:id="rId5"/>
    <p:sldId id="263" r:id="rId6"/>
    <p:sldId id="295" r:id="rId7"/>
    <p:sldId id="264" r:id="rId8"/>
    <p:sldId id="262" r:id="rId9"/>
    <p:sldId id="265" r:id="rId10"/>
    <p:sldId id="257" r:id="rId11"/>
    <p:sldId id="300" r:id="rId12"/>
    <p:sldId id="267" r:id="rId13"/>
    <p:sldId id="268" r:id="rId14"/>
    <p:sldId id="303" r:id="rId15"/>
    <p:sldId id="304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85" r:id="rId29"/>
    <p:sldId id="280" r:id="rId30"/>
    <p:sldId id="321" r:id="rId31"/>
    <p:sldId id="322" r:id="rId32"/>
    <p:sldId id="323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70" d="100"/>
          <a:sy n="70" d="100"/>
        </p:scale>
        <p:origin x="4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noProof="0"/>
              <a:t>Click to edit Master text styles</a:t>
            </a:r>
          </a:p>
          <a:p>
            <a:pPr lvl="1"/>
            <a:r>
              <a:rPr lang="hr-HR" altLang="en-US" noProof="0"/>
              <a:t>Second level</a:t>
            </a:r>
          </a:p>
          <a:p>
            <a:pPr lvl="2"/>
            <a:r>
              <a:rPr lang="hr-HR" altLang="en-US" noProof="0"/>
              <a:t>Third level</a:t>
            </a:r>
          </a:p>
          <a:p>
            <a:pPr lvl="3"/>
            <a:r>
              <a:rPr lang="hr-HR" altLang="en-US" noProof="0"/>
              <a:t>Fourth level</a:t>
            </a:r>
          </a:p>
          <a:p>
            <a:pPr lvl="4"/>
            <a:r>
              <a:rPr lang="hr-HR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67D73B-52ED-478E-89A1-17776FF66A45}" type="slidenum">
              <a:rPr lang="hr-HR" altLang="en-US"/>
              <a:pPr/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797A90-1DA5-4CEF-96CE-393508AF96D7}" type="slidenum">
              <a:rPr lang="hr-HR" altLang="en-US"/>
              <a:pPr eaLnBrk="1" hangingPunct="1">
                <a:spcBef>
                  <a:spcPct val="0"/>
                </a:spcBef>
              </a:pPr>
              <a:t>1</a:t>
            </a:fld>
            <a:endParaRPr lang="hr-HR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86386A-B567-4F9C-B0B7-8A952ACDC37B}" type="slidenum">
              <a:rPr lang="hr-HR" altLang="en-US"/>
              <a:pPr eaLnBrk="1" hangingPunct="1">
                <a:spcBef>
                  <a:spcPct val="0"/>
                </a:spcBef>
              </a:pPr>
              <a:t>10</a:t>
            </a:fld>
            <a:endParaRPr lang="hr-HR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= 8 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contubernales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Ten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contubernia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each led by a </a:t>
            </a:r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decanus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were grouped into a </a:t>
            </a:r>
            <a:r>
              <a:rPr lang="hr-HR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centuria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 100 men (eighty legionaries plus twenty support staff)</a:t>
            </a:r>
            <a:endParaRPr lang="hr-H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02CD6C-3457-4980-93FA-FAE3EC489C64}" type="slidenum">
              <a:rPr lang="hr-HR" altLang="sr-Latn-RS"/>
              <a:pPr eaLnBrk="1" hangingPunct="1">
                <a:spcBef>
                  <a:spcPct val="0"/>
                </a:spcBef>
              </a:pPr>
              <a:t>11</a:t>
            </a:fld>
            <a:endParaRPr lang="hr-HR" altLang="sr-Latn-R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65D462-0E39-46EE-BEF3-4DEFF719AB6F}" type="slidenum">
              <a:rPr lang="hr-HR" altLang="en-US"/>
              <a:pPr eaLnBrk="1" hangingPunct="1">
                <a:spcBef>
                  <a:spcPct val="0"/>
                </a:spcBef>
              </a:pPr>
              <a:t>12</a:t>
            </a:fld>
            <a:endParaRPr lang="hr-HR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D410AB-6077-4D93-9017-0E5114F20A59}" type="slidenum">
              <a:rPr lang="hr-HR" altLang="en-US"/>
              <a:pPr eaLnBrk="1" hangingPunct="1">
                <a:spcBef>
                  <a:spcPct val="0"/>
                </a:spcBef>
              </a:pPr>
              <a:t>13</a:t>
            </a:fld>
            <a:endParaRPr lang="hr-HR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4BED6-7427-4F2C-BCA5-4E43F4579D1E}" type="slidenum">
              <a:rPr lang="hr-HR" altLang="sr-Latn-RS"/>
              <a:pPr eaLnBrk="1" hangingPunct="1">
                <a:spcBef>
                  <a:spcPct val="0"/>
                </a:spcBef>
              </a:pPr>
              <a:t>14</a:t>
            </a:fld>
            <a:endParaRPr lang="hr-HR" altLang="sr-Latn-R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CD518D-FBD6-4EB0-990C-77196BF03C14}" type="slidenum">
              <a:rPr lang="hr-HR" altLang="sr-Latn-RS"/>
              <a:pPr eaLnBrk="1" hangingPunct="1">
                <a:spcBef>
                  <a:spcPct val="0"/>
                </a:spcBef>
              </a:pPr>
              <a:t>15</a:t>
            </a:fld>
            <a:endParaRPr lang="hr-HR" altLang="sr-Latn-R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Grafit</a:t>
            </a:r>
            <a:r>
              <a:rPr lang="hr-HR" altLang="sr-Latn-R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iz stražarnice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7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ohorte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rimskih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vigiles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 (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vatrogasaca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Trans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Tiberim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.</a:t>
            </a:r>
          </a:p>
          <a:p>
            <a:pPr eaLnBrk="1" hangingPunct="1"/>
            <a:r>
              <a:rPr lang="hr-HR" altLang="sr-Latn-RS" sz="1200" b="0" i="1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Sebaciarii</a:t>
            </a:r>
            <a:r>
              <a:rPr lang="hr-HR" altLang="sr-Latn-R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su noćna straža protiv požara</a:t>
            </a:r>
          </a:p>
          <a:p>
            <a:pPr eaLnBrk="1" hangingPunct="1"/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CIL VI 3020 = CIL VI 37247: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Coh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ors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VII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vigulum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)(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Flam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(ini?) d(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omino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n(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ostro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Gordian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/{n}o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Aug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(usto)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et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T(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ito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Aviola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(n)s(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ulibus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)/ M(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arcus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Antonius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Alfius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sebaciaria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fecit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mens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&lt; e = I &gt;/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Iulio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//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Keteni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/ ) 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BATTOR 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coh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ors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VII / KE // MEC / MARSE )(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AHE</a:t>
            </a:r>
          </a:p>
          <a:p>
            <a:pPr eaLnBrk="1" hangingPunct="1"/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Marcus Antonius tells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he has provided for the lighting (</a:t>
            </a:r>
            <a:r>
              <a:rPr lang="en-US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sebaciaria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lojanice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the guard room</a:t>
            </a: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Karl-Wilhelm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Weeber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Nachtleben im alten Rom. Wissenschaftliche Buchgesellschaft, Darmstadt 2004. S. 14</a:t>
            </a:r>
            <a:endParaRPr lang="hr-HR" sz="1200" b="0" i="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Times New Roman" charset="0"/>
            </a:endParaRPr>
          </a:p>
          <a:p>
            <a:pPr eaLnBrk="1" hangingPunct="1"/>
            <a:r>
              <a:rPr lang="hr-HR" altLang="sr-Latn-R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Keteni</a:t>
            </a:r>
            <a:r>
              <a:rPr lang="hr-HR" altLang="sr-Latn-RS" sz="1200" b="0" i="0" kern="1200" baseline="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= </a:t>
            </a:r>
            <a:r>
              <a:rPr lang="hr-HR" altLang="sr-Latn-RS" sz="1200" b="0" i="0" kern="1200" baseline="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Kettins</a:t>
            </a:r>
            <a:r>
              <a:rPr lang="hr-HR" altLang="sr-Latn-RS" sz="1200" b="0" i="0" kern="1200" baseline="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u Škotskoj?</a:t>
            </a: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985FF8-514C-428B-9BF4-AFA6C1D25604}" type="slidenum">
              <a:rPr lang="hr-HR" altLang="sr-Latn-RS"/>
              <a:pPr eaLnBrk="1" hangingPunct="1">
                <a:spcBef>
                  <a:spcPct val="0"/>
                </a:spcBef>
              </a:pPr>
              <a:t>16</a:t>
            </a:fld>
            <a:endParaRPr lang="hr-HR" altLang="sr-Latn-R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https://m.sbplus.hr/kultura/povijest/likaj_birsov_sin_iz_marsvnniae.aspx?fbclid=IwAR3hWToKnA_Q5Ui7_fQkmNNAUDOsSsBXRbg27u3jtt8u4-V5besnHYDGskQ#.YXwcUp5ByM8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DDC61-8E14-49B5-96BE-7FE711949453}" type="slidenum">
              <a:rPr lang="hr-HR" altLang="sr-Latn-RS"/>
              <a:pPr eaLnBrk="1" hangingPunct="1">
                <a:spcBef>
                  <a:spcPct val="0"/>
                </a:spcBef>
              </a:pPr>
              <a:t>17</a:t>
            </a:fld>
            <a:endParaRPr lang="hr-HR" altLang="sr-Latn-R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11B64E-624B-4718-8300-C3895B2E53E8}" type="slidenum">
              <a:rPr lang="hr-HR" altLang="sr-Latn-RS"/>
              <a:pPr eaLnBrk="1" hangingPunct="1">
                <a:spcBef>
                  <a:spcPct val="0"/>
                </a:spcBef>
              </a:pPr>
              <a:t>18</a:t>
            </a:fld>
            <a:endParaRPr lang="hr-HR" altLang="sr-Latn-R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6CF357-BE49-4FA4-814E-C0527CE994DD}" type="slidenum">
              <a:rPr lang="hr-HR" altLang="sr-Latn-RS"/>
              <a:pPr eaLnBrk="1" hangingPunct="1">
                <a:spcBef>
                  <a:spcPct val="0"/>
                </a:spcBef>
              </a:pPr>
              <a:t>19</a:t>
            </a:fld>
            <a:endParaRPr lang="hr-HR" altLang="sr-Latn-R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9148CF-DC73-4150-92CA-9E71D5E6B674}" type="slidenum">
              <a:rPr lang="hr-HR" altLang="sr-Latn-RS"/>
              <a:pPr eaLnBrk="1" hangingPunct="1">
                <a:spcBef>
                  <a:spcPct val="0"/>
                </a:spcBef>
              </a:pPr>
              <a:t>2</a:t>
            </a:fld>
            <a:endParaRPr lang="hr-HR" altLang="sr-Latn-R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D71632-D59B-4F2F-BFC7-F2B2AC7B82D1}" type="slidenum">
              <a:rPr lang="hr-HR" altLang="sr-Latn-RS"/>
              <a:pPr eaLnBrk="1" hangingPunct="1">
                <a:spcBef>
                  <a:spcPct val="0"/>
                </a:spcBef>
              </a:pPr>
              <a:t>20</a:t>
            </a:fld>
            <a:endParaRPr lang="hr-HR" altLang="sr-Latn-R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04995-937C-466E-BAB5-06B9D651C033}" type="slidenum">
              <a:rPr lang="hr-HR" altLang="sr-Latn-RS"/>
              <a:pPr eaLnBrk="1" hangingPunct="1">
                <a:spcBef>
                  <a:spcPct val="0"/>
                </a:spcBef>
              </a:pPr>
              <a:t>21</a:t>
            </a:fld>
            <a:endParaRPr lang="hr-HR" altLang="sr-Latn-R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B8BCD4-DB96-490E-A14F-9256158AAD91}" type="slidenum">
              <a:rPr lang="hr-HR" altLang="sr-Latn-RS"/>
              <a:pPr eaLnBrk="1" hangingPunct="1">
                <a:spcBef>
                  <a:spcPct val="0"/>
                </a:spcBef>
              </a:pPr>
              <a:t>22</a:t>
            </a:fld>
            <a:endParaRPr lang="hr-HR" altLang="sr-Latn-R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367AA5-70F0-406C-8FDD-D1F317A9615A}" type="slidenum">
              <a:rPr lang="hr-HR" altLang="sr-Latn-RS"/>
              <a:pPr eaLnBrk="1" hangingPunct="1">
                <a:spcBef>
                  <a:spcPct val="0"/>
                </a:spcBef>
              </a:pPr>
              <a:t>23</a:t>
            </a:fld>
            <a:endParaRPr lang="hr-HR" altLang="sr-Latn-R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7CDE8A-C323-4909-AD48-2070B52FC704}" type="slidenum">
              <a:rPr lang="hr-HR" altLang="sr-Latn-RS"/>
              <a:pPr eaLnBrk="1" hangingPunct="1">
                <a:spcBef>
                  <a:spcPct val="0"/>
                </a:spcBef>
              </a:pPr>
              <a:t>24</a:t>
            </a:fld>
            <a:endParaRPr lang="hr-HR" altLang="sr-Latn-R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4ABF13-B8FC-436E-91CF-228AAF77680D}" type="slidenum">
              <a:rPr lang="hr-HR" altLang="en-US"/>
              <a:pPr eaLnBrk="1" hangingPunct="1">
                <a:spcBef>
                  <a:spcPct val="0"/>
                </a:spcBef>
              </a:pPr>
              <a:t>25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11050-0B1A-484E-8BDD-76F702EEB6A0}" type="slidenum">
              <a:rPr lang="hr-HR" altLang="sr-Latn-RS"/>
              <a:pPr eaLnBrk="1" hangingPunct="1">
                <a:spcBef>
                  <a:spcPct val="0"/>
                </a:spcBef>
              </a:pPr>
              <a:t>26</a:t>
            </a:fld>
            <a:endParaRPr lang="hr-HR" altLang="sr-Latn-R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CAB177-6CF6-476D-ACDA-CB66AFE4090A}" type="slidenum">
              <a:rPr lang="hr-HR" altLang="sr-Latn-RS"/>
              <a:pPr eaLnBrk="1" hangingPunct="1">
                <a:spcBef>
                  <a:spcPct val="0"/>
                </a:spcBef>
              </a:pPr>
              <a:t>27</a:t>
            </a:fld>
            <a:endParaRPr lang="hr-HR" altLang="sr-Latn-R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A21B95-1BD1-4335-84F2-6AD437428FA7}" type="slidenum">
              <a:rPr lang="hr-HR" altLang="en-US"/>
              <a:pPr eaLnBrk="1" hangingPunct="1">
                <a:spcBef>
                  <a:spcPct val="0"/>
                </a:spcBef>
              </a:pPr>
              <a:t>28</a:t>
            </a:fld>
            <a:endParaRPr lang="hr-HR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00FE29-47DA-4A08-A3ED-9A4146FF2403}" type="slidenum">
              <a:rPr lang="hr-HR" altLang="en-US"/>
              <a:pPr eaLnBrk="1" hangingPunct="1">
                <a:spcBef>
                  <a:spcPct val="0"/>
                </a:spcBef>
              </a:pPr>
              <a:t>29</a:t>
            </a:fld>
            <a:endParaRPr lang="hr-HR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iu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nior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could legally be required to serve a maximum of sixteen years in the legions and a maximum of six years consecutively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D73B-52ED-478E-89A1-17776FF66A45}" type="slidenum">
              <a:rPr lang="hr-HR" altLang="en-US" smtClean="0"/>
              <a:pPr/>
              <a:t>3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05755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CC615F-6C21-4477-AF1F-EC86AA924F4E}" type="slidenum">
              <a:rPr lang="hr-HR" altLang="sr-Latn-RS"/>
              <a:pPr eaLnBrk="1" hangingPunct="1">
                <a:spcBef>
                  <a:spcPct val="0"/>
                </a:spcBef>
              </a:pPr>
              <a:t>30</a:t>
            </a:fld>
            <a:endParaRPr lang="hr-HR" altLang="sr-Latn-R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2A6607-CA6D-41BD-AC6C-B9B2645DE469}" type="slidenum">
              <a:rPr lang="hr-HR" altLang="en-US"/>
              <a:pPr eaLnBrk="1" hangingPunct="1">
                <a:spcBef>
                  <a:spcPct val="0"/>
                </a:spcBef>
              </a:pPr>
              <a:t>33</a:t>
            </a:fld>
            <a:endParaRPr lang="hr-HR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B0683E-E209-4F87-AB0F-534762FAB62A}" type="slidenum">
              <a:rPr lang="hr-HR" altLang="en-US"/>
              <a:pPr eaLnBrk="1" hangingPunct="1">
                <a:spcBef>
                  <a:spcPct val="0"/>
                </a:spcBef>
              </a:pPr>
              <a:t>34</a:t>
            </a:fld>
            <a:endParaRPr lang="hr-HR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213995-DCB9-4321-962E-24782B10553E}" type="slidenum">
              <a:rPr lang="hr-HR" altLang="en-US"/>
              <a:pPr eaLnBrk="1" hangingPunct="1">
                <a:spcBef>
                  <a:spcPct val="0"/>
                </a:spcBef>
              </a:pPr>
              <a:t>4</a:t>
            </a:fld>
            <a:endParaRPr lang="hr-HR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E3472-910F-43B3-9174-39B35288E0B3}" type="slidenum">
              <a:rPr lang="hr-HR" altLang="en-US"/>
              <a:pPr eaLnBrk="1" hangingPunct="1">
                <a:spcBef>
                  <a:spcPct val="0"/>
                </a:spcBef>
              </a:pPr>
              <a:t>5</a:t>
            </a:fld>
            <a:endParaRPr lang="hr-HR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02997-99CD-460D-9E17-A0406AF9F4DD}" type="slidenum">
              <a:rPr lang="hr-HR" altLang="sr-Latn-RS"/>
              <a:pPr eaLnBrk="1" hangingPunct="1">
                <a:spcBef>
                  <a:spcPct val="0"/>
                </a:spcBef>
              </a:pPr>
              <a:t>6</a:t>
            </a:fld>
            <a:endParaRPr lang="hr-HR" altLang="sr-Latn-R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9FDD41-B21B-4CA9-9350-EEE027CF441C}" type="slidenum">
              <a:rPr lang="hr-HR" altLang="en-US"/>
              <a:pPr eaLnBrk="1" hangingPunct="1">
                <a:spcBef>
                  <a:spcPct val="0"/>
                </a:spcBef>
              </a:pPr>
              <a:t>7</a:t>
            </a:fld>
            <a:endParaRPr lang="hr-HR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F51F3F-95D8-4DA6-9D07-AD05480B8D41}" type="slidenum">
              <a:rPr lang="hr-HR" altLang="en-US"/>
              <a:pPr eaLnBrk="1" hangingPunct="1">
                <a:spcBef>
                  <a:spcPct val="0"/>
                </a:spcBef>
              </a:pPr>
              <a:t>8</a:t>
            </a:fld>
            <a:endParaRPr lang="hr-HR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CB6360-F0E0-430D-BD3C-DEBE3CEFA64E}" type="slidenum">
              <a:rPr lang="hr-HR" altLang="en-US"/>
              <a:pPr eaLnBrk="1" hangingPunct="1">
                <a:spcBef>
                  <a:spcPct val="0"/>
                </a:spcBef>
              </a:pPr>
              <a:t>9</a:t>
            </a:fld>
            <a:endParaRPr lang="hr-HR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4E419CD-C465-40D8-B414-7CF71C9A1C9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50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BA76-48BE-459C-8816-C91D7E482A8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940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</p:spPr>
        <p:txBody>
          <a:bodyPr/>
          <a:lstStyle/>
          <a:p>
            <a:fld id="{54523859-670A-4F92-8F07-9B3A7E7E280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825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0" pos="4842">
          <p15:clr>
            <a:srgbClr val="FBAE40"/>
          </p15:clr>
        </p15:guide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49F8D-661A-439B-9CFC-E1DEA30BE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1784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63DB1-9584-4D70-A56D-476401D2D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1822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1431-6AA1-479C-B939-B9F4927384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2945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D44900-5E3A-4F54-A4B6-3F39818B9A3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66985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0" pos="4842">
          <p15:clr>
            <a:srgbClr val="FBAE40"/>
          </p15:clr>
        </p15:guide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FB02-520A-4086-AB9B-95C043ADBE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9123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B2A8-1B6D-4DC0-95C9-2E77AC6B0A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43546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5CAF-87AB-4C13-B330-EEEBA02BD1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0116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88ACD-13C2-4729-9B7F-964E58AFC99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8987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65083-C156-4023-97FA-4AF61D4D83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2274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AB2B-74D7-4CA8-8136-BFE61D939F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381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429B0363-69D4-47A4-81FD-62FFBB7DB6A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0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slow">
    <p:push dir="u"/>
  </p:transition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124">
          <p15:clr>
            <a:srgbClr val="F26B43"/>
          </p15:clr>
        </p15:guide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4360540" cy="495249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RIMSKA VOJSKA</a:t>
            </a:r>
            <a:endParaRPr lang="en-GB" altLang="en-US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317750"/>
            <a:ext cx="50387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398" y="155575"/>
            <a:ext cx="7543800" cy="908050"/>
          </a:xfrm>
        </p:spPr>
        <p:txBody>
          <a:bodyPr/>
          <a:lstStyle/>
          <a:p>
            <a:pPr eaLnBrk="1" hangingPunct="1"/>
            <a:r>
              <a:rPr lang="hr-HR" altLang="en-US" sz="4000" dirty="0">
                <a:latin typeface="Palatino Linotype" panose="02040502050505030304" pitchFamily="18" charset="0"/>
              </a:rPr>
              <a:t>(Cezarova) legija</a:t>
            </a:r>
            <a:endParaRPr lang="en-GB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9285" name="Rectangle 69"/>
          <p:cNvSpPr>
            <a:spLocks noGrp="1" noChangeArrowheads="1"/>
          </p:cNvSpPr>
          <p:nvPr>
            <p:ph idx="1"/>
          </p:nvPr>
        </p:nvSpPr>
        <p:spPr>
          <a:xfrm>
            <a:off x="2295302" y="1206500"/>
            <a:ext cx="6651848" cy="5041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6000 ljudi </a:t>
            </a:r>
          </a:p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1 legija = 10 kohorti = 30 manipula = 60 centurija = 600 kontubernija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contubernium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Na svaku legiju dolazi oko 1000 konjanika</a:t>
            </a:r>
          </a:p>
          <a:p>
            <a:pPr lvl="1" eaLnBrk="1" hangingPunct="1">
              <a:defRPr/>
            </a:pPr>
            <a:r>
              <a:rPr lang="hr-HR" altLang="en-US" sz="2000" dirty="0">
                <a:latin typeface="Palatino Linotype" panose="02040502050505030304" pitchFamily="18" charset="0"/>
              </a:rPr>
              <a:t>obično Gali ili Germani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Legije počinju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dobivati brojeve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i imena</a:t>
            </a:r>
            <a:endParaRPr lang="en-GB" alt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14340" name="Picture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5550"/>
            <a:ext cx="5486400" cy="3124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584950"/>
            <a:ext cx="324008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http://www.vroma.org/~bmcmanus/romanarmy.html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779713"/>
            <a:ext cx="4659313" cy="40576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63888" y="311766"/>
            <a:ext cx="5275772" cy="426896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CARSTVA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5588" y="6381750"/>
            <a:ext cx="5027612" cy="31908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1200" dirty="0">
                <a:solidFill>
                  <a:schemeClr val="accent1">
                    <a:lumMod val="50000"/>
                  </a:schemeClr>
                </a:solidFill>
              </a:rPr>
              <a:t>http://dismanibus156.files.wordpress.com/2008/02/standardbearers.jpg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5438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en-US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 legija (68.g.A.D.)</a:t>
            </a:r>
            <a:endParaRPr lang="en-GB" altLang="en-US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120333"/>
            <a:ext cx="3733800" cy="6021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en-US" sz="2400" b="1" dirty="0" err="1"/>
              <a:t>I.</a:t>
            </a:r>
            <a:r>
              <a:rPr lang="hr-HR" altLang="en-US" sz="2400" b="1" i="1" dirty="0" err="1"/>
              <a:t>Germanica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(Bonn)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I. </a:t>
            </a:r>
            <a:r>
              <a:rPr lang="hr-HR" altLang="en-US" sz="2400" b="1" i="1" dirty="0" err="1"/>
              <a:t>Italica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(Italija)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II. </a:t>
            </a:r>
            <a:r>
              <a:rPr lang="hr-HR" altLang="en-US" sz="2400" b="1" i="1" dirty="0"/>
              <a:t>Augusta </a:t>
            </a:r>
            <a:r>
              <a:rPr lang="hr-HR" altLang="en-US" sz="2400" b="1" dirty="0"/>
              <a:t>(</a:t>
            </a:r>
            <a:r>
              <a:rPr lang="hr-HR" altLang="en-US" sz="2400" b="1" dirty="0" err="1"/>
              <a:t>Gloucester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II. </a:t>
            </a:r>
            <a:r>
              <a:rPr lang="hr-HR" altLang="en-US" sz="2400" b="1" i="1" dirty="0" err="1"/>
              <a:t>Gallica</a:t>
            </a:r>
            <a:r>
              <a:rPr lang="hr-HR" altLang="en-US" sz="2400" b="1" dirty="0"/>
              <a:t> (Karpati)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III. </a:t>
            </a:r>
            <a:r>
              <a:rPr lang="hr-HR" altLang="en-US" sz="2400" b="1" i="1" dirty="0"/>
              <a:t>Augusta </a:t>
            </a:r>
            <a:r>
              <a:rPr lang="hr-HR" altLang="en-US" sz="2400" b="1" dirty="0"/>
              <a:t>(Tunis)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III. </a:t>
            </a:r>
            <a:r>
              <a:rPr lang="hr-HR" altLang="en-US" sz="2400" b="1" i="1" dirty="0" err="1"/>
              <a:t>Cyrenaica</a:t>
            </a:r>
            <a:r>
              <a:rPr lang="hr-HR" altLang="en-US" sz="2400" b="1" dirty="0"/>
              <a:t> (Aleksandrija)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IIII. </a:t>
            </a:r>
            <a:r>
              <a:rPr lang="hr-HR" altLang="en-US" sz="2400" b="1" i="1" dirty="0" err="1"/>
              <a:t>Macedonia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</a:t>
            </a:r>
            <a:r>
              <a:rPr lang="hr-HR" altLang="en-US" sz="2400" b="1" dirty="0" err="1"/>
              <a:t>Mainz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IIII. </a:t>
            </a:r>
            <a:r>
              <a:rPr lang="hr-HR" altLang="en-US" sz="2400" b="1" i="1" dirty="0" err="1"/>
              <a:t>Scythica</a:t>
            </a:r>
            <a:r>
              <a:rPr lang="hr-HR" altLang="en-US" sz="2400" b="1" dirty="0"/>
              <a:t> (Sirija)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V. </a:t>
            </a:r>
            <a:r>
              <a:rPr lang="hr-HR" altLang="en-US" sz="2400" b="1" i="1" dirty="0" err="1"/>
              <a:t>Alaudae</a:t>
            </a:r>
            <a:r>
              <a:rPr lang="hr-HR" altLang="en-US" sz="2400" b="1" dirty="0"/>
              <a:t> (</a:t>
            </a:r>
            <a:r>
              <a:rPr lang="hr-HR" altLang="en-US" sz="2400" b="1" dirty="0" err="1"/>
              <a:t>Benelux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V. </a:t>
            </a:r>
            <a:r>
              <a:rPr lang="hr-HR" altLang="en-US" sz="2400" b="1" i="1" dirty="0" err="1"/>
              <a:t>Macedonia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(Judeja)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VI. </a:t>
            </a:r>
            <a:r>
              <a:rPr lang="hr-HR" altLang="en-US" sz="2400" b="1" i="1" dirty="0" err="1"/>
              <a:t>Victrix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(Španjolska)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VI. </a:t>
            </a:r>
            <a:r>
              <a:rPr lang="hr-HR" altLang="en-US" sz="2400" b="1" i="1" dirty="0" err="1"/>
              <a:t>Ferrata</a:t>
            </a:r>
            <a:r>
              <a:rPr lang="hr-HR" altLang="en-US" sz="2400" b="1" dirty="0"/>
              <a:t> (Antiohija)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VII. </a:t>
            </a:r>
            <a:r>
              <a:rPr lang="hr-HR" altLang="en-US" sz="2400" b="1" i="1" dirty="0" err="1"/>
              <a:t>Claudia</a:t>
            </a:r>
            <a:r>
              <a:rPr lang="hr-HR" altLang="en-US" sz="2400" b="1" dirty="0"/>
              <a:t> (Bugarska)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VIII. </a:t>
            </a:r>
            <a:r>
              <a:rPr lang="hr-HR" altLang="en-US" sz="2400" b="1" i="1" dirty="0"/>
              <a:t>Augusta</a:t>
            </a:r>
            <a:r>
              <a:rPr lang="hr-HR" altLang="en-US" sz="2400" b="1" dirty="0"/>
              <a:t> (Srbija)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 b="1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984" y="1124744"/>
            <a:ext cx="3733800" cy="6021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Hispana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(Lincoln)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(Bratislava)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Fretensis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(Judeja)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Claudia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Sl.Brod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Fulminata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(Antiohija)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XIII.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(Budimpešta)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XIV.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Lyon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XV.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Apollinaris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(Judeja)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XV.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Primigenia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Benelux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XVI.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Gallica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Neuss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Valeria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Victrix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Shrewsbury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XXI.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Rapax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Windisch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Deioteriana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Alex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Primigenia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Mainz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GB" altLang="en-US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2567567" cy="4952492"/>
          </a:xfrm>
        </p:spPr>
        <p:txBody>
          <a:bodyPr/>
          <a:lstStyle/>
          <a:p>
            <a:pPr eaLnBrk="1" hangingPunct="1"/>
            <a:r>
              <a:rPr lang="hr-HR" altLang="en-US" sz="4000" i="0" dirty="0">
                <a:latin typeface="Palatino Linotype" panose="02040502050505030304" pitchFamily="18" charset="0"/>
              </a:rPr>
              <a:t>Novosti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75856" y="188639"/>
            <a:ext cx="5584675" cy="6312581"/>
          </a:xfrm>
        </p:spPr>
        <p:txBody>
          <a:bodyPr>
            <a:noAutofit/>
          </a:bodyPr>
          <a:lstStyle/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Ustroj legije je kao u doba Cezara, ali postoje odjeli veterana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veterani</a:t>
            </a:r>
            <a:r>
              <a:rPr lang="hr-HR" altLang="en-US" sz="2400" dirty="0">
                <a:latin typeface="Palatino Linotype" panose="02040502050505030304" pitchFamily="18" charset="0"/>
              </a:rPr>
              <a:t>):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vojnici koji su odslužili 20 godina, ali sada imaju počasno mjesto i jedina im je dužnost borba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To su u doba republike bili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evocati</a:t>
            </a:r>
            <a:endParaRPr lang="hr-HR" altLang="en-US" sz="2000" dirty="0">
              <a:latin typeface="Palatino Linotype" panose="02040502050505030304" pitchFamily="18" charset="0"/>
            </a:endParaRPr>
          </a:p>
          <a:p>
            <a:r>
              <a:rPr lang="hr-HR" altLang="en-US" sz="2400" dirty="0">
                <a:latin typeface="Palatino Linotype" panose="02040502050505030304" pitchFamily="18" charset="0"/>
              </a:rPr>
              <a:t>Pojavile su se pretorijanske kohorte 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cohortes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praetori</a:t>
            </a:r>
            <a:r>
              <a:rPr lang="hr-HR" altLang="en-US" sz="2400" i="1" dirty="0">
                <a:latin typeface="Palatino Linotype" panose="02040502050505030304" pitchFamily="18" charset="0"/>
              </a:rPr>
              <a:t>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an</a:t>
            </a:r>
            <a:r>
              <a:rPr lang="hr-HR" altLang="en-US" sz="2400" i="1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ae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hr-HR" altLang="en-US" sz="2000" dirty="0">
                <a:latin typeface="Palatino Linotype" panose="02040502050505030304" pitchFamily="18" charset="0"/>
              </a:rPr>
              <a:t>najviše njih 10 s po 500 ljudi = careva osobna straža (prvi je to imao Scipion Emilijan)</a:t>
            </a:r>
          </a:p>
          <a:p>
            <a:r>
              <a:rPr lang="hr-HR" altLang="en-US" sz="2400" dirty="0">
                <a:latin typeface="Palatino Linotype" panose="02040502050505030304" pitchFamily="18" charset="0"/>
              </a:rPr>
              <a:t>Plaća im je oko 3x veća od legionarske, služba kraća, dobivaju i nagrade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donativum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2567567" cy="4955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24222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en-US" sz="1200" dirty="0">
                <a:solidFill>
                  <a:schemeClr val="bg1">
                    <a:lumMod val="50000"/>
                  </a:schemeClr>
                </a:solidFill>
              </a:rPr>
              <a:t>http://www.vroma.org/images/mcmanus_images/praetorian.jpg</a:t>
            </a:r>
            <a:endParaRPr lang="hr-HR" sz="1200" dirty="0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5040313" cy="404813"/>
          </a:xfrm>
        </p:spPr>
        <p:txBody>
          <a:bodyPr/>
          <a:lstStyle/>
          <a:p>
            <a:pPr algn="r" eaLnBrk="1" hangingPunct="1"/>
            <a:r>
              <a:rPr lang="hr-HR" altLang="sr-Latn-RS" sz="1000" dirty="0"/>
              <a:t>http://www.romanoimpero.com/2011/03/vigiles-romani.html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775"/>
            <a:ext cx="8452048" cy="5216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August je ustanovio i 3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    (kasnije 4) gradske kohorte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    (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cohortes urbanae</a:t>
            </a:r>
            <a:r>
              <a:rPr lang="hr-HR" altLang="sr-Latn-RS" sz="28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njima zapovijeda 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praefectus urbi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služe kao gradska počasna straža za senatore</a:t>
            </a:r>
          </a:p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Tu je i 7 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cohortes vigilum</a:t>
            </a:r>
            <a:r>
              <a:rPr lang="hr-HR" altLang="sr-Latn-RS" sz="2800" dirty="0">
                <a:latin typeface="Palatino Linotype" panose="02040502050505030304" pitchFamily="18" charset="0"/>
              </a:rPr>
              <a:t> s po 1000 ljudi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noćna straža (protiv požara i sl.)</a:t>
            </a:r>
            <a:endParaRPr lang="en-GB" altLang="sr-Latn-RS" sz="2400" i="1" dirty="0">
              <a:latin typeface="Palatino Linotype" panose="02040502050505030304" pitchFamily="18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913062" cy="37020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5688" y="685800"/>
            <a:ext cx="4276725" cy="33528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U VOJSCI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hr-HR" altLang="sr-Latn-R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91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675" y="260350"/>
            <a:ext cx="54006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en.wikipedia.org/wiki/Vigiles#mediaviewer/File:Graffito_Vigiles_Trans_Tiberim.jpg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9" descr="diploma iznut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2450" y="2060575"/>
            <a:ext cx="3511550" cy="479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445224"/>
            <a:ext cx="5724128" cy="1270272"/>
          </a:xfrm>
        </p:spPr>
        <p:txBody>
          <a:bodyPr>
            <a:normAutofit fontScale="90000"/>
          </a:bodyPr>
          <a:lstStyle/>
          <a:p>
            <a:pPr algn="l" eaLnBrk="1" hangingPunct="1">
              <a:spcAft>
                <a:spcPts val="1200"/>
              </a:spcAft>
            </a:pPr>
            <a:r>
              <a:rPr lang="hr-HR" altLang="sr-Latn-RS" sz="2000" dirty="0"/>
              <a:t>Diploma iz Slavonskog Broda, </a:t>
            </a:r>
            <a:r>
              <a:rPr lang="hr-HR" altLang="sr-Latn-RS" sz="2000" i="0" dirty="0"/>
              <a:t>1.st.A.D.: </a:t>
            </a:r>
            <a:br>
              <a:rPr lang="hr-HR" altLang="sr-Latn-RS" sz="2000" i="0" dirty="0"/>
            </a:br>
            <a:r>
              <a:rPr lang="hr-HR" altLang="sr-Latn-RS" sz="2000" i="0" dirty="0"/>
              <a:t>Likaju, Birsovom sinu, iz Marsunije, veteranu mizenske flote</a:t>
            </a:r>
            <a:br>
              <a:rPr lang="hr-HR" altLang="sr-Latn-RS" sz="2000" i="0" dirty="0"/>
            </a:br>
            <a:r>
              <a:rPr lang="hr-HR" altLang="sr-Latn-RS" sz="2000" i="0" dirty="0"/>
              <a:t>građansko pravo za njega i potomke; pravo zakonitog braka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75065" cy="38610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Novačenje (</a:t>
            </a:r>
            <a:r>
              <a:rPr lang="hr-HR" altLang="en-US" i="1" dirty="0">
                <a:latin typeface="Palatino Linotype" panose="02040502050505030304" pitchFamily="18" charset="0"/>
              </a:rPr>
              <a:t>dilectus</a:t>
            </a:r>
            <a:r>
              <a:rPr lang="hr-HR" altLang="en-US" dirty="0">
                <a:latin typeface="Palatino Linotype" panose="02040502050505030304" pitchFamily="18" charset="0"/>
              </a:rPr>
              <a:t>) vrše konzuli / carski činovnici na Kapitoliju svake godine </a:t>
            </a:r>
          </a:p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Nakon upisa polaže se zakletva (</a:t>
            </a:r>
            <a:r>
              <a:rPr lang="hr-HR" altLang="en-US" i="1" dirty="0">
                <a:latin typeface="Palatino Linotype" panose="02040502050505030304" pitchFamily="18" charset="0"/>
              </a:rPr>
              <a:t>sacramentum</a:t>
            </a:r>
            <a:r>
              <a:rPr lang="hr-HR" altLang="en-US" dirty="0">
                <a:latin typeface="Palatino Linotype" panose="02040502050505030304" pitchFamily="18" charset="0"/>
              </a:rPr>
              <a:t>), obnavljana svake godine</a:t>
            </a:r>
          </a:p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Časni otpust donosi nagradu u novcu ili, kasnije češće, zemlji (</a:t>
            </a:r>
            <a:r>
              <a:rPr lang="hr-HR" altLang="en-US" i="1" dirty="0">
                <a:latin typeface="Palatino Linotype" panose="02040502050505030304" pitchFamily="18" charset="0"/>
              </a:rPr>
              <a:t>centuria</a:t>
            </a:r>
            <a:r>
              <a:rPr lang="hr-HR" altLang="en-US" dirty="0">
                <a:latin typeface="Palatino Linotype" panose="02040502050505030304" pitchFamily="18" charset="0"/>
              </a:rPr>
              <a:t>) </a:t>
            </a:r>
            <a:endParaRPr lang="en-GB" altLang="en-US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hr-HR" altLang="sr-Latn-RS" dirty="0">
                <a:latin typeface="Palatino Linotype" panose="02040502050505030304" pitchFamily="18" charset="0"/>
              </a:rPr>
              <a:t>Vojnik se u početku nije smio ženiti, kasnije se ustalilo da vojnikova djeca rođena u braku odmah dobivaju građansko pravo </a:t>
            </a:r>
          </a:p>
          <a:p>
            <a:pPr lvl="1" eaLnBrk="1" hangingPunct="1"/>
            <a:r>
              <a:rPr lang="hr-HR" altLang="sr-Latn-RS" dirty="0">
                <a:latin typeface="Palatino Linotype" panose="02040502050505030304" pitchFamily="18" charset="0"/>
              </a:rPr>
              <a:t>inače “</a:t>
            </a:r>
            <a:r>
              <a:rPr lang="hr-HR" altLang="sr-Latn-RS" dirty="0" err="1">
                <a:latin typeface="Palatino Linotype" panose="02040502050505030304" pitchFamily="18" charset="0"/>
              </a:rPr>
              <a:t>negrađani</a:t>
            </a:r>
            <a:r>
              <a:rPr lang="hr-HR" altLang="sr-Latn-RS" dirty="0">
                <a:latin typeface="Palatino Linotype" panose="02040502050505030304" pitchFamily="18" charset="0"/>
              </a:rPr>
              <a:t>” dobivaju građansko pravo po </a:t>
            </a:r>
          </a:p>
          <a:p>
            <a:pPr marL="402336" lvl="1" indent="0" eaLnBrk="1" hangingPunct="1"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isteku službe - </a:t>
            </a:r>
            <a:r>
              <a:rPr lang="hr-HR" altLang="sr-Latn-RS" i="1" dirty="0">
                <a:latin typeface="Palatino Linotype" panose="02040502050505030304" pitchFamily="18" charset="0"/>
              </a:rPr>
              <a:t>diploma</a:t>
            </a:r>
            <a:endParaRPr lang="en-GB" altLang="sr-Latn-RS" dirty="0"/>
          </a:p>
        </p:txBody>
      </p:sp>
      <p:pic>
        <p:nvPicPr>
          <p:cNvPr id="22532" name="Picture 8" descr="diploma izva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854448"/>
            <a:ext cx="3940175" cy="250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843213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139952" y="1268760"/>
            <a:ext cx="3096344" cy="4420586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Zbrinjavanje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3645024"/>
            <a:ext cx="8964488" cy="30955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Rimski doktori (kirurzi) poznaju lijekove protiv raznih bolesti i miješaju ih s medom</a:t>
            </a:r>
          </a:p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Znaju namjestiti slomljene kosti, izvaditi mandule i amputirati udove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	ALI ne poznaju anesteziju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4300" y="-14288"/>
            <a:ext cx="53276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http://www.novaroma.org/nr/Roman_Times_Quarterly/2008.1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61618"/>
            <a:ext cx="7543800" cy="688975"/>
          </a:xfrm>
        </p:spPr>
        <p:txBody>
          <a:bodyPr/>
          <a:lstStyle/>
          <a:p>
            <a:pPr eaLnBrk="1" hangingPunct="1"/>
            <a:r>
              <a:rPr lang="hr-HR" altLang="sr-Latn-RS" sz="4000" i="0" dirty="0">
                <a:latin typeface="Palatino Linotype" panose="02040502050505030304" pitchFamily="18" charset="0"/>
              </a:rPr>
              <a:t>Oprema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5" y="836712"/>
            <a:ext cx="9036496" cy="602128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kaciga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cassis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metalna,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galea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kožna)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štit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scutum</a:t>
            </a:r>
            <a:r>
              <a:rPr lang="hr-HR" altLang="sr-Latn-RS" sz="2400" dirty="0">
                <a:latin typeface="Palatino Linotype" panose="02040502050505030304" pitchFamily="18" charset="0"/>
              </a:rPr>
              <a:t>; drven, presvučen kožom i okovan mjeđu s ispupčenjem)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oklop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lorica</a:t>
            </a:r>
            <a:r>
              <a:rPr lang="hr-HR" altLang="sr-Latn-RS" sz="2400" dirty="0">
                <a:latin typeface="Palatino Linotype" panose="02040502050505030304" pitchFamily="18" charset="0"/>
              </a:rPr>
              <a:t>; od metalnih traka ili karika)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koplje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/>
            <a:r>
              <a:rPr lang="hr-HR" altLang="sr-Latn-RS" sz="2000" i="1" dirty="0" err="1">
                <a:latin typeface="Palatino Linotype" panose="02040502050505030304" pitchFamily="18" charset="0"/>
              </a:rPr>
              <a:t>pilum</a:t>
            </a:r>
            <a:r>
              <a:rPr lang="hr-HR" altLang="sr-Latn-RS" sz="2000" dirty="0">
                <a:latin typeface="Palatino Linotype" panose="02040502050505030304" pitchFamily="18" charset="0"/>
              </a:rPr>
              <a:t> = lako, s dugim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Palatino Linotype" panose="02040502050505030304" pitchFamily="18" charset="0"/>
              </a:rPr>
              <a:t>metalnim šiljkom koji se odlomi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Palatino Linotype" panose="02040502050505030304" pitchFamily="18" charset="0"/>
              </a:rPr>
              <a:t>pri udarcu</a:t>
            </a:r>
          </a:p>
          <a:p>
            <a:pPr lvl="1" eaLnBrk="1" hangingPunct="1"/>
            <a:r>
              <a:rPr lang="hr-HR" altLang="sr-Latn-RS" sz="2000" i="1" dirty="0" err="1">
                <a:latin typeface="Palatino Linotype" panose="02040502050505030304" pitchFamily="18" charset="0"/>
              </a:rPr>
              <a:t>hasta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dirty="0">
                <a:latin typeface="Palatino Linotype" panose="02040502050505030304" pitchFamily="18" charset="0"/>
              </a:rPr>
              <a:t>= teško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mač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gladius</a:t>
            </a:r>
            <a:r>
              <a:rPr lang="hr-HR" altLang="sr-Latn-RS" sz="2400" dirty="0">
                <a:latin typeface="Palatino Linotype" panose="02040502050505030304" pitchFamily="18" charset="0"/>
              </a:rPr>
              <a:t>; s vremenom se skratio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latin typeface="Palatino Linotype" panose="02040502050505030304" pitchFamily="18" charset="0"/>
              </a:rPr>
              <a:t>	i zašiljio)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bodež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pugio</a:t>
            </a:r>
            <a:r>
              <a:rPr lang="hr-HR" altLang="sr-Latn-RS" sz="2400" dirty="0">
                <a:latin typeface="Palatino Linotype" panose="02040502050505030304" pitchFamily="18" charset="0"/>
              </a:rPr>
              <a:t>)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lukovi i strijele </a:t>
            </a:r>
            <a:r>
              <a:rPr lang="hr-HR" altLang="sr-Latn-RS" sz="2400" dirty="0">
                <a:latin typeface="Palatino Linotype" panose="02040502050505030304" pitchFamily="18" charset="0"/>
              </a:rPr>
              <a:t>pripadaju pomoćnim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latin typeface="Palatino Linotype" panose="02040502050505030304" pitchFamily="18" charset="0"/>
              </a:rPr>
              <a:t>	četama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praćke</a:t>
            </a:r>
            <a:r>
              <a:rPr lang="hr-HR" altLang="sr-Latn-RS" sz="2400" dirty="0">
                <a:latin typeface="Palatino Linotype" panose="02040502050505030304" pitchFamily="18" charset="0"/>
              </a:rPr>
              <a:t> nose siromašni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  <p:pic>
        <p:nvPicPr>
          <p:cNvPr id="24578" name="Picture 4" descr="roman-weapo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133600"/>
            <a:ext cx="40671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381000"/>
            <a:ext cx="6121400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Odjeća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824" y="1125538"/>
            <a:ext cx="5976789" cy="5543550"/>
          </a:xfrm>
        </p:spPr>
        <p:txBody>
          <a:bodyPr/>
          <a:lstStyle/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Sagum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 =  </a:t>
            </a:r>
            <a:r>
              <a:rPr lang="hr-HR" altLang="sr-Latn-RS" sz="2800" dirty="0">
                <a:latin typeface="Palatino Linotype" panose="02040502050505030304" pitchFamily="18" charset="0"/>
              </a:rPr>
              <a:t>ratna kabanica, četverokutna, kopča se na desnom ramenu</a:t>
            </a:r>
          </a:p>
          <a:p>
            <a:pPr lvl="1" eaLnBrk="1" hangingPunct="1"/>
            <a:r>
              <a:rPr lang="hr-HR" altLang="sr-Latn-RS" sz="2400" i="1" dirty="0" err="1">
                <a:latin typeface="Palatino Linotype" panose="02040502050505030304" pitchFamily="18" charset="0"/>
              </a:rPr>
              <a:t>paludamentum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ratna grimizna kabanica za vojskovođe 	</a:t>
            </a:r>
          </a:p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Caligae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 =</a:t>
            </a:r>
            <a:r>
              <a:rPr lang="hr-HR" altLang="sr-Latn-RS" sz="2800" dirty="0">
                <a:latin typeface="Palatino Linotype" panose="02040502050505030304" pitchFamily="18" charset="0"/>
              </a:rPr>
              <a:t> kožne sandale ili cipele pletene od remenja sa željeznim čavlima na potplatima</a:t>
            </a:r>
          </a:p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Braccae</a:t>
            </a:r>
            <a:r>
              <a:rPr lang="hr-HR" altLang="sr-Latn-RS" sz="2800" dirty="0">
                <a:latin typeface="Palatino Linotype" panose="02040502050505030304" pitchFamily="18" charset="0"/>
              </a:rPr>
              <a:t> = hlače, zbog praktičnosti preuzete od sjevernjačkih naroda</a:t>
            </a:r>
            <a:endParaRPr lang="en-GB" altLang="sr-Latn-RS" sz="2800" i="1" dirty="0">
              <a:latin typeface="Palatino Linotype" panose="02040502050505030304" pitchFamily="18" charset="0"/>
            </a:endParaRPr>
          </a:p>
        </p:txBody>
      </p:sp>
      <p:pic>
        <p:nvPicPr>
          <p:cNvPr id="25604" name="Picture 4" descr="roman_soldi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68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" y="2708920"/>
            <a:ext cx="8939589" cy="32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908050"/>
            <a:ext cx="5900737" cy="15763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REPUBLIKE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5805488"/>
            <a:ext cx="6988175" cy="1052512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hr-HR" sz="1050" dirty="0">
                <a:solidFill>
                  <a:schemeClr val="accent2">
                    <a:lumMod val="75000"/>
                  </a:schemeClr>
                </a:solidFill>
              </a:rPr>
              <a:t>http://en.wikipedia.org/wiki/Roman_army_of_the_mid-Republic</a:t>
            </a:r>
            <a:endParaRPr lang="hr-HR" altLang="sr-Latn-RS" sz="105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Oltar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eja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Domi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ja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Ahenobarb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c. 122 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pr.Kr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hr-H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i="0" dirty="0">
                <a:latin typeface="Palatino Linotype" panose="02040502050505030304" pitchFamily="18" charset="0"/>
              </a:rPr>
              <a:t>Prtljaga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28800"/>
            <a:ext cx="8892480" cy="51133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U svežnju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sarcina</a:t>
            </a:r>
            <a:r>
              <a:rPr lang="hr-HR" altLang="sr-Latn-RS" sz="2800" dirty="0">
                <a:latin typeface="Palatino Linotype" panose="02040502050505030304" pitchFamily="18" charset="0"/>
              </a:rPr>
              <a:t>) nosi se hrana i oruđe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i="1" dirty="0" err="1">
                <a:latin typeface="Palatino Linotype" panose="02040502050505030304" pitchFamily="18" charset="0"/>
              </a:rPr>
              <a:t>vasa</a:t>
            </a:r>
            <a:r>
              <a:rPr lang="hr-HR" altLang="sr-Latn-RS" sz="2400" dirty="0">
                <a:latin typeface="Palatino Linotype" panose="02040502050505030304" pitchFamily="18" charset="0"/>
              </a:rPr>
              <a:t>: pila, lopata, motika, strugač trave, kuhinjsko suđe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Tešku prtljagu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impedimenta</a:t>
            </a:r>
            <a:r>
              <a:rPr lang="hr-HR" altLang="sr-Latn-RS" sz="2800" dirty="0">
                <a:latin typeface="Palatino Linotype" panose="02040502050505030304" pitchFamily="18" charset="0"/>
              </a:rPr>
              <a:t>) nose tovarne životinje, na koje paze posebni poslužitelji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Znakovi: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orlovi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aquilae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znak legije)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oznake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signa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znakovi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sz="24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zastave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vexilla</a:t>
            </a:r>
            <a:r>
              <a:rPr lang="hr-HR" altLang="sr-Latn-RS" sz="2400" dirty="0">
                <a:latin typeface="Palatino Linotype" panose="02040502050505030304" pitchFamily="18" charset="0"/>
              </a:rPr>
              <a:t>; znak konjanika)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60350"/>
            <a:ext cx="7543800" cy="1223963"/>
          </a:xfrm>
        </p:spPr>
        <p:txBody>
          <a:bodyPr/>
          <a:lstStyle/>
          <a:p>
            <a:pPr eaLnBrk="1" hangingPunct="1"/>
            <a:r>
              <a:rPr lang="hr-HR" altLang="sr-Latn-RS" sz="4400" i="0" dirty="0">
                <a:latin typeface="Palatino Linotype" panose="02040502050505030304" pitchFamily="18" charset="0"/>
              </a:rPr>
              <a:t>Vježbe</a:t>
            </a:r>
            <a:endParaRPr lang="en-GB" altLang="sr-Latn-RS" sz="4400" i="0" dirty="0">
              <a:latin typeface="Palatino Linotype" panose="0204050205050503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9"/>
            <a:ext cx="8785101" cy="525688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Marširanje – 30ak km dnevno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pod opremom; pola korakom, pola trkom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Bacanje kamenja, plivanje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Jahanje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skočiti na konja i s njega pod opremom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bez stremena, a dugo i bez sedla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Izgradnja logora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logor se na putu dizao svaki dan, a spremao unutar tri znaka trube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260350"/>
            <a:ext cx="2374900" cy="24638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Plan logora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29000"/>
            <a:ext cx="52387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6" name="Picture 3" descr="Scan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932362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5267325" y="6550025"/>
            <a:ext cx="360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sr-Latn-RS" sz="1200" dirty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http://www.romanum.historicus.pl/oboz_rzymski.html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6736804" cy="4952492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Palatino Linotype" panose="02040502050505030304" pitchFamily="18" charset="0"/>
              </a:rPr>
              <a:t>Dioklecijanova palača u Splitu</a:t>
            </a:r>
          </a:p>
        </p:txBody>
      </p:sp>
      <p:pic>
        <p:nvPicPr>
          <p:cNvPr id="33795" name="Picture 3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022121" cy="42519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724400"/>
            <a:ext cx="3706812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3" y="0"/>
            <a:ext cx="4248150" cy="1268413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Uobičajeni zadaci vojnika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800"/>
            <a:ext cx="9018588" cy="52688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Izgradnja mostova: </a:t>
            </a:r>
          </a:p>
          <a:p>
            <a:pPr lvl="1" eaLnBrk="1" hangingPunct="1">
              <a:defRPr/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drveni</a:t>
            </a:r>
            <a:r>
              <a:rPr lang="hr-HR" altLang="sr-Latn-RS" sz="2000" dirty="0">
                <a:latin typeface="Palatino Linotype" panose="02040502050505030304" pitchFamily="18" charset="0"/>
              </a:rPr>
              <a:t> most preko 500m 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široke i 8m duboke Rajne 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kod Koblenza (Cezar) </a:t>
            </a:r>
          </a:p>
          <a:p>
            <a:pPr lvl="1" eaLnBrk="1" hangingPunct="1">
              <a:defRPr/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kameni</a:t>
            </a:r>
            <a:r>
              <a:rPr lang="hr-HR" altLang="sr-Latn-RS" sz="2000" dirty="0">
                <a:latin typeface="Palatino Linotype" panose="02040502050505030304" pitchFamily="18" charset="0"/>
              </a:rPr>
              <a:t>, 1500m dugačak i 50m visok na Dunavu u Daciji (Trajan), mnogi se još koriste</a:t>
            </a:r>
          </a:p>
          <a:p>
            <a:pPr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Izgradnja cesta: 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u 4 sloja s odvodnim jarcima,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široke 5-6m 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i na najnepristupačnijim mjestima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i danas u upotrebi </a:t>
            </a:r>
            <a:endParaRPr lang="en-GB" altLang="sr-Latn-R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3550" y="19050"/>
            <a:ext cx="39608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http://en.wikipedia.org/wiki/File:Bridge_Alcantara.JPG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700"/>
            <a:ext cx="5940425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3" y="22225"/>
            <a:ext cx="8639175" cy="261938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http://commons.wikimedia.org/wiki/File:RomaViaAppiaAntica03.JPG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179388" y="6573838"/>
            <a:ext cx="8208962" cy="284162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altLang="sr-Latn-RS" sz="1100" dirty="0">
                <a:latin typeface="Palatino Linotype" panose="02040502050505030304" pitchFamily="18" charset="0"/>
              </a:rPr>
              <a:t>http://www.vrilo-mudrosti.hr/karte/karte-rimske%20ceste.htm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2115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95675"/>
            <a:ext cx="3810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95" y="0"/>
            <a:ext cx="323185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2720" y="638944"/>
            <a:ext cx="4712568" cy="1143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Bitka - more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420888"/>
            <a:ext cx="8964488" cy="42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Brodove su naučili graditi od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Kartažana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dirty="0">
                <a:latin typeface="Palatino Linotype" panose="02040502050505030304" pitchFamily="18" charset="0"/>
              </a:rPr>
              <a:t>tek u punskim ratovima razvili mornaricu, prvu stalnu ustanovio je August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dirty="0">
                <a:latin typeface="Palatino Linotype" panose="02040502050505030304" pitchFamily="18" charset="0"/>
              </a:rPr>
              <a:t>od Ilira pokupili 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naves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Liburnae</a:t>
            </a:r>
            <a:r>
              <a:rPr lang="hr-HR" altLang="sr-Latn-RS" sz="2000" dirty="0">
                <a:latin typeface="Palatino Linotype" panose="02040502050505030304" pitchFamily="18" charset="0"/>
              </a:rPr>
              <a:t>, brze </a:t>
            </a:r>
            <a:r>
              <a:rPr lang="hr-HR" altLang="sr-Latn-RS" sz="2000" dirty="0" err="1">
                <a:latin typeface="Palatino Linotype" panose="02040502050505030304" pitchFamily="18" charset="0"/>
              </a:rPr>
              <a:t>bireme</a:t>
            </a:r>
            <a:endParaRPr lang="hr-HR" altLang="sr-Latn-R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Različiti po broju reda vesala: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bireme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trireme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kvadrireme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 i </a:t>
            </a:r>
            <a:r>
              <a:rPr lang="hr-HR" altLang="sr-Latn-RS" sz="2400" u="sng" dirty="0" err="1">
                <a:latin typeface="Palatino Linotype" panose="02040502050505030304" pitchFamily="18" charset="0"/>
              </a:rPr>
              <a:t>kvinkvereme</a:t>
            </a:r>
            <a:r>
              <a:rPr lang="hr-HR" altLang="sr-Latn-RS" sz="2400" u="sng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300 veslača i 120 vojnika, </a:t>
            </a:r>
            <a:r>
              <a:rPr lang="hr-HR" altLang="sr-Latn-RS" sz="2000" u="sng" dirty="0" err="1">
                <a:latin typeface="Palatino Linotype" panose="02040502050505030304" pitchFamily="18" charset="0"/>
              </a:rPr>
              <a:t>trijerarh</a:t>
            </a:r>
            <a:r>
              <a:rPr lang="hr-HR" altLang="sr-Latn-RS" sz="2000" u="sng" dirty="0">
                <a:latin typeface="Palatino Linotype" panose="02040502050505030304" pitchFamily="18" charset="0"/>
              </a:rPr>
              <a:t> = centurion</a:t>
            </a:r>
            <a:endParaRPr lang="hr-HR" altLang="sr-Latn-R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Nikad nisu imali pomorsku taktiku: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i="1" dirty="0" err="1">
                <a:latin typeface="Palatino Linotype" panose="02040502050505030304" pitchFamily="18" charset="0"/>
              </a:rPr>
              <a:t>corvus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dirty="0">
                <a:latin typeface="Palatino Linotype" panose="02040502050505030304" pitchFamily="18" charset="0"/>
              </a:rPr>
              <a:t>(kuka, sredstvo za prebacivanje na neprijateljski brod)</a:t>
            </a:r>
            <a:endParaRPr lang="en-GB" altLang="sr-Latn-RS" sz="2000" u="sng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8495" y="0"/>
            <a:ext cx="33131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bg1">
                    <a:lumMod val="50000"/>
                  </a:schemeClr>
                </a:solidFill>
              </a:rPr>
              <a:t>http://www.livius.org/cn-cs/corvus/corvus.html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ROMAN-CATAPU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9338" cy="3354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4613"/>
            <a:ext cx="4284662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Bitka - opsada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19200"/>
            <a:ext cx="8316912" cy="5410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							</a:t>
            </a:r>
            <a:r>
              <a:rPr lang="hr-HR" altLang="sr-Latn-RS" sz="2400" dirty="0">
                <a:latin typeface="Palatino Linotype" panose="02040502050505030304" pitchFamily="18" charset="0"/>
              </a:rPr>
              <a:t>Opsadne sprave:</a:t>
            </a:r>
            <a:r>
              <a:rPr lang="hr-HR" altLang="sr-Latn-RS" sz="3200" dirty="0">
                <a:latin typeface="Palatino Linotype" panose="0204050205050503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dirty="0">
                <a:latin typeface="Palatino Linotype" panose="02040502050505030304" pitchFamily="18" charset="0"/>
              </a:rPr>
              <a:t>							</a:t>
            </a:r>
            <a:r>
              <a:rPr lang="hr-HR" altLang="sr-Latn-RS" sz="2400" dirty="0">
                <a:latin typeface="Palatino Linotype" panose="02040502050505030304" pitchFamily="18" charset="0"/>
              </a:rPr>
              <a:t>- </a:t>
            </a:r>
            <a:r>
              <a:rPr lang="hr-HR" altLang="sr-Latn-RS" dirty="0">
                <a:latin typeface="Palatino Linotype" panose="02040502050505030304" pitchFamily="18" charset="0"/>
              </a:rPr>
              <a:t>nasip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agger</a:t>
            </a:r>
            <a:r>
              <a:rPr lang="hr-HR" altLang="sr-Latn-RS" dirty="0">
                <a:latin typeface="Palatino Linotype" panose="02040502050505030304" pitchFamily="18" charset="0"/>
              </a:rPr>
              <a:t>) i jarak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fossa</a:t>
            </a:r>
            <a:r>
              <a:rPr lang="hr-HR" altLang="sr-Latn-RS" dirty="0">
                <a:latin typeface="Palatino Linotype" panose="0204050205050503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							- zakloni (od štitova do tornjeva)</a:t>
            </a:r>
          </a:p>
          <a:p>
            <a:pPr lvl="1" eaLnBrk="1" hangingPunct="1"/>
            <a:endParaRPr lang="hr-HR" altLang="sr-Latn-RS" sz="2000" dirty="0">
              <a:latin typeface="Palatino Linotype" panose="02040502050505030304" pitchFamily="18" charset="0"/>
            </a:endParaRPr>
          </a:p>
          <a:p>
            <a:pPr lvl="1" eaLnBrk="1" hangingPunct="1"/>
            <a:r>
              <a:rPr lang="hr-HR" altLang="sr-Latn-RS" sz="2000" dirty="0">
                <a:latin typeface="Palatino Linotype" panose="02040502050505030304" pitchFamily="18" charset="0"/>
              </a:rPr>
              <a:t>ovan (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aries</a:t>
            </a:r>
            <a:r>
              <a:rPr lang="hr-HR" altLang="sr-Latn-RS" sz="2000" dirty="0">
                <a:latin typeface="Palatino Linotype" panose="02040502050505030304" pitchFamily="18" charset="0"/>
              </a:rPr>
              <a:t>)</a:t>
            </a:r>
          </a:p>
          <a:p>
            <a:pPr lvl="1" eaLnBrk="1" hangingPunct="1"/>
            <a:r>
              <a:rPr lang="hr-HR" altLang="sr-Latn-RS" sz="2000" dirty="0">
                <a:latin typeface="Palatino Linotype" panose="02040502050505030304" pitchFamily="18" charset="0"/>
              </a:rPr>
              <a:t>strojevi za strijeljanje (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tormenta</a:t>
            </a:r>
            <a:r>
              <a:rPr lang="hr-HR" altLang="sr-Latn-RS" sz="2000" dirty="0">
                <a:latin typeface="Palatino Linotype" panose="02040502050505030304" pitchFamily="18" charset="0"/>
              </a:rPr>
              <a:t>): </a:t>
            </a:r>
          </a:p>
          <a:p>
            <a:pPr lvl="2"/>
            <a:r>
              <a:rPr lang="hr-HR" altLang="sr-Latn-RS" sz="1800" i="1" dirty="0">
                <a:latin typeface="Palatino Linotype" panose="02040502050505030304" pitchFamily="18" charset="0"/>
              </a:rPr>
              <a:t>catapultae = </a:t>
            </a:r>
            <a:r>
              <a:rPr lang="hr-HR" altLang="sr-Latn-RS" sz="1800" dirty="0">
                <a:latin typeface="Palatino Linotype" panose="02040502050505030304" pitchFamily="18" charset="0"/>
              </a:rPr>
              <a:t>bacaju kamenje i sl. u luku</a:t>
            </a:r>
          </a:p>
          <a:p>
            <a:pPr lvl="2"/>
            <a:r>
              <a:rPr lang="hr-HR" altLang="sr-Latn-RS" sz="1800" i="1" dirty="0">
                <a:latin typeface="Palatino Linotype" panose="02040502050505030304" pitchFamily="18" charset="0"/>
              </a:rPr>
              <a:t>ballistae </a:t>
            </a:r>
            <a:r>
              <a:rPr lang="hr-HR" altLang="sr-Latn-RS" sz="1800" dirty="0">
                <a:latin typeface="Palatino Linotype" panose="02040502050505030304" pitchFamily="18" charset="0"/>
              </a:rPr>
              <a:t>= veliki lukovi za vodoravno izbacivanje kopalja</a:t>
            </a:r>
          </a:p>
          <a:p>
            <a:pPr lvl="2" eaLnBrk="1" hangingPunct="1"/>
            <a:r>
              <a:rPr lang="hr-HR" altLang="sr-Latn-RS" sz="1800" i="1" dirty="0" err="1">
                <a:latin typeface="Palatino Linotype" panose="02040502050505030304" pitchFamily="18" charset="0"/>
              </a:rPr>
              <a:t>onager</a:t>
            </a:r>
            <a:r>
              <a:rPr lang="hr-HR" altLang="sr-Latn-RS" sz="1800" dirty="0">
                <a:latin typeface="Palatino Linotype" panose="02040502050505030304" pitchFamily="18" charset="0"/>
              </a:rPr>
              <a:t>, </a:t>
            </a:r>
            <a:r>
              <a:rPr lang="hr-HR" altLang="sr-Latn-RS" sz="1800" i="1" dirty="0" err="1">
                <a:latin typeface="Palatino Linotype" panose="02040502050505030304" pitchFamily="18" charset="0"/>
              </a:rPr>
              <a:t>scorpio</a:t>
            </a:r>
            <a:r>
              <a:rPr lang="hr-HR" altLang="sr-Latn-RS" sz="1800" dirty="0">
                <a:latin typeface="Palatino Linotype" panose="02040502050505030304" pitchFamily="18" charset="0"/>
              </a:rPr>
              <a:t> (slično, ali manje)</a:t>
            </a:r>
            <a:endParaRPr lang="en-GB" altLang="sr-Latn-RS" sz="1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"/>
            <a:ext cx="6084168" cy="25822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3059832" cy="5395538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Postrojavanje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582206"/>
            <a:ext cx="8464995" cy="3642016"/>
          </a:xfrm>
        </p:spPr>
        <p:txBody>
          <a:bodyPr/>
          <a:lstStyle/>
          <a:p>
            <a:pPr eaLnBrk="1" hangingPunct="1"/>
            <a:r>
              <a:rPr lang="hr-HR" altLang="en-US" dirty="0">
                <a:latin typeface="Palatino Linotype" panose="02040502050505030304" pitchFamily="18" charset="0"/>
              </a:rPr>
              <a:t>Bojni red: </a:t>
            </a:r>
            <a:r>
              <a:rPr lang="hr-HR" altLang="en-US" dirty="0" err="1">
                <a:latin typeface="Palatino Linotype" panose="02040502050505030304" pitchFamily="18" charset="0"/>
              </a:rPr>
              <a:t>tr</a:t>
            </a:r>
            <a:r>
              <a:rPr lang="hr-HR" altLang="en-US" dirty="0">
                <a:latin typeface="Palatino Linotype" panose="02040502050505030304" pitchFamily="18" charset="0"/>
              </a:rPr>
              <a:t>.	-	-	-	-	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	pr. -	     -	     -        -       -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	ha.	-	-	-	-	-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Poreci: </a:t>
            </a:r>
            <a:r>
              <a:rPr lang="hr-HR" altLang="en-US" i="1" dirty="0" err="1">
                <a:latin typeface="Palatino Linotype" panose="02040502050505030304" pitchFamily="18" charset="0"/>
              </a:rPr>
              <a:t>cuneus</a:t>
            </a:r>
            <a:r>
              <a:rPr lang="hr-HR" altLang="en-US" i="1" dirty="0">
                <a:latin typeface="Palatino Linotype" panose="02040502050505030304" pitchFamily="18" charset="0"/>
              </a:rPr>
              <a:t> </a:t>
            </a:r>
            <a:r>
              <a:rPr lang="hr-HR" altLang="en-US" dirty="0">
                <a:latin typeface="Palatino Linotype" panose="02040502050505030304" pitchFamily="18" charset="0"/>
              </a:rPr>
              <a:t>(klin)</a:t>
            </a:r>
          </a:p>
          <a:p>
            <a:pPr lvl="1" eaLnBrk="1" hangingPunct="1">
              <a:buFontTx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orbis</a:t>
            </a:r>
            <a:r>
              <a:rPr lang="hr-HR" altLang="en-US" sz="2000" i="1" dirty="0">
                <a:latin typeface="Palatino Linotype" panose="02040502050505030304" pitchFamily="18" charset="0"/>
              </a:rPr>
              <a:t> </a:t>
            </a:r>
            <a:r>
              <a:rPr lang="hr-HR" altLang="en-US" sz="2000" dirty="0">
                <a:latin typeface="Palatino Linotype" panose="02040502050505030304" pitchFamily="18" charset="0"/>
              </a:rPr>
              <a:t>(krug)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</a:t>
            </a:r>
            <a:r>
              <a:rPr lang="hr-HR" altLang="en-US" i="1" dirty="0" err="1">
                <a:latin typeface="Palatino Linotype" panose="02040502050505030304" pitchFamily="18" charset="0"/>
              </a:rPr>
              <a:t>testudo</a:t>
            </a:r>
            <a:r>
              <a:rPr lang="hr-HR" altLang="en-US" i="1" dirty="0">
                <a:latin typeface="Palatino Linotype" panose="02040502050505030304" pitchFamily="18" charset="0"/>
              </a:rPr>
              <a:t> </a:t>
            </a:r>
            <a:r>
              <a:rPr lang="hr-HR" altLang="en-US" dirty="0">
                <a:latin typeface="Palatino Linotype" panose="02040502050505030304" pitchFamily="18" charset="0"/>
              </a:rPr>
              <a:t>(kornjača)	</a:t>
            </a:r>
            <a:endParaRPr lang="en-GB" altLang="en-US" i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920581"/>
            <a:ext cx="5410944" cy="285437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17233"/>
            <a:ext cx="9144000" cy="1224136"/>
          </a:xfrm>
        </p:spPr>
        <p:txBody>
          <a:bodyPr>
            <a:normAutofit/>
          </a:bodyPr>
          <a:lstStyle/>
          <a:p>
            <a:pPr marL="457200" indent="-457200" algn="l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  <a:t>Tu su još: odbitak od plaće, oduzimanje čina, produljenje službe i nečasni otpust</a:t>
            </a:r>
            <a:b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  <a:t>- znak centuriona je palica od vinove loze: tjelesno kažnjavanje </a:t>
            </a:r>
            <a:endParaRPr lang="en-GB" altLang="en-US" sz="2400" i="0" dirty="0">
              <a:solidFill>
                <a:schemeClr val="accent3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600" y="57150"/>
            <a:ext cx="4615408" cy="524405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800" dirty="0">
                <a:latin typeface="Palatino Linotype" panose="02040502050505030304" pitchFamily="18" charset="0"/>
              </a:rPr>
              <a:t>ZLOČIN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Lijenost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Spavanje na dužnosti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Bijeg iz borbe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Ugrožavanje jedinice napuštanjem stražarskog mjesta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Bijeg ili pobuna cijele jedinice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9992" y="152400"/>
            <a:ext cx="4644008" cy="514880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800" dirty="0">
                <a:latin typeface="Palatino Linotype" panose="02040502050505030304" pitchFamily="18" charset="0"/>
              </a:rPr>
              <a:t>KAZNA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Spavanje izvan logora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Najlošija hrana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Smrtna kazna batinanjem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Smrtna kazna kamenovanjem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sz="28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Desetkovanje (</a:t>
            </a:r>
            <a:r>
              <a:rPr lang="hr-HR" altLang="en-US" sz="2800" i="1" dirty="0">
                <a:latin typeface="Palatino Linotype" panose="02040502050505030304" pitchFamily="18" charset="0"/>
              </a:rPr>
              <a:t>decimatio</a:t>
            </a:r>
            <a:r>
              <a:rPr lang="hr-HR" altLang="en-US" sz="2800" dirty="0">
                <a:latin typeface="Palatino Linotype" panose="02040502050505030304" pitchFamily="18" charset="0"/>
              </a:rPr>
              <a:t>) </a:t>
            </a:r>
            <a:endParaRPr lang="en-GB" altLang="en-US" sz="2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908050"/>
            <a:ext cx="7947992" cy="518795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Legionarius</a:t>
            </a:r>
            <a:r>
              <a:rPr lang="hr-HR" altLang="sr-Latn-RS" sz="2800" dirty="0">
                <a:latin typeface="Palatino Linotype" panose="02040502050505030304" pitchFamily="18" charset="0"/>
              </a:rPr>
              <a:t> = vojnik, pripadnik legije (onaj koji je sakupljen) 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Vojnu obavezu imaju svi zdravi, od 17. do 60.g. života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do 46.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iuniores</a:t>
            </a:r>
            <a:r>
              <a:rPr lang="hr-HR" altLang="sr-Latn-RS" sz="2400" dirty="0">
                <a:latin typeface="Palatino Linotype" panose="02040502050505030304" pitchFamily="18" charset="0"/>
              </a:rPr>
              <a:t>, stariji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seniores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ne preniski, ali ni previsoki</a:t>
            </a:r>
            <a:endParaRPr lang="en-GB" altLang="sr-Latn-RS" sz="2400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Podijeljeni su u razrede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933825"/>
            <a:ext cx="2874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981075"/>
            <a:ext cx="3776662" cy="1143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Nagrade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3717032"/>
            <a:ext cx="8568184" cy="302508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Napredovanje u hijerarhiji, javna pohvala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Odličja: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narukvice, ogrlice, medalje, zastave i koplja za časnike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 err="1">
                <a:latin typeface="Palatino Linotype" panose="02040502050505030304" pitchFamily="18" charset="0"/>
              </a:rPr>
              <a:t>najvrednije</a:t>
            </a:r>
            <a:r>
              <a:rPr lang="hr-HR" altLang="sr-Latn-RS" sz="2400" dirty="0">
                <a:latin typeface="Palatino Linotype" panose="02040502050505030304" pitchFamily="18" charset="0"/>
              </a:rPr>
              <a:t>: vijenci =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coronae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zlatni ili od hrastovog lišća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Trijumf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triumphus</a:t>
            </a:r>
            <a:r>
              <a:rPr lang="hr-HR" altLang="sr-Latn-RS" sz="2800" dirty="0">
                <a:latin typeface="Palatino Linotype" panose="02040502050505030304" pitchFamily="18" charset="0"/>
              </a:rPr>
              <a:t> ili 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ovatio</a:t>
            </a:r>
            <a:r>
              <a:rPr lang="hr-HR" altLang="sr-Latn-RS" sz="2800" dirty="0">
                <a:latin typeface="Palatino Linotype" panose="02040502050505030304" pitchFamily="18" charset="0"/>
              </a:rPr>
              <a:t>)</a:t>
            </a:r>
            <a:endParaRPr lang="en-GB" altLang="sr-Latn-RS" sz="2800" dirty="0">
              <a:latin typeface="Palatino Linotype" panose="02040502050505030304" pitchFamily="18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2" cy="3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35450" y="533400"/>
            <a:ext cx="4679950" cy="2824163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Trijumf ide Svetom ulicom na Kapitolij</a:t>
            </a: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- detalj s Titovog slavoluka</a:t>
            </a:r>
            <a:endParaRPr lang="en-GB" sz="2800" i="0" dirty="0">
              <a:solidFill>
                <a:schemeClr val="accent5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35450" y="3644900"/>
            <a:ext cx="4756150" cy="261938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GB" sz="1000" dirty="0">
                <a:solidFill>
                  <a:schemeClr val="bg1">
                    <a:lumMod val="25000"/>
                  </a:schemeClr>
                </a:solidFill>
                <a:latin typeface="Palatino Linotype" panose="02040502050505030304" pitchFamily="18" charset="0"/>
              </a:rPr>
              <a:t>http://en.wikipedia.org/wiki/Roman_triumph#mediaviewer/File:Sack_of_jerusalem.JPG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906838"/>
            <a:ext cx="54625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9C823-4030-45A7-B1BD-D1EA5AAB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3983" cy="62242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8D2F0-D201-4C97-9245-D0D5C366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6224222"/>
            <a:ext cx="5872706" cy="63498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https://www.facebook.com/LivingDanubeLimes</a:t>
            </a:r>
          </a:p>
        </p:txBody>
      </p:sp>
    </p:spTree>
    <p:extLst>
      <p:ext uri="{BB962C8B-B14F-4D97-AF65-F5344CB8AC3E}">
        <p14:creationId xmlns:p14="http://schemas.microsoft.com/office/powerpoint/2010/main" val="248976852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543800" cy="1143000"/>
          </a:xfrm>
        </p:spPr>
        <p:txBody>
          <a:bodyPr/>
          <a:lstStyle/>
          <a:p>
            <a:pPr eaLnBrk="1" hangingPunct="1"/>
            <a:r>
              <a:rPr lang="hr-HR" altLang="en-US" dirty="0"/>
              <a:t>Opsada </a:t>
            </a:r>
            <a:r>
              <a:rPr lang="hr-HR" altLang="en-US" dirty="0" err="1"/>
              <a:t>Alezije</a:t>
            </a:r>
            <a:endParaRPr lang="en-GB" altLang="en-US" dirty="0"/>
          </a:p>
        </p:txBody>
      </p:sp>
      <p:pic>
        <p:nvPicPr>
          <p:cNvPr id="3075" name="Picture 3" descr="Scan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30300"/>
            <a:ext cx="8891588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70596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dirty="0"/>
              <a:t>Cezarov nasip</a:t>
            </a:r>
            <a:endParaRPr lang="en-GB" altLang="en-US" dirty="0"/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5205413" y="1828800"/>
            <a:ext cx="3530600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7637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425"/>
            <a:ext cx="17637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Razredi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>
          <a:xfrm>
            <a:off x="1835150" y="3462338"/>
            <a:ext cx="7156450" cy="33956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Hastati</a:t>
            </a:r>
            <a:r>
              <a:rPr lang="hr-HR" altLang="en-US" sz="2800" i="1" dirty="0">
                <a:latin typeface="Palatino Linotype" panose="02040502050505030304" pitchFamily="18" charset="0"/>
              </a:rPr>
              <a:t> </a:t>
            </a:r>
            <a:r>
              <a:rPr lang="hr-HR" altLang="en-US" sz="2800" dirty="0">
                <a:latin typeface="Palatino Linotype" panose="02040502050505030304" pitchFamily="18" charset="0"/>
              </a:rPr>
              <a:t>– najmlađi, imaju kacigu, štit, oklop, kratki mač i dva laka koplja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Principes</a:t>
            </a:r>
            <a:r>
              <a:rPr lang="hr-HR" altLang="en-US" sz="2800" dirty="0">
                <a:latin typeface="Palatino Linotype" panose="02040502050505030304" pitchFamily="18" charset="0"/>
              </a:rPr>
              <a:t> – zrele dobi, naoružanje jednako </a:t>
            </a:r>
            <a:r>
              <a:rPr lang="hr-HR" altLang="en-US" sz="2800" dirty="0" err="1">
                <a:latin typeface="Palatino Linotype" panose="02040502050505030304" pitchFamily="18" charset="0"/>
              </a:rPr>
              <a:t>hastatima</a:t>
            </a:r>
            <a:endParaRPr lang="hr-HR" altLang="en-US" sz="28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Triarii</a:t>
            </a:r>
            <a:r>
              <a:rPr lang="hr-HR" altLang="en-US" sz="2800" dirty="0">
                <a:latin typeface="Palatino Linotype" panose="02040502050505030304" pitchFamily="18" charset="0"/>
              </a:rPr>
              <a:t> – najstariji, imaju dugo koplje, bore se samo u najtežim prilikama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Velites</a:t>
            </a:r>
            <a:r>
              <a:rPr lang="hr-HR" altLang="en-US" sz="2800" dirty="0">
                <a:latin typeface="Palatino Linotype" panose="02040502050505030304" pitchFamily="18" charset="0"/>
              </a:rPr>
              <a:t> – mladi i siromašni, nemaju oklop, imaju lagano koplje</a:t>
            </a:r>
            <a:endParaRPr lang="en-GB" altLang="en-US" sz="2800" i="1" dirty="0">
              <a:latin typeface="Palatino Linotype" panose="0204050205050503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177641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9750" y="115888"/>
            <a:ext cx="4849813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http://www.angelfire.com/empire2/unkemptgoose/Romans.html</a:t>
            </a:r>
          </a:p>
        </p:txBody>
      </p:sp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-100556"/>
            <a:ext cx="490855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4656" y="3288155"/>
            <a:ext cx="51049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050" dirty="0">
                <a:solidFill>
                  <a:schemeClr val="accent1">
                    <a:lumMod val="50000"/>
                  </a:schemeClr>
                </a:solidFill>
              </a:rPr>
              <a:t>http://www.desura.com/groups/ancient-weapon-lovers-group/images/roman-princeps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8575"/>
            <a:ext cx="25193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-1"/>
            <a:ext cx="5004049" cy="39425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902" y="2421584"/>
            <a:ext cx="3182243" cy="1143000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Jedinice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3716338"/>
            <a:ext cx="8812088" cy="295275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2400" dirty="0" err="1">
                <a:latin typeface="Palatino Linotype" panose="02040502050505030304" pitchFamily="18" charset="0"/>
              </a:rPr>
              <a:t>Manipul</a:t>
            </a:r>
            <a:r>
              <a:rPr lang="hr-HR" altLang="en-US" sz="2400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>
                <a:latin typeface="Palatino Linotype" panose="02040502050505030304" pitchFamily="18" charset="0"/>
              </a:rPr>
              <a:t>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manipulus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>
                <a:latin typeface="Palatino Linotype" panose="02040502050505030304" pitchFamily="18" charset="0"/>
              </a:rPr>
              <a:t>=</a:t>
            </a:r>
            <a:r>
              <a:rPr lang="hr-HR" altLang="en-US" sz="2400" dirty="0">
                <a:latin typeface="Palatino Linotype" panose="02040502050505030304" pitchFamily="18" charset="0"/>
              </a:rPr>
              <a:t> taktička jedinica, sačinjavaju ga 2 centurije (= 200 ljudi)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omjer je c. 150 teških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oružanika</a:t>
            </a:r>
            <a:r>
              <a:rPr lang="hr-HR" altLang="en-US" sz="2000" dirty="0">
                <a:latin typeface="Palatino Linotype" panose="02040502050505030304" pitchFamily="18" charset="0"/>
              </a:rPr>
              <a:t> na 50 lakih</a:t>
            </a:r>
          </a:p>
          <a:p>
            <a:pPr eaLnBrk="1" hangingPunct="1"/>
            <a:r>
              <a:rPr lang="hr-HR" altLang="en-US" sz="2400" dirty="0" err="1">
                <a:latin typeface="Palatino Linotype" panose="02040502050505030304" pitchFamily="18" charset="0"/>
              </a:rPr>
              <a:t>Turma</a:t>
            </a:r>
            <a:r>
              <a:rPr lang="hr-HR" altLang="en-US" sz="2400" dirty="0">
                <a:latin typeface="Palatino Linotype" panose="02040502050505030304" pitchFamily="18" charset="0"/>
              </a:rPr>
              <a:t> 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turma</a:t>
            </a:r>
            <a:r>
              <a:rPr lang="hr-HR" altLang="en-US" sz="2400" dirty="0">
                <a:latin typeface="Palatino Linotype" panose="02040502050505030304" pitchFamily="18" charset="0"/>
              </a:rPr>
              <a:t>) = odio konjanika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svaka ima 30 ljudi raspoređenih u 3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dekurije</a:t>
            </a:r>
            <a:endParaRPr lang="en-GB" altLang="en-US" sz="2000" i="1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6750" y="0"/>
            <a:ext cx="33829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http://pages.uoregon.edu/klio/maps/rr/legion_evolution.jpg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19075"/>
            <a:ext cx="7056438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Legija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9" y="981075"/>
            <a:ext cx="8820472" cy="56165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i="1" dirty="0">
                <a:latin typeface="Palatino Linotype" panose="02040502050505030304" pitchFamily="18" charset="0"/>
              </a:rPr>
              <a:t>Legio</a:t>
            </a:r>
            <a:r>
              <a:rPr lang="hr-HR" altLang="sr-Latn-RS" dirty="0">
                <a:latin typeface="Palatino Linotype" panose="02040502050505030304" pitchFamily="18" charset="0"/>
              </a:rPr>
              <a:t>; 4200 – 5000 ljudi, ukupno ih je 4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= 10 manipula hastata 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principa 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</a:t>
            </a:r>
            <a:r>
              <a:rPr lang="hr-HR" altLang="sr-Latn-RS" dirty="0" err="1">
                <a:latin typeface="Palatino Linotype" panose="02040502050505030304" pitchFamily="18" charset="0"/>
              </a:rPr>
              <a:t>trijarija</a:t>
            </a:r>
            <a:r>
              <a:rPr lang="hr-HR" altLang="sr-Latn-RS" dirty="0">
                <a:latin typeface="Palatino Linotype" panose="02040502050505030304" pitchFamily="18" charset="0"/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turmi</a:t>
            </a:r>
            <a:r>
              <a:rPr lang="hr-HR" altLang="sr-Latn-RS" dirty="0">
                <a:latin typeface="Palatino Linotype" panose="02040502050505030304" pitchFamily="18" charset="0"/>
              </a:rPr>
              <a:t> konjanika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Na krilima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alae</a:t>
            </a:r>
            <a:r>
              <a:rPr lang="hr-HR" altLang="sr-Latn-RS" dirty="0">
                <a:latin typeface="Palatino Linotype" panose="02040502050505030304" pitchFamily="18" charset="0"/>
              </a:rPr>
              <a:t>) su još čete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saveznika (</a:t>
            </a:r>
            <a:r>
              <a:rPr lang="hr-HR" altLang="sr-Latn-RS" i="1" dirty="0">
                <a:latin typeface="Palatino Linotype" panose="02040502050505030304" pitchFamily="18" charset="0"/>
              </a:rPr>
              <a:t>socii</a:t>
            </a:r>
            <a:r>
              <a:rPr lang="hr-HR" altLang="sr-Latn-RS" dirty="0">
                <a:latin typeface="Palatino Linotype" panose="02040502050505030304" pitchFamily="18" charset="0"/>
              </a:rPr>
              <a:t>) s 30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i 30 </a:t>
            </a:r>
            <a:r>
              <a:rPr lang="hr-HR" altLang="sr-Latn-RS" dirty="0" err="1">
                <a:latin typeface="Palatino Linotype" panose="02040502050505030304" pitchFamily="18" charset="0"/>
              </a:rPr>
              <a:t>turmi</a:t>
            </a:r>
            <a:r>
              <a:rPr lang="hr-HR" altLang="sr-Latn-RS" dirty="0">
                <a:latin typeface="Palatino Linotype" panose="02040502050505030304" pitchFamily="18" charset="0"/>
              </a:rPr>
              <a:t>	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pic>
        <p:nvPicPr>
          <p:cNvPr id="10242" name="Picture 4" descr="rimska vojs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1238"/>
            <a:ext cx="5003800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3856484" cy="4952492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Zapovjedništvo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81200"/>
            <a:ext cx="8668072" cy="4616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Vrhovni je zapovjednik konzul, za pomoćnike mu senat postavlja legate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Vođe legije su 6 vojnih tribuna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tribuni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militum</a:t>
            </a:r>
            <a:r>
              <a:rPr lang="hr-HR" altLang="en-US" sz="24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sz="2000" dirty="0">
                <a:latin typeface="Palatino Linotype" panose="02040502050505030304" pitchFamily="18" charset="0"/>
              </a:rPr>
              <a:t>svaka 2 mjeseca dvojica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 err="1">
                <a:latin typeface="Palatino Linotype" panose="02040502050505030304" pitchFamily="18" charset="0"/>
              </a:rPr>
              <a:t>Manipulima</a:t>
            </a:r>
            <a:r>
              <a:rPr lang="hr-HR" altLang="en-US" sz="2400" dirty="0">
                <a:latin typeface="Palatino Linotype" panose="02040502050505030304" pitchFamily="18" charset="0"/>
              </a:rPr>
              <a:t> zapovijeda izborni centurion, a centurijama imenovani centurion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sz="2000" dirty="0">
                <a:latin typeface="Palatino Linotype" panose="02040502050505030304" pitchFamily="18" charset="0"/>
              </a:rPr>
              <a:t>najugledniji je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centurio</a:t>
            </a:r>
            <a:r>
              <a:rPr lang="hr-HR" altLang="en-US" sz="2000" i="1" dirty="0">
                <a:latin typeface="Palatino Linotype" panose="02040502050505030304" pitchFamily="18" charset="0"/>
              </a:rPr>
              <a:t>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primipilus</a:t>
            </a:r>
            <a:endParaRPr lang="hr-HR" altLang="en-U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Saveznicima zapovijeda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praefectus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socium</a:t>
            </a:r>
            <a:endParaRPr lang="en-GB" altLang="en-U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5408" y="1268961"/>
            <a:ext cx="4695064" cy="426896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CEZARA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hr-HR" alt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330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213" y="0"/>
            <a:ext cx="50403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http://www.vroma.org/images/mcmanus_images/caesarstatue_cast.jpg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050"/>
            <a:ext cx="8208912" cy="540127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Vojsku je Gaj Marije učinio plaćeničkom i stalnom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služba je trajala 16, </a:t>
            </a:r>
            <a:r>
              <a:rPr lang="hr-HR" altLang="en-US" sz="2000">
                <a:latin typeface="Palatino Linotype" panose="02040502050505030304" pitchFamily="18" charset="0"/>
              </a:rPr>
              <a:t>od Augusta </a:t>
            </a:r>
            <a:r>
              <a:rPr lang="hr-HR" altLang="en-US" sz="2000" dirty="0">
                <a:latin typeface="Palatino Linotype" panose="02040502050505030304" pitchFamily="18" charset="0"/>
              </a:rPr>
              <a:t>20 godina </a:t>
            </a:r>
          </a:p>
          <a:p>
            <a:pPr marL="859536" lvl="2" indent="0">
              <a:buNone/>
            </a:pPr>
            <a:r>
              <a:rPr lang="hr-HR" altLang="en-US" sz="1800" dirty="0">
                <a:latin typeface="Palatino Linotype" panose="02040502050505030304" pitchFamily="18" charset="0"/>
              </a:rPr>
              <a:t>+ 5 za „pozvane” (rezerva)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vojnik sam plaća opremu i sprovod</a:t>
            </a:r>
          </a:p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Razredi su ukinuti, u svakoj kohorti ima po jedan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manipul</a:t>
            </a:r>
            <a:r>
              <a:rPr lang="hr-HR" altLang="en-US" sz="2400" dirty="0">
                <a:latin typeface="Palatino Linotype" panose="02040502050505030304" pitchFamily="18" charset="0"/>
              </a:rPr>
              <a:t>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trijarija</a:t>
            </a:r>
            <a:r>
              <a:rPr lang="hr-HR" altLang="en-US" sz="2400" dirty="0">
                <a:latin typeface="Palatino Linotype" panose="02040502050505030304" pitchFamily="18" charset="0"/>
              </a:rPr>
              <a:t>,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hastata</a:t>
            </a:r>
            <a:r>
              <a:rPr lang="hr-HR" altLang="en-US" sz="2400" dirty="0">
                <a:latin typeface="Palatino Linotype" panose="02040502050505030304" pitchFamily="18" charset="0"/>
              </a:rPr>
              <a:t> i principa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svi imaju teško oružje i lako koplje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nema više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velita</a:t>
            </a:r>
            <a:endParaRPr lang="hr-HR" altLang="en-US" sz="20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1180</TotalTime>
  <Words>2063</Words>
  <Application>Microsoft Office PowerPoint</Application>
  <PresentationFormat>On-screen Show (4:3)</PresentationFormat>
  <Paragraphs>261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Schoolbook</vt:lpstr>
      <vt:lpstr>Corbel</vt:lpstr>
      <vt:lpstr>Palatino Linotype</vt:lpstr>
      <vt:lpstr>Times New Roman</vt:lpstr>
      <vt:lpstr>Wingdings</vt:lpstr>
      <vt:lpstr>Headlines</vt:lpstr>
      <vt:lpstr>RIMSKA VOJSKA</vt:lpstr>
      <vt:lpstr>VOJSKA U DOBA REPUBLIKE</vt:lpstr>
      <vt:lpstr>PowerPoint Presentation</vt:lpstr>
      <vt:lpstr>Razredi</vt:lpstr>
      <vt:lpstr>Jedinice</vt:lpstr>
      <vt:lpstr>Legija</vt:lpstr>
      <vt:lpstr>Zapovjedništvo</vt:lpstr>
      <vt:lpstr>VOJSKA U DOBA CEZARA</vt:lpstr>
      <vt:lpstr>PowerPoint Presentation</vt:lpstr>
      <vt:lpstr>(Cezarova) legija</vt:lpstr>
      <vt:lpstr>VOJSKA U DOBA CARSTVA</vt:lpstr>
      <vt:lpstr>28 legija (68.g.A.D.)</vt:lpstr>
      <vt:lpstr>Novosti</vt:lpstr>
      <vt:lpstr>http://www.romanoimpero.com/2011/03/vigiles-romani.html</vt:lpstr>
      <vt:lpstr>ŽIVOT U VOJSCI</vt:lpstr>
      <vt:lpstr>Diploma iz Slavonskog Broda, 1.st.A.D.:  Likaju, Birsovom sinu, iz Marsunije, veteranu mizenske flote građansko pravo za njega i potomke; pravo zakonitog braka </vt:lpstr>
      <vt:lpstr>Zbrinjavanje</vt:lpstr>
      <vt:lpstr>Oprema</vt:lpstr>
      <vt:lpstr>Odjeća</vt:lpstr>
      <vt:lpstr>Prtljaga</vt:lpstr>
      <vt:lpstr>Vježbe</vt:lpstr>
      <vt:lpstr>Plan logora</vt:lpstr>
      <vt:lpstr>Dioklecijanova palača u Splitu</vt:lpstr>
      <vt:lpstr>Uobičajeni zadaci vojnika</vt:lpstr>
      <vt:lpstr>http://commons.wikimedia.org/wiki/File:RomaViaAppiaAntica03.JPG</vt:lpstr>
      <vt:lpstr>Bitka - more</vt:lpstr>
      <vt:lpstr>Bitka - opsada</vt:lpstr>
      <vt:lpstr>Postrojavanje</vt:lpstr>
      <vt:lpstr>Tu su još: odbitak od plaće, oduzimanje čina, produljenje službe i nečasni otpust - znak centuriona je palica od vinove loze: tjelesno kažnjavanje </vt:lpstr>
      <vt:lpstr>Nagrade</vt:lpstr>
      <vt:lpstr>Trijumf ide Svetom ulicom na Kapitolij   - detalj s Titovog slavoluka</vt:lpstr>
      <vt:lpstr>PowerPoint Presentation</vt:lpstr>
      <vt:lpstr>Opsada Alezije</vt:lpstr>
      <vt:lpstr>Cezarov nasip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RIMSKA VOJSKA</dc:title>
  <dc:creator>Maja</dc:creator>
  <cp:lastModifiedBy>mrmat</cp:lastModifiedBy>
  <cp:revision>69</cp:revision>
  <dcterms:created xsi:type="dcterms:W3CDTF">2006-11-07T21:47:17Z</dcterms:created>
  <dcterms:modified xsi:type="dcterms:W3CDTF">2023-11-08T16:13:57Z</dcterms:modified>
</cp:coreProperties>
</file>