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4" r:id="rId6"/>
    <p:sldId id="260" r:id="rId7"/>
    <p:sldId id="263" r:id="rId8"/>
    <p:sldId id="265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86410" autoAdjust="0"/>
  </p:normalViewPr>
  <p:slideViewPr>
    <p:cSldViewPr>
      <p:cViewPr varScale="1">
        <p:scale>
          <a:sx n="64" d="100"/>
          <a:sy n="64" d="100"/>
        </p:scale>
        <p:origin x="42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720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noProof="0"/>
              <a:t>Click to edit Master text styles</a:t>
            </a:r>
          </a:p>
          <a:p>
            <a:pPr lvl="1"/>
            <a:r>
              <a:rPr lang="hr-HR" noProof="0"/>
              <a:t>Second level</a:t>
            </a:r>
          </a:p>
          <a:p>
            <a:pPr lvl="2"/>
            <a:r>
              <a:rPr lang="hr-HR" noProof="0"/>
              <a:t>Third level</a:t>
            </a:r>
          </a:p>
          <a:p>
            <a:pPr lvl="3"/>
            <a:r>
              <a:rPr lang="hr-HR" noProof="0"/>
              <a:t>Fourth level</a:t>
            </a:r>
          </a:p>
          <a:p>
            <a:pPr lvl="4"/>
            <a:r>
              <a:rPr lang="hr-HR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371FB24-AE19-4A12-8910-EF1B2010D63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B3D739A-0E43-4D3C-AB94-899209C5C04D}" type="slidenum">
              <a:rPr lang="hr-HR" altLang="sr-Latn-RS"/>
              <a:pPr eaLnBrk="1" hangingPunct="1"/>
              <a:t>1</a:t>
            </a:fld>
            <a:endParaRPr lang="hr-HR" altLang="sr-Latn-R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r-Latn-CS" altLang="sr-Latn-R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1EABEE4-CE11-4F82-83EE-53D3AB78ACA5}" type="slidenum">
              <a:rPr lang="hr-HR" altLang="sr-Latn-RS"/>
              <a:pPr eaLnBrk="1" hangingPunct="1"/>
              <a:t>2</a:t>
            </a:fld>
            <a:endParaRPr lang="hr-HR" altLang="sr-Latn-R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r-Latn-CS" altLang="sr-Latn-R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6C3A9E3-D7C8-4C30-9BC5-C6AD5C51BA79}" type="slidenum">
              <a:rPr lang="hr-HR" altLang="sr-Latn-RS"/>
              <a:pPr eaLnBrk="1" hangingPunct="1"/>
              <a:t>3</a:t>
            </a:fld>
            <a:endParaRPr lang="hr-HR" altLang="sr-Latn-R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r-Latn-CS" altLang="sr-Latn-R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FDB500F-EEB2-4505-B482-8AFED258172F}" type="slidenum">
              <a:rPr lang="hr-HR" altLang="sr-Latn-RS"/>
              <a:pPr eaLnBrk="1" hangingPunct="1"/>
              <a:t>4</a:t>
            </a:fld>
            <a:endParaRPr lang="hr-HR" altLang="sr-Latn-R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r-Latn-CS" altLang="sr-Latn-R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84D58E6-34B4-4ADA-8905-09E5A1C04A26}" type="slidenum">
              <a:rPr lang="en-GB" altLang="sr-Latn-RS"/>
              <a:pPr eaLnBrk="1" hangingPunct="1"/>
              <a:t>5</a:t>
            </a:fld>
            <a:endParaRPr lang="en-GB" altLang="sr-Latn-R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sr-Latn-R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DF620C1-1130-487E-92E1-323DA8686501}" type="slidenum">
              <a:rPr lang="hr-HR" altLang="sr-Latn-RS"/>
              <a:pPr eaLnBrk="1" hangingPunct="1"/>
              <a:t>6</a:t>
            </a:fld>
            <a:endParaRPr lang="hr-HR" altLang="sr-Latn-R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r-Latn-CS" altLang="sr-Latn-R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256594F-AFB8-44AC-BECE-958C90A6907F}" type="slidenum">
              <a:rPr lang="hr-HR" altLang="sr-Latn-RS"/>
              <a:pPr eaLnBrk="1" hangingPunct="1"/>
              <a:t>7</a:t>
            </a:fld>
            <a:endParaRPr lang="hr-HR" altLang="sr-Latn-R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r-Latn-CS" altLang="sr-Latn-R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6C804EB-4159-4E15-9EF2-94B3116A4CAA}" type="slidenum">
              <a:rPr lang="hr-HR" altLang="sr-Latn-RS"/>
              <a:pPr eaLnBrk="1" hangingPunct="1"/>
              <a:t>9</a:t>
            </a:fld>
            <a:endParaRPr lang="hr-HR" altLang="sr-Latn-R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r-Latn-CS" altLang="sr-Latn-R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BB332F34-59CE-42FC-969F-CD58B7FA30EB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94883070"/>
      </p:ext>
    </p:extLst>
  </p:cSld>
  <p:clrMapOvr>
    <a:masterClrMapping/>
  </p:clrMapOvr>
  <p:transition spd="slow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914555DF-294B-4D86-9961-E1E6057E5EF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566458022"/>
      </p:ext>
    </p:extLst>
  </p:cSld>
  <p:clrMapOvr>
    <a:masterClrMapping/>
  </p:clrMapOvr>
  <p:transition spd="slow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914555DF-294B-4D86-9961-E1E6057E5EF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936914629"/>
      </p:ext>
    </p:extLst>
  </p:cSld>
  <p:clrMapOvr>
    <a:masterClrMapping/>
  </p:clrMapOvr>
  <p:transition spd="slow"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914555DF-294B-4D86-9961-E1E6057E5EF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3710193"/>
      </p:ext>
    </p:extLst>
  </p:cSld>
  <p:clrMapOvr>
    <a:masterClrMapping/>
  </p:clrMapOvr>
  <p:transition spd="slow">
    <p:split orient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914555DF-294B-4D86-9961-E1E6057E5EF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559202463"/>
      </p:ext>
    </p:extLst>
  </p:cSld>
  <p:clrMapOvr>
    <a:masterClrMapping/>
  </p:clrMapOvr>
  <p:transition spd="slow">
    <p:split orient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555DF-294B-4D86-9961-E1E6057E5EF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170157220"/>
      </p:ext>
    </p:extLst>
  </p:cSld>
  <p:clrMapOvr>
    <a:masterClrMapping/>
  </p:clrMapOvr>
  <p:transition spd="slow">
    <p:split orient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555DF-294B-4D86-9961-E1E6057E5EF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860070505"/>
      </p:ext>
    </p:extLst>
  </p:cSld>
  <p:clrMapOvr>
    <a:masterClrMapping/>
  </p:clrMapOvr>
  <p:transition spd="slow">
    <p:split orient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87221-AF7C-45E1-80BA-E831F339D9BE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954270852"/>
      </p:ext>
    </p:extLst>
  </p:cSld>
  <p:clrMapOvr>
    <a:masterClrMapping/>
  </p:clrMapOvr>
  <p:transition spd="slow">
    <p:split orient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7C9175B8-5E8A-4A7B-B8D8-DB4E4AA69FEB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96744763"/>
      </p:ext>
    </p:extLst>
  </p:cSld>
  <p:clrMapOvr>
    <a:masterClrMapping/>
  </p:clrMapOvr>
  <p:transition spd="slow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22A31-9AD0-4E5E-A349-5EAA8B0D5F7B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08847642"/>
      </p:ext>
    </p:extLst>
  </p:cSld>
  <p:clrMapOvr>
    <a:masterClrMapping/>
  </p:clrMapOvr>
  <p:transition spd="slow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9AEF05E9-25A3-47FB-9B9A-F0898E467E01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043373227"/>
      </p:ext>
    </p:extLst>
  </p:cSld>
  <p:clrMapOvr>
    <a:masterClrMapping/>
  </p:clrMapOvr>
  <p:transition spd="slow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B53A-B14B-42AB-B6EC-BC4C55D0B5B6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142525327"/>
      </p:ext>
    </p:extLst>
  </p:cSld>
  <p:clrMapOvr>
    <a:masterClrMapping/>
  </p:clrMapOvr>
  <p:transition spd="slow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7FEE0-706A-44A1-9574-508719EC1202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42116390"/>
      </p:ext>
    </p:extLst>
  </p:cSld>
  <p:clrMapOvr>
    <a:masterClrMapping/>
  </p:clrMapOvr>
  <p:transition spd="slow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66C95-B431-4902-B9B5-EE0229A7212C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803920837"/>
      </p:ext>
    </p:extLst>
  </p:cSld>
  <p:clrMapOvr>
    <a:masterClrMapping/>
  </p:clrMapOvr>
  <p:transition spd="slow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50540-1C59-4732-8A42-C72EF98B735E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192600980"/>
      </p:ext>
    </p:extLst>
  </p:cSld>
  <p:clrMapOvr>
    <a:masterClrMapping/>
  </p:clrMapOvr>
  <p:transition spd="slow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FD8AD-A5D0-48F2-A889-410052E5689E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468927767"/>
      </p:ext>
    </p:extLst>
  </p:cSld>
  <p:clrMapOvr>
    <a:masterClrMapping/>
  </p:clrMapOvr>
  <p:transition spd="slow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86921-145F-46DC-9BFB-E10B14A941B6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219008147"/>
      </p:ext>
    </p:extLst>
  </p:cSld>
  <p:clrMapOvr>
    <a:masterClrMapping/>
  </p:clrMapOvr>
  <p:transition spd="slow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555DF-294B-4D86-9961-E1E6057E5EFF}" type="slidenum">
              <a:rPr lang="hr-HR" altLang="sr-Latn-RS" smtClean="0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9101897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  <p:sldLayoutId id="2147483716" r:id="rId17"/>
  </p:sldLayoutIdLst>
  <p:transition spd="slow">
    <p:split orient="vert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476250"/>
            <a:ext cx="8425060" cy="1152525"/>
          </a:xfrm>
        </p:spPr>
        <p:txBody>
          <a:bodyPr/>
          <a:lstStyle/>
          <a:p>
            <a:pPr eaLnBrk="1" hangingPunct="1">
              <a:defRPr/>
            </a:pPr>
            <a:r>
              <a:rPr lang="hr-HR" sz="5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“Komedija” nakon komedije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55976" y="2636912"/>
            <a:ext cx="2232025" cy="2300288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hr-HR" sz="3200" b="1" dirty="0">
                <a:solidFill>
                  <a:schemeClr val="accent6">
                    <a:lumMod val="75000"/>
                  </a:schemeClr>
                </a:solidFill>
                <a:latin typeface="Garamond" pitchFamily="18" charset="0"/>
              </a:rPr>
              <a:t>Književni </a:t>
            </a:r>
            <a:r>
              <a:rPr lang="hr-HR" sz="3200" b="1" dirty="0" err="1">
                <a:solidFill>
                  <a:schemeClr val="accent6">
                    <a:lumMod val="75000"/>
                  </a:schemeClr>
                </a:solidFill>
                <a:latin typeface="Garamond" pitchFamily="18" charset="0"/>
              </a:rPr>
              <a:t>mim</a:t>
            </a:r>
            <a:r>
              <a:rPr lang="hr-HR" sz="3200" b="1" dirty="0">
                <a:solidFill>
                  <a:schemeClr val="accent6">
                    <a:lumMod val="75000"/>
                  </a:schemeClr>
                </a:solidFill>
                <a:latin typeface="Garamond" pitchFamily="18" charset="0"/>
              </a:rPr>
              <a:t> i </a:t>
            </a:r>
            <a:r>
              <a:rPr lang="hr-HR" sz="3200" b="1" dirty="0" err="1">
                <a:solidFill>
                  <a:schemeClr val="accent6">
                    <a:lumMod val="75000"/>
                  </a:schemeClr>
                </a:solidFill>
                <a:latin typeface="Garamond" pitchFamily="18" charset="0"/>
              </a:rPr>
              <a:t>atelana</a:t>
            </a:r>
            <a:endParaRPr lang="hr-HR" sz="3200" b="1" dirty="0">
              <a:solidFill>
                <a:schemeClr val="accent6">
                  <a:lumMod val="75000"/>
                </a:schemeClr>
              </a:solidFill>
              <a:latin typeface="Garamond" pitchFamily="18" charset="0"/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630238"/>
            <a:ext cx="7643812" cy="1143000"/>
          </a:xfrm>
        </p:spPr>
        <p:txBody>
          <a:bodyPr/>
          <a:lstStyle/>
          <a:p>
            <a:pPr eaLnBrk="1" hangingPunct="1">
              <a:defRPr/>
            </a:pPr>
            <a:r>
              <a:rPr lang="hr-HR" sz="44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Palijata</a:t>
            </a:r>
            <a:endParaRPr lang="hr-HR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988840"/>
            <a:ext cx="8435900" cy="4680520"/>
          </a:xfrm>
        </p:spPr>
        <p:txBody>
          <a:bodyPr>
            <a:normAutofit/>
          </a:bodyPr>
          <a:lstStyle/>
          <a:p>
            <a:pPr eaLnBrk="1" hangingPunct="1"/>
            <a:r>
              <a:rPr lang="hr-HR" altLang="sr-Latn-RS" sz="3600" dirty="0">
                <a:latin typeface="Garamond" panose="02020404030301010803" pitchFamily="18" charset="0"/>
              </a:rPr>
              <a:t>„Umire” s Turpilijem 103.g.pr.Kr.</a:t>
            </a:r>
          </a:p>
          <a:p>
            <a:pPr eaLnBrk="1" hangingPunct="1"/>
            <a:r>
              <a:rPr lang="hr-HR" altLang="sr-Latn-RS" sz="3600" dirty="0">
                <a:latin typeface="Garamond" panose="02020404030301010803" pitchFamily="18" charset="0"/>
              </a:rPr>
              <a:t>U 2.st.pr.Kr., nakon Terencijeve smrti, postoji još 5 poznatih autora, ali žanr postaje staromodan i (namjerno) arhaičan</a:t>
            </a:r>
          </a:p>
          <a:p>
            <a:pPr eaLnBrk="1" hangingPunct="1"/>
            <a:r>
              <a:rPr lang="hr-HR" altLang="sr-Latn-RS" sz="3600" dirty="0">
                <a:latin typeface="Garamond" panose="02020404030301010803" pitchFamily="18" charset="0"/>
              </a:rPr>
              <a:t>Izvode se i stari autori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hr-HR" altLang="sr-Latn-RS" sz="3600" dirty="0">
              <a:latin typeface="Garamond" panose="02020404030301010803" pitchFamily="18" charset="0"/>
            </a:endParaRPr>
          </a:p>
          <a:p>
            <a:pPr eaLnBrk="1" hangingPunct="1"/>
            <a:r>
              <a:rPr lang="hr-HR" altLang="sr-Latn-RS" sz="3600" dirty="0">
                <a:latin typeface="Garamond" panose="02020404030301010803" pitchFamily="18" charset="0"/>
              </a:rPr>
              <a:t>(„Nepravilni”) metri (</a:t>
            </a:r>
            <a:r>
              <a:rPr lang="hr-HR" altLang="sr-Latn-RS" sz="3600" i="1" dirty="0">
                <a:latin typeface="Garamond" panose="02020404030301010803" pitchFamily="18" charset="0"/>
              </a:rPr>
              <a:t>numeri</a:t>
            </a:r>
            <a:r>
              <a:rPr lang="hr-HR" altLang="sr-Latn-RS" sz="3600" dirty="0">
                <a:latin typeface="Garamond" panose="02020404030301010803" pitchFamily="18" charset="0"/>
              </a:rPr>
              <a:t>)</a:t>
            </a:r>
            <a:r>
              <a:rPr lang="hr-HR" altLang="sr-Latn-RS" sz="3600" i="1" dirty="0">
                <a:latin typeface="Garamond" panose="02020404030301010803" pitchFamily="18" charset="0"/>
              </a:rPr>
              <a:t> </a:t>
            </a:r>
            <a:r>
              <a:rPr lang="hr-HR" altLang="sr-Latn-RS" sz="3600" dirty="0">
                <a:latin typeface="Garamond" panose="02020404030301010803" pitchFamily="18" charset="0"/>
              </a:rPr>
              <a:t>su zaboravljeni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764704"/>
            <a:ext cx="7715250" cy="1143000"/>
          </a:xfrm>
        </p:spPr>
        <p:txBody>
          <a:bodyPr/>
          <a:lstStyle/>
          <a:p>
            <a:pPr eaLnBrk="1" hangingPunct="1">
              <a:defRPr/>
            </a:pPr>
            <a:r>
              <a:rPr lang="hr-HR" sz="44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Togata</a:t>
            </a:r>
            <a:endParaRPr lang="hr-HR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336872"/>
            <a:ext cx="8287072" cy="4116463"/>
          </a:xfrm>
        </p:spPr>
        <p:txBody>
          <a:bodyPr>
            <a:noAutofit/>
          </a:bodyPr>
          <a:lstStyle/>
          <a:p>
            <a:pPr eaLnBrk="1" hangingPunct="1"/>
            <a:r>
              <a:rPr lang="hr-HR" altLang="sr-Latn-RS" sz="2800" dirty="0">
                <a:latin typeface="Garamond" panose="02020404030301010803" pitchFamily="18" charset="0"/>
              </a:rPr>
              <a:t>Cvate u 2./1.st.pr.Kr. </a:t>
            </a:r>
          </a:p>
          <a:p>
            <a:pPr lvl="1"/>
            <a:r>
              <a:rPr lang="hr-HR" altLang="sr-Latn-RS" sz="2400" dirty="0">
                <a:latin typeface="Garamond" panose="02020404030301010803" pitchFamily="18" charset="0"/>
              </a:rPr>
              <a:t>umire 77.g. s Titom </a:t>
            </a:r>
            <a:r>
              <a:rPr lang="hr-HR" altLang="sr-Latn-RS" sz="2400" dirty="0" err="1">
                <a:latin typeface="Garamond" panose="02020404030301010803" pitchFamily="18" charset="0"/>
              </a:rPr>
              <a:t>Kvinkcijem</a:t>
            </a:r>
            <a:r>
              <a:rPr lang="hr-HR" altLang="sr-Latn-RS" sz="2400" dirty="0">
                <a:latin typeface="Garamond" panose="02020404030301010803" pitchFamily="18" charset="0"/>
              </a:rPr>
              <a:t> Atom</a:t>
            </a:r>
          </a:p>
          <a:p>
            <a:pPr eaLnBrk="1" hangingPunct="1"/>
            <a:r>
              <a:rPr lang="hr-HR" altLang="sr-Latn-RS" sz="2800" dirty="0">
                <a:latin typeface="Garamond" panose="02020404030301010803" pitchFamily="18" charset="0"/>
              </a:rPr>
              <a:t>Ima podvrste: </a:t>
            </a:r>
            <a:r>
              <a:rPr lang="hr-HR" altLang="sr-Latn-RS" sz="2800" i="1" dirty="0">
                <a:latin typeface="Garamond" panose="02020404030301010803" pitchFamily="18" charset="0"/>
              </a:rPr>
              <a:t>fabula </a:t>
            </a:r>
            <a:r>
              <a:rPr lang="hr-HR" altLang="sr-Latn-RS" sz="2800" i="1" dirty="0" err="1">
                <a:latin typeface="Garamond" panose="02020404030301010803" pitchFamily="18" charset="0"/>
              </a:rPr>
              <a:t>tabernaria</a:t>
            </a:r>
            <a:r>
              <a:rPr lang="hr-HR" altLang="sr-Latn-RS" sz="2800" i="1" dirty="0">
                <a:latin typeface="Garamond" panose="02020404030301010803" pitchFamily="18" charset="0"/>
              </a:rPr>
              <a:t> </a:t>
            </a:r>
            <a:r>
              <a:rPr lang="hr-HR" altLang="sr-Latn-RS" sz="2800" dirty="0">
                <a:latin typeface="Garamond" panose="02020404030301010803" pitchFamily="18" charset="0"/>
              </a:rPr>
              <a:t>i </a:t>
            </a:r>
            <a:r>
              <a:rPr lang="hr-HR" altLang="sr-Latn-RS" sz="2800" i="1" dirty="0" err="1">
                <a:latin typeface="Garamond" panose="02020404030301010803" pitchFamily="18" charset="0"/>
              </a:rPr>
              <a:t>trabeata</a:t>
            </a:r>
            <a:endParaRPr lang="hr-HR" altLang="sr-Latn-RS" sz="2800" i="1" dirty="0">
              <a:latin typeface="Garamond" panose="02020404030301010803" pitchFamily="18" charset="0"/>
            </a:endParaRPr>
          </a:p>
          <a:p>
            <a:pPr eaLnBrk="1" hangingPunct="1"/>
            <a:r>
              <a:rPr lang="hr-HR" altLang="sr-Latn-RS" sz="2800" dirty="0">
                <a:latin typeface="Garamond" panose="02020404030301010803" pitchFamily="18" charset="0"/>
              </a:rPr>
              <a:t>Realističnost grčke komedije i metrička raznolikost ranije latinske </a:t>
            </a:r>
            <a:r>
              <a:rPr lang="hr-HR" altLang="sr-Latn-RS" sz="2800" dirty="0" err="1">
                <a:latin typeface="Garamond" panose="02020404030301010803" pitchFamily="18" charset="0"/>
              </a:rPr>
              <a:t>palijate</a:t>
            </a:r>
            <a:endParaRPr lang="hr-HR" altLang="sr-Latn-RS" sz="2800" dirty="0">
              <a:latin typeface="Garamond" panose="02020404030301010803" pitchFamily="18" charset="0"/>
            </a:endParaRPr>
          </a:p>
          <a:p>
            <a:pPr lvl="1"/>
            <a:r>
              <a:rPr lang="hr-HR" altLang="sr-Latn-RS" sz="2400" dirty="0">
                <a:latin typeface="Garamond" panose="02020404030301010803" pitchFamily="18" charset="0"/>
              </a:rPr>
              <a:t>oponašaju i grčke i latinske uzore</a:t>
            </a:r>
          </a:p>
          <a:p>
            <a:pPr eaLnBrk="1" hangingPunct="1"/>
            <a:r>
              <a:rPr lang="hr-HR" altLang="sr-Latn-RS" sz="2800" dirty="0">
                <a:latin typeface="Garamond" panose="02020404030301010803" pitchFamily="18" charset="0"/>
              </a:rPr>
              <a:t>Zbog rimskih likova umjerenija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764704"/>
            <a:ext cx="7643812" cy="1143000"/>
          </a:xfrm>
        </p:spPr>
        <p:txBody>
          <a:bodyPr/>
          <a:lstStyle/>
          <a:p>
            <a:pPr eaLnBrk="1" hangingPunct="1">
              <a:defRPr/>
            </a:pPr>
            <a:r>
              <a:rPr lang="hr-HR" sz="44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Atelana</a:t>
            </a:r>
            <a:endParaRPr lang="hr-HR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2336872"/>
            <a:ext cx="8496944" cy="4260480"/>
          </a:xfrm>
        </p:spPr>
        <p:txBody>
          <a:bodyPr>
            <a:normAutofit/>
          </a:bodyPr>
          <a:lstStyle/>
          <a:p>
            <a:pPr eaLnBrk="1" hangingPunct="1"/>
            <a:r>
              <a:rPr lang="hr-HR" altLang="sr-Latn-RS" sz="3200" dirty="0">
                <a:latin typeface="Garamond" panose="02020404030301010803" pitchFamily="18" charset="0"/>
              </a:rPr>
              <a:t>Oko 80.g.pr.Kr. postaje popularna književna vrsta (više nije </a:t>
            </a:r>
            <a:r>
              <a:rPr lang="hr-HR" altLang="sr-Latn-RS" sz="3200" i="1" dirty="0">
                <a:latin typeface="Garamond" panose="02020404030301010803" pitchFamily="18" charset="0"/>
              </a:rPr>
              <a:t>exodium </a:t>
            </a:r>
            <a:r>
              <a:rPr lang="hr-HR" altLang="sr-Latn-RS" sz="3200" dirty="0">
                <a:latin typeface="Garamond" panose="02020404030301010803" pitchFamily="18" charset="0"/>
              </a:rPr>
              <a:t>– dodatak uz ozbiljnije djelo)</a:t>
            </a:r>
          </a:p>
          <a:p>
            <a:pPr eaLnBrk="1" hangingPunct="1"/>
            <a:r>
              <a:rPr lang="hr-HR" altLang="sr-Latn-RS" sz="3200" dirty="0">
                <a:latin typeface="Garamond" panose="02020404030301010803" pitchFamily="18" charset="0"/>
              </a:rPr>
              <a:t>Zadržava slobodan humor, a teme su joj:</a:t>
            </a:r>
          </a:p>
          <a:p>
            <a:pPr lvl="1" eaLnBrk="1" hangingPunct="1"/>
            <a:r>
              <a:rPr lang="hr-HR" altLang="sr-Latn-RS" sz="2800" dirty="0">
                <a:latin typeface="Garamond" panose="02020404030301010803" pitchFamily="18" charset="0"/>
              </a:rPr>
              <a:t> iz neknjiževne </a:t>
            </a:r>
            <a:r>
              <a:rPr lang="hr-HR" altLang="sr-Latn-RS" sz="2800" dirty="0" err="1">
                <a:latin typeface="Garamond" panose="02020404030301010803" pitchFamily="18" charset="0"/>
              </a:rPr>
              <a:t>atelane</a:t>
            </a:r>
            <a:r>
              <a:rPr lang="hr-HR" altLang="sr-Latn-RS" sz="2800" dirty="0">
                <a:latin typeface="Garamond" panose="02020404030301010803" pitchFamily="18" charset="0"/>
              </a:rPr>
              <a:t> (improvizacija, maske)</a:t>
            </a:r>
          </a:p>
          <a:p>
            <a:pPr lvl="1" eaLnBrk="1" hangingPunct="1"/>
            <a:r>
              <a:rPr lang="hr-HR" altLang="sr-Latn-RS" sz="2800" dirty="0">
                <a:latin typeface="Garamond" panose="02020404030301010803" pitchFamily="18" charset="0"/>
              </a:rPr>
              <a:t> iz </a:t>
            </a:r>
            <a:r>
              <a:rPr lang="hr-HR" altLang="sr-Latn-RS" sz="2800" dirty="0" err="1">
                <a:latin typeface="Garamond" panose="02020404030301010803" pitchFamily="18" charset="0"/>
              </a:rPr>
              <a:t>palijate</a:t>
            </a:r>
            <a:endParaRPr lang="hr-HR" altLang="sr-Latn-RS" sz="2800" dirty="0">
              <a:latin typeface="Garamond" panose="02020404030301010803" pitchFamily="18" charset="0"/>
            </a:endParaRPr>
          </a:p>
          <a:p>
            <a:pPr lvl="1" eaLnBrk="1" hangingPunct="1"/>
            <a:r>
              <a:rPr lang="hr-HR" altLang="sr-Latn-RS" sz="2800" dirty="0">
                <a:latin typeface="Garamond" panose="02020404030301010803" pitchFamily="18" charset="0"/>
              </a:rPr>
              <a:t> parodije tragedije i(li) mita</a:t>
            </a:r>
          </a:p>
          <a:p>
            <a:pPr lvl="1" eaLnBrk="1" hangingPunct="1"/>
            <a:endParaRPr lang="hr-HR" altLang="sr-Latn-RS" sz="2800" dirty="0">
              <a:latin typeface="Garamond" panose="02020404030301010803" pitchFamily="18" charset="0"/>
            </a:endParaRPr>
          </a:p>
          <a:p>
            <a:pPr eaLnBrk="1" hangingPunct="1"/>
            <a:r>
              <a:rPr lang="hr-HR" altLang="sr-Latn-RS" sz="3200" dirty="0">
                <a:latin typeface="Garamond" panose="02020404030301010803" pitchFamily="18" charset="0"/>
              </a:rPr>
              <a:t>U doba Carstva zamire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836712"/>
            <a:ext cx="7837487" cy="8382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hr-HR" sz="44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Književna </a:t>
            </a:r>
            <a:r>
              <a:rPr lang="hr-HR" sz="4400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atelana</a:t>
            </a:r>
            <a:endParaRPr lang="en-GB" sz="44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988840"/>
            <a:ext cx="8534400" cy="4869160"/>
          </a:xfrm>
        </p:spPr>
        <p:txBody>
          <a:bodyPr>
            <a:normAutofit/>
          </a:bodyPr>
          <a:lstStyle/>
          <a:p>
            <a:pPr eaLnBrk="1" hangingPunct="1"/>
            <a:r>
              <a:rPr lang="hr-HR" altLang="sr-Latn-RS" sz="2800" dirty="0">
                <a:latin typeface="Garamond" panose="02020404030301010803" pitchFamily="18" charset="0"/>
              </a:rPr>
              <a:t>Zapravo se razvija tek nakon vrhunca rimske komedije</a:t>
            </a:r>
          </a:p>
          <a:p>
            <a:pPr eaLnBrk="1" hangingPunct="1"/>
            <a:r>
              <a:rPr lang="hr-HR" altLang="sr-Latn-RS" sz="2800" dirty="0">
                <a:solidFill>
                  <a:srgbClr val="000000"/>
                </a:solidFill>
                <a:latin typeface="Garamond" panose="02020404030301010803" pitchFamily="18" charset="0"/>
              </a:rPr>
              <a:t>Naslovi: "Buko gladijator", "</a:t>
            </a:r>
            <a:r>
              <a:rPr lang="hr-HR" altLang="sr-Latn-RS" sz="2800" dirty="0" err="1">
                <a:solidFill>
                  <a:srgbClr val="000000"/>
                </a:solidFill>
                <a:latin typeface="Garamond" panose="02020404030301010803" pitchFamily="18" charset="0"/>
              </a:rPr>
              <a:t>Mako</a:t>
            </a:r>
            <a:r>
              <a:rPr lang="hr-HR" altLang="sr-Latn-RS" sz="2800" dirty="0">
                <a:solidFill>
                  <a:srgbClr val="000000"/>
                </a:solidFill>
                <a:latin typeface="Garamond" panose="02020404030301010803" pitchFamily="18" charset="0"/>
              </a:rPr>
              <a:t> vojnik", "Papo seljak", itd.); </a:t>
            </a:r>
            <a:r>
              <a:rPr lang="hr-HR" altLang="sr-Latn-RS" sz="2800" i="1" dirty="0" err="1">
                <a:solidFill>
                  <a:srgbClr val="000000"/>
                </a:solidFill>
                <a:latin typeface="Garamond" panose="02020404030301010803" pitchFamily="18" charset="0"/>
              </a:rPr>
              <a:t>Adelphi</a:t>
            </a:r>
            <a:r>
              <a:rPr lang="hr-HR" altLang="sr-Latn-RS" sz="2800" dirty="0">
                <a:solidFill>
                  <a:srgbClr val="000000"/>
                </a:solidFill>
                <a:latin typeface="Garamond" panose="02020404030301010803" pitchFamily="18" charset="0"/>
              </a:rPr>
              <a:t>;</a:t>
            </a:r>
            <a:r>
              <a:rPr lang="hr-HR" altLang="sr-Latn-RS" sz="2800" i="1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hr-HR" altLang="sr-Latn-RS" sz="2800" dirty="0">
                <a:solidFill>
                  <a:srgbClr val="000000"/>
                </a:solidFill>
                <a:latin typeface="Garamond" panose="02020404030301010803" pitchFamily="18" charset="0"/>
              </a:rPr>
              <a:t>"Presuda oružja", "</a:t>
            </a:r>
            <a:r>
              <a:rPr lang="hr-HR" altLang="sr-Latn-RS" sz="2800" dirty="0" err="1">
                <a:solidFill>
                  <a:srgbClr val="000000"/>
                </a:solidFill>
                <a:latin typeface="Garamond" panose="02020404030301010803" pitchFamily="18" charset="0"/>
              </a:rPr>
              <a:t>Andromaha</a:t>
            </a:r>
            <a:r>
              <a:rPr lang="hr-HR" altLang="sr-Latn-RS" sz="2800" dirty="0">
                <a:solidFill>
                  <a:srgbClr val="000000"/>
                </a:solidFill>
                <a:latin typeface="Garamond" panose="02020404030301010803" pitchFamily="18" charset="0"/>
              </a:rPr>
              <a:t>", "Heraklo dražbovatelj" (parodija tragedije ili mita)</a:t>
            </a:r>
            <a:r>
              <a:rPr lang="en-GB" altLang="sr-Latn-RS" sz="2800" dirty="0">
                <a:latin typeface="Garamond" panose="02020404030301010803" pitchFamily="18" charset="0"/>
              </a:rPr>
              <a:t> </a:t>
            </a:r>
            <a:endParaRPr lang="hr-HR" altLang="sr-Latn-RS" sz="2800" dirty="0">
              <a:latin typeface="Garamond" panose="02020404030301010803" pitchFamily="18" charset="0"/>
            </a:endParaRPr>
          </a:p>
          <a:p>
            <a:pPr eaLnBrk="1" hangingPunct="1"/>
            <a:r>
              <a:rPr lang="hr-HR" altLang="sr-Latn-RS" sz="2800" dirty="0">
                <a:latin typeface="Garamond" panose="02020404030301010803" pitchFamily="18" charset="0"/>
              </a:rPr>
              <a:t>Lucije </a:t>
            </a:r>
            <a:r>
              <a:rPr lang="hr-HR" altLang="sr-Latn-RS" sz="2800" dirty="0" err="1">
                <a:latin typeface="Garamond" panose="02020404030301010803" pitchFamily="18" charset="0"/>
              </a:rPr>
              <a:t>Pomponije</a:t>
            </a:r>
            <a:r>
              <a:rPr lang="hr-HR" altLang="sr-Latn-RS" sz="2800" dirty="0">
                <a:latin typeface="Garamond" panose="02020404030301010803" pitchFamily="18" charset="0"/>
              </a:rPr>
              <a:t> (</a:t>
            </a:r>
            <a:r>
              <a:rPr lang="hr-HR" altLang="sr-Latn-RS" sz="2800" i="1" dirty="0" err="1">
                <a:latin typeface="Garamond" panose="02020404030301010803" pitchFamily="18" charset="0"/>
              </a:rPr>
              <a:t>Lucius</a:t>
            </a:r>
            <a:r>
              <a:rPr lang="hr-HR" altLang="sr-Latn-RS" sz="2800" i="1" dirty="0">
                <a:latin typeface="Garamond" panose="02020404030301010803" pitchFamily="18" charset="0"/>
              </a:rPr>
              <a:t> </a:t>
            </a:r>
            <a:r>
              <a:rPr lang="hr-HR" altLang="sr-Latn-RS" sz="2800" i="1" dirty="0" err="1">
                <a:latin typeface="Garamond" panose="02020404030301010803" pitchFamily="18" charset="0"/>
              </a:rPr>
              <a:t>Pomponius</a:t>
            </a:r>
            <a:r>
              <a:rPr lang="hr-HR" altLang="sr-Latn-RS" sz="2800" i="1" dirty="0">
                <a:latin typeface="Garamond" panose="02020404030301010803" pitchFamily="18" charset="0"/>
              </a:rPr>
              <a:t> </a:t>
            </a:r>
            <a:r>
              <a:rPr lang="hr-HR" altLang="sr-Latn-RS" sz="2800" i="1" dirty="0" err="1">
                <a:latin typeface="Garamond" panose="02020404030301010803" pitchFamily="18" charset="0"/>
              </a:rPr>
              <a:t>Bononiensis</a:t>
            </a:r>
            <a:r>
              <a:rPr lang="hr-HR" altLang="sr-Latn-RS" sz="2800" dirty="0">
                <a:latin typeface="Garamond" panose="02020404030301010803" pitchFamily="18" charset="0"/>
              </a:rPr>
              <a:t>)</a:t>
            </a:r>
          </a:p>
          <a:p>
            <a:pPr lvl="1" eaLnBrk="1" hangingPunct="1"/>
            <a:r>
              <a:rPr lang="hr-HR" altLang="sr-Latn-RS" sz="2400" dirty="0" err="1">
                <a:latin typeface="Garamond" panose="02020404030301010803" pitchFamily="18" charset="0"/>
              </a:rPr>
              <a:t>Fl</a:t>
            </a:r>
            <a:r>
              <a:rPr lang="hr-HR" altLang="sr-Latn-RS" sz="2400" dirty="0">
                <a:latin typeface="Garamond" panose="02020404030301010803" pitchFamily="18" charset="0"/>
              </a:rPr>
              <a:t>. 89.g.pr.Kr.</a:t>
            </a:r>
          </a:p>
          <a:p>
            <a:pPr lvl="1" eaLnBrk="1" hangingPunct="1"/>
            <a:r>
              <a:rPr lang="hr-HR" altLang="sr-Latn-RS" sz="2400" dirty="0">
                <a:latin typeface="Garamond" panose="02020404030301010803" pitchFamily="18" charset="0"/>
              </a:rPr>
              <a:t>Poznato c. 70 naslova (c. 200 fragmenata)</a:t>
            </a:r>
          </a:p>
          <a:p>
            <a:pPr lvl="1" eaLnBrk="1" hangingPunct="1"/>
            <a:r>
              <a:rPr lang="hr-HR" altLang="sr-Latn-RS" sz="2400" dirty="0">
                <a:latin typeface="Garamond" panose="02020404030301010803" pitchFamily="18" charset="0"/>
              </a:rPr>
              <a:t>Pisao je i </a:t>
            </a:r>
            <a:r>
              <a:rPr lang="hr-HR" altLang="sr-Latn-RS" sz="2400" i="1" dirty="0" err="1">
                <a:latin typeface="Garamond" panose="02020404030301010803" pitchFamily="18" charset="0"/>
              </a:rPr>
              <a:t>palijate</a:t>
            </a:r>
            <a:r>
              <a:rPr lang="hr-HR" altLang="sr-Latn-RS" sz="2400" i="1" dirty="0">
                <a:latin typeface="Garamond" panose="02020404030301010803" pitchFamily="18" charset="0"/>
              </a:rPr>
              <a:t> </a:t>
            </a:r>
            <a:r>
              <a:rPr lang="hr-HR" altLang="sr-Latn-RS" sz="2400" dirty="0">
                <a:latin typeface="Garamond" panose="02020404030301010803" pitchFamily="18" charset="0"/>
              </a:rPr>
              <a:t>i tragedije</a:t>
            </a:r>
          </a:p>
          <a:p>
            <a:pPr eaLnBrk="1" hangingPunct="1"/>
            <a:r>
              <a:rPr lang="hr-HR" altLang="sr-Latn-RS" sz="2800" dirty="0">
                <a:latin typeface="Garamond" panose="02020404030301010803" pitchFamily="18" charset="0"/>
              </a:rPr>
              <a:t>Novije (</a:t>
            </a:r>
            <a:r>
              <a:rPr lang="hr-HR" altLang="sr-Latn-RS" sz="2800" i="1" dirty="0" err="1">
                <a:latin typeface="Garamond" panose="02020404030301010803" pitchFamily="18" charset="0"/>
              </a:rPr>
              <a:t>Novius</a:t>
            </a:r>
            <a:r>
              <a:rPr lang="hr-HR" altLang="sr-Latn-RS" sz="2800" dirty="0">
                <a:latin typeface="Garamond" panose="02020404030301010803" pitchFamily="18" charset="0"/>
              </a:rPr>
              <a:t>)</a:t>
            </a:r>
          </a:p>
          <a:p>
            <a:pPr lvl="1" eaLnBrk="1" hangingPunct="1"/>
            <a:r>
              <a:rPr lang="hr-HR" altLang="sr-Latn-RS" sz="2400" dirty="0">
                <a:latin typeface="Garamond" panose="02020404030301010803" pitchFamily="18" charset="0"/>
              </a:rPr>
              <a:t>Suvremenik prethodnog, 40-ak naslova, c. 100 stihova</a:t>
            </a:r>
          </a:p>
          <a:p>
            <a:pPr eaLnBrk="1" hangingPunct="1"/>
            <a:r>
              <a:rPr lang="hr-HR" altLang="sr-Latn-RS" sz="2800" dirty="0" err="1">
                <a:latin typeface="Garamond" panose="02020404030301010803" pitchFamily="18" charset="0"/>
              </a:rPr>
              <a:t>Aprisije</a:t>
            </a:r>
            <a:r>
              <a:rPr lang="hr-HR" altLang="sr-Latn-RS" sz="2800" dirty="0">
                <a:latin typeface="Garamond" panose="02020404030301010803" pitchFamily="18" charset="0"/>
              </a:rPr>
              <a:t> (</a:t>
            </a:r>
            <a:r>
              <a:rPr lang="hr-HR" altLang="sr-Latn-RS" sz="2800" i="1" dirty="0" err="1">
                <a:latin typeface="Garamond" panose="02020404030301010803" pitchFamily="18" charset="0"/>
              </a:rPr>
              <a:t>Aprissius</a:t>
            </a:r>
            <a:r>
              <a:rPr lang="hr-HR" altLang="sr-Latn-RS" sz="2800" dirty="0">
                <a:latin typeface="Garamond" panose="02020404030301010803" pitchFamily="18" charset="0"/>
              </a:rPr>
              <a:t>)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764704"/>
            <a:ext cx="7643812" cy="1143000"/>
          </a:xfrm>
        </p:spPr>
        <p:txBody>
          <a:bodyPr/>
          <a:lstStyle/>
          <a:p>
            <a:pPr eaLnBrk="1" hangingPunct="1">
              <a:defRPr/>
            </a:pPr>
            <a:r>
              <a:rPr lang="hr-HR" sz="44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Mim</a:t>
            </a:r>
            <a:r>
              <a:rPr lang="hr-HR" dirty="0"/>
              <a:t>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2060848"/>
            <a:ext cx="9036496" cy="479715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hr-HR" altLang="sr-Latn-RS" sz="2800" i="1" dirty="0">
                <a:latin typeface="Garamond" panose="02020404030301010803" pitchFamily="18" charset="0"/>
              </a:rPr>
              <a:t>Mimus = </a:t>
            </a:r>
            <a:r>
              <a:rPr lang="hr-HR" altLang="sr-Latn-RS" sz="2800" dirty="0">
                <a:latin typeface="Garamond" panose="02020404030301010803" pitchFamily="18" charset="0"/>
              </a:rPr>
              <a:t>kazališna vrsta ili glumac koji u njoj glumi</a:t>
            </a:r>
          </a:p>
          <a:p>
            <a:pPr lvl="1"/>
            <a:r>
              <a:rPr lang="hr-HR" altLang="sr-Latn-RS" sz="2400" dirty="0">
                <a:latin typeface="Garamond" panose="02020404030301010803" pitchFamily="18" charset="0"/>
              </a:rPr>
              <a:t>od grč. </a:t>
            </a:r>
            <a:r>
              <a:rPr lang="el-GR" altLang="sr-Latn-RS" sz="2400" i="1" dirty="0">
                <a:latin typeface="Garamond" panose="02020404030301010803" pitchFamily="18" charset="0"/>
              </a:rPr>
              <a:t>μίμησις</a:t>
            </a:r>
            <a:r>
              <a:rPr lang="hr-HR" altLang="sr-Latn-RS" sz="2400" i="1" dirty="0">
                <a:latin typeface="Garamond" panose="02020404030301010803" pitchFamily="18" charset="0"/>
              </a:rPr>
              <a:t> </a:t>
            </a:r>
            <a:r>
              <a:rPr lang="hr-HR" altLang="sr-Latn-RS" sz="2400" dirty="0">
                <a:latin typeface="Garamond" panose="02020404030301010803" pitchFamily="18" charset="0"/>
              </a:rPr>
              <a:t>= oponašanje, imitacija</a:t>
            </a:r>
            <a:endParaRPr lang="hr-HR" altLang="sr-Latn-RS" sz="2400" i="1" dirty="0">
              <a:latin typeface="Garamond" panose="02020404030301010803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hr-HR" altLang="sr-Latn-RS" sz="2800" dirty="0">
                <a:latin typeface="Garamond" panose="02020404030301010803" pitchFamily="18" charset="0"/>
              </a:rPr>
              <a:t>Osim oponašanja stvarnog života, ponekad pretjeranog, karakteriziraju ga: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sr-Latn-RS" sz="2400" dirty="0">
                <a:latin typeface="Garamond" panose="02020404030301010803" pitchFamily="18" charset="0"/>
              </a:rPr>
              <a:t>Glazbeni “brojevi” i „skečevi” (nepovezane točke)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sr-Latn-RS" sz="2400" dirty="0">
                <a:latin typeface="Garamond" panose="02020404030301010803" pitchFamily="18" charset="0"/>
              </a:rPr>
              <a:t>Više plesa i glazbe i “pantomime”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sr-Latn-RS" sz="2400" dirty="0">
                <a:latin typeface="Garamond" panose="02020404030301010803" pitchFamily="18" charset="0"/>
              </a:rPr>
              <a:t>Elementi improvizacije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sr-Latn-RS" sz="2400" dirty="0">
                <a:latin typeface="Garamond" panose="02020404030301010803" pitchFamily="18" charset="0"/>
              </a:rPr>
              <a:t>Svakodnevni govor, proza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sr-Latn-RS" sz="2400" dirty="0">
                <a:latin typeface="Garamond" panose="02020404030301010803" pitchFamily="18" charset="0"/>
              </a:rPr>
              <a:t>Nema maski ni kazališnih cipela (</a:t>
            </a:r>
            <a:r>
              <a:rPr lang="hr-HR" altLang="sr-Latn-RS" sz="2400" i="1" dirty="0" err="1">
                <a:latin typeface="Garamond" panose="02020404030301010803" pitchFamily="18" charset="0"/>
              </a:rPr>
              <a:t>planipedes</a:t>
            </a:r>
            <a:r>
              <a:rPr lang="hr-HR" altLang="sr-Latn-RS" sz="2400" dirty="0">
                <a:latin typeface="Garamond" panose="02020404030301010803" pitchFamily="18" charset="0"/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sr-Latn-RS" sz="2400" dirty="0">
                <a:latin typeface="Garamond" panose="02020404030301010803" pitchFamily="18" charset="0"/>
              </a:rPr>
              <a:t>Žene glume žene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sr-Latn-RS" sz="2400" dirty="0">
                <a:latin typeface="Garamond" panose="02020404030301010803" pitchFamily="18" charset="0"/>
              </a:rPr>
              <a:t>Striptiz?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sz="2800" dirty="0">
                <a:latin typeface="Garamond" panose="02020404030301010803" pitchFamily="18" charset="0"/>
              </a:rPr>
              <a:t>U početku izvođen samo na </a:t>
            </a:r>
            <a:r>
              <a:rPr lang="hr-HR" altLang="sr-Latn-RS" sz="2800" i="1" dirty="0">
                <a:latin typeface="Garamond" panose="02020404030301010803" pitchFamily="18" charset="0"/>
              </a:rPr>
              <a:t>Ludi Florales </a:t>
            </a:r>
            <a:r>
              <a:rPr lang="hr-HR" altLang="sr-Latn-RS" sz="2800" dirty="0">
                <a:latin typeface="Garamond" panose="02020404030301010803" pitchFamily="18" charset="0"/>
              </a:rPr>
              <a:t>(april/maj)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2132856"/>
            <a:ext cx="7704137" cy="4530725"/>
          </a:xfrm>
        </p:spPr>
        <p:txBody>
          <a:bodyPr/>
          <a:lstStyle/>
          <a:p>
            <a:pPr eaLnBrk="1" hangingPunct="1"/>
            <a:r>
              <a:rPr lang="hr-HR" altLang="sr-Latn-RS" sz="3200" dirty="0">
                <a:latin typeface="Garamond" panose="02020404030301010803" pitchFamily="18" charset="0"/>
              </a:rPr>
              <a:t>U doba Republike ostaje poluknjiževna vrsta s improviziranim zapletima, igrama riječi, svađama, razuzdanim ljubavnim prizorima...</a:t>
            </a:r>
          </a:p>
          <a:p>
            <a:pPr eaLnBrk="1" hangingPunct="1"/>
            <a:endParaRPr lang="hr-HR" altLang="sr-Latn-RS" sz="3200" dirty="0">
              <a:latin typeface="Garamond" panose="02020404030301010803" pitchFamily="18" charset="0"/>
            </a:endParaRPr>
          </a:p>
          <a:p>
            <a:pPr eaLnBrk="1" hangingPunct="1"/>
            <a:r>
              <a:rPr lang="hr-HR" altLang="sr-Latn-RS" sz="3200" dirty="0">
                <a:latin typeface="Garamond" panose="02020404030301010803" pitchFamily="18" charset="0"/>
              </a:rPr>
              <a:t>U doba Carstva svodi se na balet i pantomime</a:t>
            </a:r>
          </a:p>
          <a:p>
            <a:pPr eaLnBrk="1" hangingPunct="1"/>
            <a:endParaRPr lang="hr-HR" altLang="sr-Latn-RS" sz="3200" dirty="0">
              <a:latin typeface="Garamond" panose="02020404030301010803" pitchFamily="18" charset="0"/>
            </a:endParaRPr>
          </a:p>
          <a:p>
            <a:pPr eaLnBrk="1" hangingPunct="1"/>
            <a:r>
              <a:rPr lang="hr-HR" altLang="sr-Latn-RS" sz="3200" dirty="0">
                <a:latin typeface="Garamond" panose="02020404030301010803" pitchFamily="18" charset="0"/>
              </a:rPr>
              <a:t>Književni oblici postoje paralelno s neknjiževnima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altLang="sr-Latn-RS" b="1" dirty="0">
                <a:solidFill>
                  <a:schemeClr val="accent6">
                    <a:lumMod val="75000"/>
                  </a:schemeClr>
                </a:solidFill>
                <a:latin typeface="Garamond" panose="02020404030301010803" pitchFamily="18" charset="0"/>
              </a:rPr>
              <a:t>Popis rekvizita za </a:t>
            </a:r>
            <a:r>
              <a:rPr lang="hr-HR" altLang="sr-Latn-RS" b="1" dirty="0" err="1">
                <a:solidFill>
                  <a:schemeClr val="accent6">
                    <a:lumMod val="75000"/>
                  </a:schemeClr>
                </a:solidFill>
                <a:latin typeface="Garamond" panose="02020404030301010803" pitchFamily="18" charset="0"/>
              </a:rPr>
              <a:t>mim</a:t>
            </a:r>
            <a:r>
              <a:rPr lang="hr-HR" altLang="sr-Latn-RS" b="1" dirty="0">
                <a:solidFill>
                  <a:schemeClr val="accent6">
                    <a:lumMod val="75000"/>
                  </a:schemeClr>
                </a:solidFill>
                <a:latin typeface="Garamond" panose="02020404030301010803" pitchFamily="18" charset="0"/>
              </a:rPr>
              <a:t> (c. 5.st.)</a:t>
            </a:r>
            <a:br>
              <a:rPr lang="hr-HR" altLang="sr-Latn-RS" b="1" dirty="0">
                <a:solidFill>
                  <a:schemeClr val="accent6">
                    <a:lumMod val="75000"/>
                  </a:schemeClr>
                </a:solidFill>
                <a:latin typeface="Garamond" panose="02020404030301010803" pitchFamily="18" charset="0"/>
              </a:rPr>
            </a:br>
            <a:r>
              <a:rPr lang="hr-HR" altLang="sr-Latn-RS" sz="1800" dirty="0">
                <a:solidFill>
                  <a:schemeClr val="accent6">
                    <a:lumMod val="75000"/>
                  </a:schemeClr>
                </a:solidFill>
                <a:latin typeface="Garamond" panose="02020404030301010803" pitchFamily="18" charset="0"/>
              </a:rPr>
              <a:t>(</a:t>
            </a:r>
            <a:r>
              <a:rPr lang="en-GB" altLang="sr-Latn-RS" sz="1800" dirty="0">
                <a:solidFill>
                  <a:schemeClr val="accent6">
                    <a:lumMod val="75000"/>
                  </a:schemeClr>
                </a:solidFill>
                <a:latin typeface="Garamond" panose="02020404030301010803" pitchFamily="18" charset="0"/>
              </a:rPr>
              <a:t>P. Berol. inv.13927</a:t>
            </a:r>
            <a:r>
              <a:rPr lang="hr-HR" altLang="sr-Latn-RS" sz="1800" dirty="0">
                <a:solidFill>
                  <a:schemeClr val="accent6">
                    <a:lumMod val="75000"/>
                  </a:schemeClr>
                </a:solidFill>
                <a:latin typeface="Garamond" panose="02020404030301010803" pitchFamily="18" charset="0"/>
              </a:rPr>
              <a:t>)</a:t>
            </a:r>
            <a:endParaRPr lang="en-GB" altLang="sr-Latn-RS" sz="1800" b="1" dirty="0">
              <a:solidFill>
                <a:schemeClr val="accent6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9219" name="Text Placeholder 3"/>
          <p:cNvSpPr>
            <a:spLocks noGrp="1"/>
          </p:cNvSpPr>
          <p:nvPr>
            <p:ph type="body" idx="1"/>
          </p:nvPr>
        </p:nvSpPr>
        <p:spPr>
          <a:xfrm>
            <a:off x="654352" y="1890695"/>
            <a:ext cx="3145080" cy="693135"/>
          </a:xfrm>
        </p:spPr>
        <p:txBody>
          <a:bodyPr/>
          <a:lstStyle/>
          <a:p>
            <a:r>
              <a:rPr lang="hr-HR" altLang="sr-Latn-RS" dirty="0">
                <a:solidFill>
                  <a:schemeClr val="bg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Neki </a:t>
            </a:r>
            <a:r>
              <a:rPr lang="hr-HR" altLang="sr-Latn-RS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mim</a:t>
            </a:r>
            <a:r>
              <a:rPr lang="hr-HR" altLang="sr-Latn-RS" dirty="0">
                <a:solidFill>
                  <a:schemeClr val="bg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 (</a:t>
            </a:r>
            <a:r>
              <a:rPr lang="hr-HR" altLang="sr-Latn-RS" i="1" dirty="0" err="1">
                <a:solidFill>
                  <a:schemeClr val="bg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Leukipa</a:t>
            </a:r>
            <a:r>
              <a:rPr lang="hr-HR" altLang="sr-Latn-RS" i="1" dirty="0">
                <a:solidFill>
                  <a:schemeClr val="bg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hr-HR" altLang="sr-Latn-RS" dirty="0">
                <a:solidFill>
                  <a:schemeClr val="bg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?)</a:t>
            </a:r>
            <a:endParaRPr lang="en-GB" altLang="sr-Latn-RS" dirty="0">
              <a:solidFill>
                <a:schemeClr val="bg1">
                  <a:lumMod val="85000"/>
                  <a:lumOff val="1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179388" y="2708919"/>
            <a:ext cx="4318000" cy="396016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hr-HR" dirty="0">
                <a:latin typeface="Garamond" pitchFamily="18" charset="0"/>
              </a:rPr>
              <a:t>Falusa 2</a:t>
            </a:r>
          </a:p>
          <a:p>
            <a:pPr>
              <a:defRPr/>
            </a:pPr>
            <a:r>
              <a:rPr lang="hr-HR" dirty="0">
                <a:latin typeface="Garamond" pitchFamily="18" charset="0"/>
              </a:rPr>
              <a:t>Vesla</a:t>
            </a:r>
          </a:p>
          <a:p>
            <a:pPr>
              <a:defRPr/>
            </a:pPr>
            <a:r>
              <a:rPr lang="hr-HR" dirty="0">
                <a:latin typeface="Garamond" pitchFamily="18" charset="0"/>
              </a:rPr>
              <a:t>Trava</a:t>
            </a:r>
          </a:p>
          <a:p>
            <a:pPr>
              <a:defRPr/>
            </a:pPr>
            <a:endParaRPr lang="hr-HR" dirty="0">
              <a:latin typeface="Garamond" pitchFamily="18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hr-HR" b="1" i="1" dirty="0">
                <a:latin typeface="Garamond" pitchFamily="18" charset="0"/>
              </a:rPr>
              <a:t>	</a:t>
            </a:r>
            <a:r>
              <a:rPr lang="hr-HR" b="1" i="1" dirty="0">
                <a:solidFill>
                  <a:schemeClr val="bg1">
                    <a:lumMod val="85000"/>
                    <a:lumOff val="15000"/>
                  </a:schemeClr>
                </a:solidFill>
                <a:latin typeface="Garamond" pitchFamily="18" charset="0"/>
              </a:rPr>
              <a:t>Ono o Gotima</a:t>
            </a:r>
          </a:p>
          <a:p>
            <a:pPr>
              <a:defRPr/>
            </a:pPr>
            <a:r>
              <a:rPr lang="hr-HR" dirty="0">
                <a:latin typeface="Garamond" pitchFamily="18" charset="0"/>
              </a:rPr>
              <a:t>Muški gotski kostim</a:t>
            </a:r>
          </a:p>
          <a:p>
            <a:pPr>
              <a:defRPr/>
            </a:pPr>
            <a:r>
              <a:rPr lang="hr-HR" dirty="0">
                <a:latin typeface="Garamond" pitchFamily="18" charset="0"/>
              </a:rPr>
              <a:t>Ženski gotski kostim</a:t>
            </a:r>
          </a:p>
          <a:p>
            <a:pPr>
              <a:defRPr/>
            </a:pPr>
            <a:r>
              <a:rPr lang="hr-HR" dirty="0">
                <a:latin typeface="Garamond" pitchFamily="18" charset="0"/>
              </a:rPr>
              <a:t>Kostim antropomorfizirane zelene rijeke</a:t>
            </a:r>
          </a:p>
          <a:p>
            <a:pPr>
              <a:defRPr/>
            </a:pPr>
            <a:endParaRPr lang="en-GB" dirty="0">
              <a:latin typeface="Garamond" pitchFamily="18" charset="0"/>
            </a:endParaRPr>
          </a:p>
        </p:txBody>
      </p:sp>
      <p:sp>
        <p:nvSpPr>
          <p:cNvPr id="922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6988" y="1890695"/>
            <a:ext cx="4310643" cy="692076"/>
          </a:xfrm>
        </p:spPr>
        <p:txBody>
          <a:bodyPr>
            <a:normAutofit/>
          </a:bodyPr>
          <a:lstStyle/>
          <a:p>
            <a:r>
              <a:rPr lang="hr-HR" altLang="sr-Latn-RS" i="1" dirty="0">
                <a:solidFill>
                  <a:schemeClr val="bg1">
                    <a:lumMod val="85000"/>
                    <a:lumOff val="15000"/>
                  </a:schemeClr>
                </a:solidFill>
                <a:latin typeface="Garamond" panose="02020404030301010803" pitchFamily="18" charset="0"/>
              </a:rPr>
              <a:t>Nema potrebe za riječima</a:t>
            </a:r>
            <a:endParaRPr lang="en-GB" altLang="sr-Latn-RS" i="1" dirty="0">
              <a:solidFill>
                <a:schemeClr val="bg1">
                  <a:lumMod val="85000"/>
                  <a:lumOff val="1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708919"/>
            <a:ext cx="4319588" cy="3960169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hr-HR" dirty="0">
                <a:latin typeface="Garamond" pitchFamily="18" charset="0"/>
              </a:rPr>
              <a:t>Kitara</a:t>
            </a:r>
          </a:p>
          <a:p>
            <a:pPr>
              <a:defRPr/>
            </a:pPr>
            <a:r>
              <a:rPr lang="hr-HR" dirty="0">
                <a:latin typeface="Garamond" pitchFamily="18" charset="0"/>
              </a:rPr>
              <a:t>Prasence </a:t>
            </a:r>
          </a:p>
          <a:p>
            <a:pPr>
              <a:defRPr/>
            </a:pPr>
            <a:r>
              <a:rPr lang="hr-HR" dirty="0">
                <a:latin typeface="Garamond" pitchFamily="18" charset="0"/>
              </a:rPr>
              <a:t>Štene</a:t>
            </a:r>
          </a:p>
          <a:p>
            <a:pPr>
              <a:defRPr/>
            </a:pPr>
            <a:r>
              <a:rPr lang="hr-HR" dirty="0">
                <a:latin typeface="Garamond" pitchFamily="18" charset="0"/>
              </a:rPr>
              <a:t>Kutlače</a:t>
            </a:r>
          </a:p>
          <a:p>
            <a:pPr>
              <a:defRPr/>
            </a:pPr>
            <a:endParaRPr lang="hr-HR" dirty="0">
              <a:latin typeface="Garamond" pitchFamily="18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hr-HR" b="1" i="1" dirty="0">
                <a:solidFill>
                  <a:schemeClr val="bg1">
                    <a:lumMod val="85000"/>
                    <a:lumOff val="15000"/>
                  </a:schemeClr>
                </a:solidFill>
                <a:latin typeface="Garamond" pitchFamily="18" charset="0"/>
              </a:rPr>
              <a:t>Ono sa suncem</a:t>
            </a:r>
          </a:p>
          <a:p>
            <a:pPr>
              <a:defRPr/>
            </a:pPr>
            <a:r>
              <a:rPr lang="hr-HR" dirty="0">
                <a:latin typeface="Garamond" pitchFamily="18" charset="0"/>
              </a:rPr>
              <a:t>Zrake</a:t>
            </a:r>
          </a:p>
          <a:p>
            <a:pPr>
              <a:defRPr/>
            </a:pPr>
            <a:endParaRPr lang="hr-HR" dirty="0">
              <a:latin typeface="Garamond" pitchFamily="18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hr-HR" dirty="0">
                <a:latin typeface="Garamond" pitchFamily="18" charset="0"/>
              </a:rPr>
              <a:t>Intermezzo – sviračica na tibiji</a:t>
            </a:r>
            <a:endParaRPr lang="en-GB" dirty="0">
              <a:latin typeface="Garamond" pitchFamily="18" charset="0"/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274638"/>
            <a:ext cx="6275387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hr-HR" sz="44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</a:rPr>
              <a:t>Pisci mima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0" y="1556792"/>
            <a:ext cx="4860032" cy="5184576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hr-HR" altLang="sr-Latn-RS" sz="30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Decim</a:t>
            </a:r>
            <a:r>
              <a:rPr lang="hr-HR" altLang="sr-Latn-RS" sz="3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hr-HR" altLang="sr-Latn-RS" sz="30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Laberije</a:t>
            </a:r>
            <a:r>
              <a:rPr lang="hr-HR" altLang="sr-Latn-RS" sz="3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hr-HR" altLang="sr-Latn-RS" sz="3000" b="1" dirty="0">
                <a:latin typeface="Garamond" panose="02020404030301010803" pitchFamily="18" charset="0"/>
              </a:rPr>
              <a:t>	</a:t>
            </a:r>
            <a:r>
              <a:rPr lang="hr-HR" altLang="sr-Latn-RS" sz="3000" b="1" dirty="0">
                <a:solidFill>
                  <a:schemeClr val="tx2">
                    <a:lumMod val="25000"/>
                  </a:schemeClr>
                </a:solidFill>
                <a:latin typeface="Garamond" panose="02020404030301010803" pitchFamily="18" charset="0"/>
              </a:rPr>
              <a:t>(</a:t>
            </a:r>
            <a:r>
              <a:rPr lang="hr-HR" altLang="sr-Latn-RS" sz="3000" b="1" i="1" dirty="0" err="1">
                <a:solidFill>
                  <a:schemeClr val="tx2">
                    <a:lumMod val="25000"/>
                  </a:schemeClr>
                </a:solidFill>
                <a:latin typeface="Garamond" panose="02020404030301010803" pitchFamily="18" charset="0"/>
              </a:rPr>
              <a:t>Decimus</a:t>
            </a:r>
            <a:r>
              <a:rPr lang="hr-HR" altLang="sr-Latn-RS" sz="3000" b="1" i="1" dirty="0">
                <a:solidFill>
                  <a:schemeClr val="tx2">
                    <a:lumMod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hr-HR" altLang="sr-Latn-RS" sz="3000" b="1" i="1" dirty="0" err="1">
                <a:solidFill>
                  <a:schemeClr val="tx2">
                    <a:lumMod val="25000"/>
                  </a:schemeClr>
                </a:solidFill>
                <a:latin typeface="Garamond" panose="02020404030301010803" pitchFamily="18" charset="0"/>
              </a:rPr>
              <a:t>Laberius</a:t>
            </a:r>
            <a:r>
              <a:rPr lang="hr-HR" altLang="sr-Latn-RS" sz="3000" b="1" dirty="0">
                <a:solidFill>
                  <a:schemeClr val="tx2">
                    <a:lumMod val="25000"/>
                  </a:schemeClr>
                </a:solidFill>
                <a:latin typeface="Garamond" panose="02020404030301010803" pitchFamily="18" charset="0"/>
              </a:rPr>
              <a:t>)</a:t>
            </a:r>
            <a:r>
              <a:rPr lang="hr-HR" altLang="sr-Latn-RS" sz="3000" dirty="0">
                <a:latin typeface="Garamond" panose="02020404030301010803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endParaRPr lang="hr-HR" altLang="sr-Latn-RS" dirty="0">
              <a:latin typeface="Garamond" panose="02020404030301010803" pitchFamily="18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hr-HR" altLang="sr-Latn-RS" sz="2800" dirty="0">
                <a:latin typeface="Garamond" panose="02020404030301010803" pitchFamily="18" charset="0"/>
              </a:rPr>
              <a:t> 106. - 43.g.pr.Kr., rimski vitez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sr-Latn-RS" sz="2800" dirty="0">
                <a:latin typeface="Garamond" panose="02020404030301010803" pitchFamily="18" charset="0"/>
              </a:rPr>
              <a:t> 43 naslova i 106 fragmenata od ukupno 176 stihova; </a:t>
            </a:r>
            <a:r>
              <a:rPr lang="hr-HR" altLang="sr-Latn-RS" sz="2800" i="1" dirty="0">
                <a:latin typeface="Garamond" panose="02020404030301010803" pitchFamily="18" charset="0"/>
              </a:rPr>
              <a:t>Aulularius (mimus)</a:t>
            </a:r>
            <a:r>
              <a:rPr lang="hr-HR" altLang="sr-Latn-RS" sz="2800" dirty="0">
                <a:latin typeface="Garamond" panose="02020404030301010803" pitchFamily="18" charset="0"/>
              </a:rPr>
              <a:t> "Ćup", </a:t>
            </a:r>
            <a:r>
              <a:rPr lang="hr-HR" altLang="sr-Latn-RS" sz="2800" i="1" dirty="0">
                <a:latin typeface="Garamond" panose="02020404030301010803" pitchFamily="18" charset="0"/>
              </a:rPr>
              <a:t>Gemelli</a:t>
            </a:r>
            <a:r>
              <a:rPr lang="hr-HR" altLang="sr-Latn-RS" sz="2800" dirty="0">
                <a:latin typeface="Garamond" panose="02020404030301010803" pitchFamily="18" charset="0"/>
              </a:rPr>
              <a:t> "Blizanci", </a:t>
            </a:r>
            <a:r>
              <a:rPr lang="hr-HR" altLang="sr-Latn-RS" sz="2800" i="1" dirty="0">
                <a:latin typeface="Garamond" panose="02020404030301010803" pitchFamily="18" charset="0"/>
              </a:rPr>
              <a:t>Piscator</a:t>
            </a:r>
            <a:r>
              <a:rPr lang="hr-HR" altLang="sr-Latn-RS" sz="2800" dirty="0">
                <a:latin typeface="Garamond" panose="02020404030301010803" pitchFamily="18" charset="0"/>
              </a:rPr>
              <a:t> "Ribar" 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sr-Latn-RS" sz="2800" dirty="0">
                <a:latin typeface="Garamond" panose="02020404030301010803" pitchFamily="18" charset="0"/>
              </a:rPr>
              <a:t> Kazališni i književni uspjeh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sr-Latn-RS" sz="2800" dirty="0">
                <a:latin typeface="Garamond" panose="02020404030301010803" pitchFamily="18" charset="0"/>
              </a:rPr>
              <a:t> Politički angažirana djela (uvrijedio Cezara koji ga je natjerao da glumi u svom djelu)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499992" y="1556792"/>
            <a:ext cx="4464621" cy="5040858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hr-HR" altLang="sr-Latn-RS" sz="28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Publilije</a:t>
            </a:r>
            <a:r>
              <a:rPr lang="hr-HR" altLang="sr-Latn-RS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Garamond" panose="02020404030301010803" pitchFamily="18" charset="0"/>
              </a:rPr>
              <a:t> Sirijac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hr-HR" altLang="sr-Latn-RS" sz="2800" b="1" dirty="0">
                <a:latin typeface="Garamond" panose="02020404030301010803" pitchFamily="18" charset="0"/>
              </a:rPr>
              <a:t>	</a:t>
            </a:r>
            <a:r>
              <a:rPr lang="hr-HR" altLang="sr-Latn-RS" sz="2800" b="1" dirty="0">
                <a:solidFill>
                  <a:schemeClr val="tx2">
                    <a:lumMod val="25000"/>
                  </a:schemeClr>
                </a:solidFill>
                <a:latin typeface="Garamond" panose="02020404030301010803" pitchFamily="18" charset="0"/>
              </a:rPr>
              <a:t>(</a:t>
            </a:r>
            <a:r>
              <a:rPr lang="hr-HR" altLang="sr-Latn-RS" sz="2800" b="1" i="1" dirty="0" err="1">
                <a:solidFill>
                  <a:schemeClr val="tx2">
                    <a:lumMod val="25000"/>
                  </a:schemeClr>
                </a:solidFill>
                <a:latin typeface="Garamond" panose="02020404030301010803" pitchFamily="18" charset="0"/>
              </a:rPr>
              <a:t>Publilius</a:t>
            </a:r>
            <a:r>
              <a:rPr lang="hr-HR" altLang="sr-Latn-RS" sz="2800" b="1" i="1" dirty="0">
                <a:solidFill>
                  <a:schemeClr val="tx2">
                    <a:lumMod val="2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hr-HR" altLang="sr-Latn-RS" sz="2800" b="1" i="1" dirty="0" err="1">
                <a:solidFill>
                  <a:schemeClr val="tx2">
                    <a:lumMod val="25000"/>
                  </a:schemeClr>
                </a:solidFill>
                <a:latin typeface="Garamond" panose="02020404030301010803" pitchFamily="18" charset="0"/>
              </a:rPr>
              <a:t>Syrus</a:t>
            </a:r>
            <a:r>
              <a:rPr lang="hr-HR" altLang="sr-Latn-RS" sz="2800" b="1" dirty="0">
                <a:solidFill>
                  <a:schemeClr val="tx2">
                    <a:lumMod val="25000"/>
                  </a:schemeClr>
                </a:solidFill>
                <a:latin typeface="Garamond" panose="02020404030301010803" pitchFamily="18" charset="0"/>
              </a:rPr>
              <a:t>)</a:t>
            </a:r>
            <a:r>
              <a:rPr lang="hr-HR" altLang="sr-Latn-RS" sz="2800" b="1" dirty="0"/>
              <a:t> </a:t>
            </a:r>
          </a:p>
          <a:p>
            <a:pPr eaLnBrk="1" hangingPunct="1">
              <a:lnSpc>
                <a:spcPct val="90000"/>
              </a:lnSpc>
            </a:pPr>
            <a:endParaRPr lang="hr-HR" altLang="sr-Latn-RS" sz="1200" b="1" dirty="0"/>
          </a:p>
          <a:p>
            <a:pPr lvl="1" eaLnBrk="1" hangingPunct="1">
              <a:lnSpc>
                <a:spcPct val="90000"/>
              </a:lnSpc>
            </a:pPr>
            <a:r>
              <a:rPr lang="hr-HR" altLang="sr-Latn-RS" sz="2400" dirty="0">
                <a:latin typeface="Garamond" panose="02020404030301010803" pitchFamily="18" charset="0"/>
              </a:rPr>
              <a:t> </a:t>
            </a:r>
            <a:r>
              <a:rPr lang="hr-HR" altLang="sr-Latn-RS" sz="2600" dirty="0">
                <a:latin typeface="Garamond" panose="02020404030301010803" pitchFamily="18" charset="0"/>
              </a:rPr>
              <a:t>Mlađi Laberijev suvremenik, iz Antiohije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sr-Latn-RS" sz="2600" dirty="0">
                <a:latin typeface="Garamond" panose="02020404030301010803" pitchFamily="18" charset="0"/>
              </a:rPr>
              <a:t> Glumio u vlastitim djelima (oslobođenik)</a:t>
            </a:r>
          </a:p>
          <a:p>
            <a:pPr lvl="1"/>
            <a:r>
              <a:rPr lang="hr-HR" altLang="sr-Latn-RS" sz="2600" dirty="0">
                <a:latin typeface="Garamond" panose="02020404030301010803" pitchFamily="18" charset="0"/>
              </a:rPr>
              <a:t> 2 naslova i 20-ak (?) stihova: </a:t>
            </a:r>
            <a:r>
              <a:rPr lang="hr-HR" altLang="sr-Latn-RS" sz="2600" i="1" dirty="0">
                <a:latin typeface="Garamond" panose="02020404030301010803" pitchFamily="18" charset="0"/>
              </a:rPr>
              <a:t>Murmurco / Murmidon </a:t>
            </a:r>
            <a:r>
              <a:rPr lang="hr-HR" altLang="sr-Latn-RS" sz="2600" dirty="0">
                <a:latin typeface="Garamond" panose="02020404030301010803" pitchFamily="18" charset="0"/>
              </a:rPr>
              <a:t>„Mirmidonac”, </a:t>
            </a:r>
            <a:r>
              <a:rPr lang="hr-HR" altLang="sr-Latn-RS" sz="2600" i="1" dirty="0">
                <a:latin typeface="Garamond" panose="02020404030301010803" pitchFamily="18" charset="0"/>
              </a:rPr>
              <a:t>Putatores </a:t>
            </a:r>
            <a:r>
              <a:rPr lang="hr-HR" altLang="sr-Latn-RS" sz="2600" dirty="0">
                <a:latin typeface="Garamond" panose="02020404030301010803" pitchFamily="18" charset="0"/>
              </a:rPr>
              <a:t>„Šišači drveća” </a:t>
            </a:r>
          </a:p>
          <a:p>
            <a:pPr lvl="1"/>
            <a:r>
              <a:rPr lang="hr-HR" altLang="sr-Latn-RS" sz="2600" dirty="0">
                <a:latin typeface="Garamond" panose="02020404030301010803" pitchFamily="18" charset="0"/>
              </a:rPr>
              <a:t>Postoji zbirka njegovih (?) sentencija</a:t>
            </a:r>
          </a:p>
        </p:txBody>
      </p:sp>
    </p:spTree>
  </p:cSld>
  <p:clrMapOvr>
    <a:masterClrMapping/>
  </p:clrMapOvr>
  <p:transition spd="slow">
    <p:split orient="vert"/>
  </p:transition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465</TotalTime>
  <Words>568</Words>
  <Application>Microsoft Office PowerPoint</Application>
  <PresentationFormat>Prikaz na zaslonu (4:3)</PresentationFormat>
  <Paragraphs>93</Paragraphs>
  <Slides>9</Slides>
  <Notes>8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5" baseType="lpstr">
      <vt:lpstr>Arial</vt:lpstr>
      <vt:lpstr>Calibri</vt:lpstr>
      <vt:lpstr>Garamond</vt:lpstr>
      <vt:lpstr>Trebuchet MS</vt:lpstr>
      <vt:lpstr>Wingdings</vt:lpstr>
      <vt:lpstr>Berlin</vt:lpstr>
      <vt:lpstr>“Komedija” nakon komedije</vt:lpstr>
      <vt:lpstr>Palijata</vt:lpstr>
      <vt:lpstr>Togata</vt:lpstr>
      <vt:lpstr>Atelana</vt:lpstr>
      <vt:lpstr>Književna atelana</vt:lpstr>
      <vt:lpstr>Mim </vt:lpstr>
      <vt:lpstr>PowerPoint prezentacija</vt:lpstr>
      <vt:lpstr>Popis rekvizita za mim (c. 5.st.) (P. Berol. inv.13927)</vt:lpstr>
      <vt:lpstr>Pisci mima</vt:lpstr>
    </vt:vector>
  </TitlesOfParts>
  <Company>HIZP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“Komedija” nakon komedije</dc:title>
  <dc:creator>Maja Matasović</dc:creator>
  <cp:lastModifiedBy>Maja Matasović</cp:lastModifiedBy>
  <cp:revision>59</cp:revision>
  <dcterms:created xsi:type="dcterms:W3CDTF">2010-05-06T13:03:21Z</dcterms:created>
  <dcterms:modified xsi:type="dcterms:W3CDTF">2026-05-21T09:08:50Z</dcterms:modified>
</cp:coreProperties>
</file>