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7" r:id="rId7"/>
    <p:sldId id="268" r:id="rId8"/>
    <p:sldId id="269" r:id="rId9"/>
    <p:sldId id="270" r:id="rId10"/>
    <p:sldId id="272" r:id="rId11"/>
    <p:sldId id="261" r:id="rId12"/>
    <p:sldId id="273" r:id="rId13"/>
    <p:sldId id="262" r:id="rId14"/>
    <p:sldId id="274" r:id="rId15"/>
    <p:sldId id="276" r:id="rId16"/>
    <p:sldId id="265" r:id="rId17"/>
    <p:sldId id="27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E6"/>
    <a:srgbClr val="0563C1"/>
    <a:srgbClr val="F7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33644-8533-4C45-9DEA-1E0C653577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2F6652-FD20-40FB-B13F-98067C7A4C51}">
      <dgm:prSet phldrT="[Tekst]"/>
      <dgm:spPr>
        <a:solidFill>
          <a:schemeClr val="bg2">
            <a:lumMod val="1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VOJNE VLASTI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78FA1-0096-4098-ACC5-6AFEAE07162E}" type="parTrans" cxnId="{AFD47B89-3326-4CFF-B969-2EAEE6123364}">
      <dgm:prSet/>
      <dgm:spPr/>
      <dgm:t>
        <a:bodyPr/>
        <a:lstStyle/>
        <a:p>
          <a:endParaRPr lang="hr-HR"/>
        </a:p>
      </dgm:t>
    </dgm:pt>
    <dgm:pt modelId="{33AF1CAC-F626-468C-B58F-A454F79D106E}" type="sibTrans" cxnId="{AFD47B89-3326-4CFF-B969-2EAEE6123364}">
      <dgm:prSet/>
      <dgm:spPr/>
      <dgm:t>
        <a:bodyPr/>
        <a:lstStyle/>
        <a:p>
          <a:endParaRPr lang="hr-HR"/>
        </a:p>
      </dgm:t>
    </dgm:pt>
    <dgm:pt modelId="{F4B7EDA2-4E07-44E2-9F93-42F6DD087660}">
      <dgm:prSet phldrT="[Tekst]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Trebaju vojnike za obranu granice od Osmanlija
Vlasi su im važni jer su iskusni ratnici i graničari
Nude im slobodu i povlastice ako služe u vojsci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58969-680D-43E0-AE31-608D3695012E}" type="parTrans" cxnId="{FAA90F3D-2F00-4D30-A9CC-53F584E9ADEF}">
      <dgm:prSet/>
      <dgm:spPr/>
      <dgm:t>
        <a:bodyPr/>
        <a:lstStyle/>
        <a:p>
          <a:endParaRPr lang="hr-HR"/>
        </a:p>
      </dgm:t>
    </dgm:pt>
    <dgm:pt modelId="{7F699C61-F680-4195-AB95-BD345FE8104D}" type="sibTrans" cxnId="{FAA90F3D-2F00-4D30-A9CC-53F584E9ADEF}">
      <dgm:prSet/>
      <dgm:spPr/>
      <dgm:t>
        <a:bodyPr/>
        <a:lstStyle/>
        <a:p>
          <a:endParaRPr lang="hr-HR"/>
        </a:p>
      </dgm:t>
    </dgm:pt>
    <dgm:pt modelId="{1C0920F4-FB05-4F97-943F-AB5CCB9AE395}">
      <dgm:prSet phldrT="[Teks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FEUDALCI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E4147-E9E3-4225-9DE4-C14E370D70CB}" type="parTrans" cxnId="{CA82683E-6DE2-412D-897F-369DA1C585F3}">
      <dgm:prSet/>
      <dgm:spPr/>
      <dgm:t>
        <a:bodyPr/>
        <a:lstStyle/>
        <a:p>
          <a:endParaRPr lang="hr-HR"/>
        </a:p>
      </dgm:t>
    </dgm:pt>
    <dgm:pt modelId="{C6739139-CDDD-42AA-9322-313025D3F276}" type="sibTrans" cxnId="{CA82683E-6DE2-412D-897F-369DA1C585F3}">
      <dgm:prSet/>
      <dgm:spPr/>
      <dgm:t>
        <a:bodyPr/>
        <a:lstStyle/>
        <a:p>
          <a:endParaRPr lang="hr-HR"/>
        </a:p>
      </dgm:t>
    </dgm:pt>
    <dgm:pt modelId="{CC66B559-02FB-4CB8-B6CC-9528572D4518}">
      <dgm:prSet phldrT="[Tekst]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Trebaju radnu snagu na svojim vlastelinstvima
Žele da postanu kmetovi koji im obrađuju zemlju
Smatraju da Vlasi naseljeni na njihovim posjedima unutar Vojne krajine pripadaju njima, a ne vojsci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1F34C-0DA0-4C4F-8B35-0011F2045889}" type="parTrans" cxnId="{F0C2C049-C1B0-45FD-B3E7-24412E7A2AAD}">
      <dgm:prSet/>
      <dgm:spPr/>
      <dgm:t>
        <a:bodyPr/>
        <a:lstStyle/>
        <a:p>
          <a:endParaRPr lang="hr-HR"/>
        </a:p>
      </dgm:t>
    </dgm:pt>
    <dgm:pt modelId="{AFFC48EC-5D5C-482C-A214-E6CFC2E18FAF}" type="sibTrans" cxnId="{F0C2C049-C1B0-45FD-B3E7-24412E7A2AAD}">
      <dgm:prSet/>
      <dgm:spPr/>
      <dgm:t>
        <a:bodyPr/>
        <a:lstStyle/>
        <a:p>
          <a:endParaRPr lang="hr-HR"/>
        </a:p>
      </dgm:t>
    </dgm:pt>
    <dgm:pt modelId="{6C9ECB2C-D88B-427B-ADEA-E89CFE259319}">
      <dgm:prSet phldrT="[Tekst]"/>
      <dgm:spPr>
        <a:solidFill>
          <a:schemeClr val="bg2">
            <a:lumMod val="9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Naseljavaju Vlahe u Vojnu krajinu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D27DA-69FB-463E-8F29-72A7937AB8B7}" type="parTrans" cxnId="{74D734D4-92EA-4EC3-B834-0B9D213BC35F}">
      <dgm:prSet/>
      <dgm:spPr/>
      <dgm:t>
        <a:bodyPr/>
        <a:lstStyle/>
        <a:p>
          <a:endParaRPr lang="hr-HR"/>
        </a:p>
      </dgm:t>
    </dgm:pt>
    <dgm:pt modelId="{A4BDD672-14CB-4B3B-942D-3A7F6F1B5D2A}" type="sibTrans" cxnId="{74D734D4-92EA-4EC3-B834-0B9D213BC35F}">
      <dgm:prSet/>
      <dgm:spPr/>
      <dgm:t>
        <a:bodyPr/>
        <a:lstStyle/>
        <a:p>
          <a:endParaRPr lang="hr-HR"/>
        </a:p>
      </dgm:t>
    </dgm:pt>
    <dgm:pt modelId="{900E36D2-EB38-4416-BA02-F00DC1098A39}" type="pres">
      <dgm:prSet presAssocID="{DEA33644-8533-4C45-9DEA-1E0C653577B5}" presName="Name0" presStyleCnt="0">
        <dgm:presLayoutVars>
          <dgm:dir/>
          <dgm:animLvl val="lvl"/>
          <dgm:resizeHandles val="exact"/>
        </dgm:presLayoutVars>
      </dgm:prSet>
      <dgm:spPr/>
    </dgm:pt>
    <dgm:pt modelId="{3319D3EB-7569-4291-8B05-AEB1C09F2D45}" type="pres">
      <dgm:prSet presAssocID="{072F6652-FD20-40FB-B13F-98067C7A4C51}" presName="composite" presStyleCnt="0"/>
      <dgm:spPr/>
    </dgm:pt>
    <dgm:pt modelId="{B31F91F1-3792-49B0-80B8-B6434BB9F33D}" type="pres">
      <dgm:prSet presAssocID="{072F6652-FD20-40FB-B13F-98067C7A4C5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E1B21B-53A2-4BAE-899D-B6D9449950D1}" type="pres">
      <dgm:prSet presAssocID="{072F6652-FD20-40FB-B13F-98067C7A4C5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73B0AC-EB75-447D-871E-5E899A020CDE}" type="pres">
      <dgm:prSet presAssocID="{33AF1CAC-F626-468C-B58F-A454F79D106E}" presName="space" presStyleCnt="0"/>
      <dgm:spPr/>
    </dgm:pt>
    <dgm:pt modelId="{2BC0276E-8E9D-4A0A-9E07-700DC2EF16C7}" type="pres">
      <dgm:prSet presAssocID="{1C0920F4-FB05-4F97-943F-AB5CCB9AE395}" presName="composite" presStyleCnt="0"/>
      <dgm:spPr/>
    </dgm:pt>
    <dgm:pt modelId="{A4AB794F-E21F-47F8-8AD5-6B1C594416C5}" type="pres">
      <dgm:prSet presAssocID="{1C0920F4-FB05-4F97-943F-AB5CCB9AE39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6DA9C4-5776-4861-8C27-0A9DE397156A}" type="pres">
      <dgm:prSet presAssocID="{1C0920F4-FB05-4F97-943F-AB5CCB9AE395}" presName="desTx" presStyleLbl="alignAccFollowNode1" presStyleIdx="1" presStyleCnt="2" custLinFactNeighborY="2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C68DC6D-9F09-4BEF-A3B6-DF39BCB5049F}" type="presOf" srcId="{072F6652-FD20-40FB-B13F-98067C7A4C51}" destId="{B31F91F1-3792-49B0-80B8-B6434BB9F33D}" srcOrd="0" destOrd="0" presId="urn:microsoft.com/office/officeart/2005/8/layout/hList1"/>
    <dgm:cxn modelId="{EF1D4324-69AD-42F5-A2C8-608323933186}" type="presOf" srcId="{6C9ECB2C-D88B-427B-ADEA-E89CFE259319}" destId="{28E1B21B-53A2-4BAE-899D-B6D9449950D1}" srcOrd="0" destOrd="0" presId="urn:microsoft.com/office/officeart/2005/8/layout/hList1"/>
    <dgm:cxn modelId="{FAA90F3D-2F00-4D30-A9CC-53F584E9ADEF}" srcId="{072F6652-FD20-40FB-B13F-98067C7A4C51}" destId="{F4B7EDA2-4E07-44E2-9F93-42F6DD087660}" srcOrd="1" destOrd="0" parTransId="{10A58969-680D-43E0-AE31-608D3695012E}" sibTransId="{7F699C61-F680-4195-AB95-BD345FE8104D}"/>
    <dgm:cxn modelId="{CA82683E-6DE2-412D-897F-369DA1C585F3}" srcId="{DEA33644-8533-4C45-9DEA-1E0C653577B5}" destId="{1C0920F4-FB05-4F97-943F-AB5CCB9AE395}" srcOrd="1" destOrd="0" parTransId="{F3DE4147-E9E3-4225-9DE4-C14E370D70CB}" sibTransId="{C6739139-CDDD-42AA-9322-313025D3F276}"/>
    <dgm:cxn modelId="{74D734D4-92EA-4EC3-B834-0B9D213BC35F}" srcId="{072F6652-FD20-40FB-B13F-98067C7A4C51}" destId="{6C9ECB2C-D88B-427B-ADEA-E89CFE259319}" srcOrd="0" destOrd="0" parTransId="{7B9D27DA-69FB-463E-8F29-72A7937AB8B7}" sibTransId="{A4BDD672-14CB-4B3B-942D-3A7F6F1B5D2A}"/>
    <dgm:cxn modelId="{AFD47B89-3326-4CFF-B969-2EAEE6123364}" srcId="{DEA33644-8533-4C45-9DEA-1E0C653577B5}" destId="{072F6652-FD20-40FB-B13F-98067C7A4C51}" srcOrd="0" destOrd="0" parTransId="{9AF78FA1-0096-4098-ACC5-6AFEAE07162E}" sibTransId="{33AF1CAC-F626-468C-B58F-A454F79D106E}"/>
    <dgm:cxn modelId="{99484139-3266-4F26-8A83-BF74932BA65D}" type="presOf" srcId="{DEA33644-8533-4C45-9DEA-1E0C653577B5}" destId="{900E36D2-EB38-4416-BA02-F00DC1098A39}" srcOrd="0" destOrd="0" presId="urn:microsoft.com/office/officeart/2005/8/layout/hList1"/>
    <dgm:cxn modelId="{BE7EFCAD-D047-486A-B01D-C2F8FD3A2262}" type="presOf" srcId="{1C0920F4-FB05-4F97-943F-AB5CCB9AE395}" destId="{A4AB794F-E21F-47F8-8AD5-6B1C594416C5}" srcOrd="0" destOrd="0" presId="urn:microsoft.com/office/officeart/2005/8/layout/hList1"/>
    <dgm:cxn modelId="{F0C2C049-C1B0-45FD-B3E7-24412E7A2AAD}" srcId="{1C0920F4-FB05-4F97-943F-AB5CCB9AE395}" destId="{CC66B559-02FB-4CB8-B6CC-9528572D4518}" srcOrd="0" destOrd="0" parTransId="{96A1F34C-0DA0-4C4F-8B35-0011F2045889}" sibTransId="{AFFC48EC-5D5C-482C-A214-E6CFC2E18FAF}"/>
    <dgm:cxn modelId="{F2179719-DB40-42B2-B4C6-25EBA4FE8C4D}" type="presOf" srcId="{CC66B559-02FB-4CB8-B6CC-9528572D4518}" destId="{ED6DA9C4-5776-4861-8C27-0A9DE397156A}" srcOrd="0" destOrd="0" presId="urn:microsoft.com/office/officeart/2005/8/layout/hList1"/>
    <dgm:cxn modelId="{602AC23A-39FD-4BCE-AA13-497B1F3E9A3B}" type="presOf" srcId="{F4B7EDA2-4E07-44E2-9F93-42F6DD087660}" destId="{28E1B21B-53A2-4BAE-899D-B6D9449950D1}" srcOrd="0" destOrd="1" presId="urn:microsoft.com/office/officeart/2005/8/layout/hList1"/>
    <dgm:cxn modelId="{E8A3EA0D-87F0-4C11-8009-EAC6E2097895}" type="presParOf" srcId="{900E36D2-EB38-4416-BA02-F00DC1098A39}" destId="{3319D3EB-7569-4291-8B05-AEB1C09F2D45}" srcOrd="0" destOrd="0" presId="urn:microsoft.com/office/officeart/2005/8/layout/hList1"/>
    <dgm:cxn modelId="{3A1E1F45-A1DC-485B-AF41-5589575D78CA}" type="presParOf" srcId="{3319D3EB-7569-4291-8B05-AEB1C09F2D45}" destId="{B31F91F1-3792-49B0-80B8-B6434BB9F33D}" srcOrd="0" destOrd="0" presId="urn:microsoft.com/office/officeart/2005/8/layout/hList1"/>
    <dgm:cxn modelId="{22772999-1F06-4CA8-85C1-734FDCCDB3AD}" type="presParOf" srcId="{3319D3EB-7569-4291-8B05-AEB1C09F2D45}" destId="{28E1B21B-53A2-4BAE-899D-B6D9449950D1}" srcOrd="1" destOrd="0" presId="urn:microsoft.com/office/officeart/2005/8/layout/hList1"/>
    <dgm:cxn modelId="{56961E9D-B3E1-48AD-9666-1859FA18C1B3}" type="presParOf" srcId="{900E36D2-EB38-4416-BA02-F00DC1098A39}" destId="{A073B0AC-EB75-447D-871E-5E899A020CDE}" srcOrd="1" destOrd="0" presId="urn:microsoft.com/office/officeart/2005/8/layout/hList1"/>
    <dgm:cxn modelId="{AF37515E-6506-4030-9AFD-CBFBB463FD31}" type="presParOf" srcId="{900E36D2-EB38-4416-BA02-F00DC1098A39}" destId="{2BC0276E-8E9D-4A0A-9E07-700DC2EF16C7}" srcOrd="2" destOrd="0" presId="urn:microsoft.com/office/officeart/2005/8/layout/hList1"/>
    <dgm:cxn modelId="{22701CEA-7AF6-4992-9E1C-9630A4AD511F}" type="presParOf" srcId="{2BC0276E-8E9D-4A0A-9E07-700DC2EF16C7}" destId="{A4AB794F-E21F-47F8-8AD5-6B1C594416C5}" srcOrd="0" destOrd="0" presId="urn:microsoft.com/office/officeart/2005/8/layout/hList1"/>
    <dgm:cxn modelId="{106B94C3-C742-4E73-B339-F78F1836126E}" type="presParOf" srcId="{2BC0276E-8E9D-4A0A-9E07-700DC2EF16C7}" destId="{ED6DA9C4-5776-4861-8C27-0A9DE39715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F91F1-3792-49B0-80B8-B6434BB9F33D}">
      <dsp:nvSpPr>
        <dsp:cNvPr id="0" name=""/>
        <dsp:cNvSpPr/>
      </dsp:nvSpPr>
      <dsp:spPr>
        <a:xfrm>
          <a:off x="51" y="4689"/>
          <a:ext cx="4913783" cy="806400"/>
        </a:xfrm>
        <a:prstGeom prst="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VOJNE VLASTI</a:t>
          </a:r>
          <a:endParaRPr lang="hr-H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" y="4689"/>
        <a:ext cx="4913783" cy="806400"/>
      </dsp:txXfrm>
    </dsp:sp>
    <dsp:sp modelId="{28E1B21B-53A2-4BAE-899D-B6D9449950D1}">
      <dsp:nvSpPr>
        <dsp:cNvPr id="0" name=""/>
        <dsp:cNvSpPr/>
      </dsp:nvSpPr>
      <dsp:spPr>
        <a:xfrm>
          <a:off x="51" y="811089"/>
          <a:ext cx="4913783" cy="353556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Naseljavaju Vlahe u Vojnu krajinu</a:t>
          </a:r>
          <a:endParaRPr lang="hr-H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Trebaju vojnike za obranu granice od Osmanlija
Vlasi su im važni jer su iskusni ratnici i graničari
Nude im slobodu i povlastice ako služe u vojsci</a:t>
          </a:r>
          <a:endParaRPr lang="hr-H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" y="811089"/>
        <a:ext cx="4913783" cy="3535560"/>
      </dsp:txXfrm>
    </dsp:sp>
    <dsp:sp modelId="{A4AB794F-E21F-47F8-8AD5-6B1C594416C5}">
      <dsp:nvSpPr>
        <dsp:cNvPr id="0" name=""/>
        <dsp:cNvSpPr/>
      </dsp:nvSpPr>
      <dsp:spPr>
        <a:xfrm>
          <a:off x="5601764" y="4689"/>
          <a:ext cx="4913783" cy="80640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FEUDALCI</a:t>
          </a:r>
          <a:endParaRPr lang="hr-H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1764" y="4689"/>
        <a:ext cx="4913783" cy="806400"/>
      </dsp:txXfrm>
    </dsp:sp>
    <dsp:sp modelId="{ED6DA9C4-5776-4861-8C27-0A9DE397156A}">
      <dsp:nvSpPr>
        <dsp:cNvPr id="0" name=""/>
        <dsp:cNvSpPr/>
      </dsp:nvSpPr>
      <dsp:spPr>
        <a:xfrm>
          <a:off x="5601764" y="815778"/>
          <a:ext cx="4913783" cy="3535560"/>
        </a:xfrm>
        <a:prstGeom prst="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Trebaju radnu snagu na svojim vlastelinstvima
Žele da postanu kmetovi koji im obrađuju zemlju
Smatraju da Vlasi naseljeni na njihovim posjedima unutar Vojne krajine pripadaju njima, a ne vojsci</a:t>
          </a:r>
          <a:endParaRPr lang="hr-H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1764" y="815778"/>
        <a:ext cx="4913783" cy="353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16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17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49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8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26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480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15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85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546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024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09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015E-CF63-480A-B050-71F85E34C065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EA57-3C98-4260-96F1-887ABBED1B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49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251905" TargetMode="External"/><Relationship Id="rId7" Type="http://schemas.openxmlformats.org/officeDocument/2006/relationships/hyperlink" Target="https://www.vecernji.hr/vijesti/feljton-najveci-hrvatski-misteriji-stecci-tajanstvene-vjecne-kuce-nastale-u-srednjem-vijeku-1021578" TargetMode="External"/><Relationship Id="rId2" Type="http://schemas.openxmlformats.org/officeDocument/2006/relationships/hyperlink" Target="https://openbooks.ffzg.unizg.hr/index.php/FFpress/catalog/download/103/174/7950?inlin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ciklopedija.hr/clanak/mohacka-bitka" TargetMode="External"/><Relationship Id="rId5" Type="http://schemas.openxmlformats.org/officeDocument/2006/relationships/hyperlink" Target="https://www.enciklopedija.hr/clanak/morlaci" TargetMode="External"/><Relationship Id="rId4" Type="http://schemas.openxmlformats.org/officeDocument/2006/relationships/hyperlink" Target="https://hrcak.srce.hr/11196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84664" y="1323702"/>
            <a:ext cx="9265920" cy="2499359"/>
          </a:xfrm>
        </p:spPr>
        <p:txBody>
          <a:bodyPr>
            <a:normAutofit fontScale="90000"/>
          </a:bodyPr>
          <a:lstStyle/>
          <a:p>
            <a:r>
              <a:rPr lang="hr-H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Naseljavanje Vlaha na Hrvatsko područje: uzroci, tijek i posljedice </a:t>
            </a:r>
            <a:br>
              <a:rPr lang="hr-H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(Dalmatinska zagora i Lika)</a:t>
            </a:r>
            <a:endParaRPr lang="hr-H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0" y="5934670"/>
            <a:ext cx="292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Marta Marić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Povijesna demografija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Fakultet hrvatskih studija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91" b="100000" l="26563" r="75625">
                        <a14:foregroundMark x1="44688" y1="52733" x2="31250" y2="66881"/>
                        <a14:foregroundMark x1="31094" y1="68167" x2="27500" y2="87781"/>
                        <a14:foregroundMark x1="27813" y1="89068" x2="27500" y2="98392"/>
                        <a14:foregroundMark x1="30938" y1="93891" x2="34688" y2="94212"/>
                        <a14:foregroundMark x1="49063" y1="64952" x2="55313" y2="93891"/>
                        <a14:foregroundMark x1="27656" y1="85852" x2="27656" y2="85852"/>
                        <a14:foregroundMark x1="27813" y1="85209" x2="27813" y2="85209"/>
                        <a14:foregroundMark x1="28750" y1="82637" x2="31250" y2="69132"/>
                        <a14:foregroundMark x1="30469" y1="71383" x2="30469" y2="71383"/>
                        <a14:foregroundMark x1="29531" y1="74920" x2="29531" y2="74920"/>
                        <a14:foregroundMark x1="28594" y1="80707" x2="28594" y2="80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38" t="14892" r="21590"/>
          <a:stretch/>
        </p:blipFill>
        <p:spPr>
          <a:xfrm>
            <a:off x="4275908" y="4336869"/>
            <a:ext cx="3326675" cy="25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Vlasi </a:t>
            </a:r>
            <a:r>
              <a:rPr lang="nn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vrijeme Osmanskog Carstva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91088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Osmanlijsko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širenje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pokreće velike migracije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pustošenja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nesigurnost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Prve skupine pravoslavnih Vlaha pojavljuju se prije potpune osmanske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okupacije bosanskih 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prostora (obitelji, neorganizirano)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 naseljavanja traje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15. do 17.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stoljeća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st. Vlasi iz Bosne dolaze u Liku, Vlasi iz Hercegovine dolaez u Dalmatinsku zagoru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Eflakan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Vlah u osmanlijskim izvorima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poseban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(npr. umanjene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poreze)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Naseljavanje Vlaha na hrvatsko područje u vrijeme osmanskog prodora na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Balkanu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724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Osmanlijska kolonizacijska politika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naseljavanje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pustih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krajeva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jačanje granica (stočari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premještaju,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idealni za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granice)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 (tijekom 14. i 15. stoljeća bili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odlučan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čimbenik 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osvajanju)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Akindžije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(neredoviti konjanici)</a:t>
            </a:r>
          </a:p>
          <a:p>
            <a:pPr lvl="2"/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Martolozi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(granična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pješadija, „čuvari prostora”)</a:t>
            </a: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Bitka na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Mohačkom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polju 1526.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Osmanlije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pobjeđuju,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umire kralj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Ludovika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 zadnji Hrvatsko-ugarski kralj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Habsburgovci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preuzimaju obranu hrvatskih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zemalja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1527. nastaje Vojna krajina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Habsburgovci nastoje pridobiti Vlahe jer su bili važni kao vojnici i naseljenici na pograničnim područjima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Vlasi i Vojna krajina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1929"/>
          </a:xfrm>
        </p:spPr>
        <p:txBody>
          <a:bodyPr>
            <a:normAutofit fontScale="92500"/>
          </a:bodyPr>
          <a:lstStyle/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Habsburgovci nastoje pridobiti Vlahe jer su bili važni kao vojnici i naseljenici na pograničnim područjima</a:t>
            </a:r>
          </a:p>
          <a:p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Hrvatsko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stanovništvo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često se protivilo naseljavanju Vlaha, jer je njihovo doseljavanje donosilo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 </a:t>
            </a:r>
            <a:endParaRPr lang="hr-H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Skloni pljačkama</a:t>
            </a:r>
            <a:endParaRPr lang="hr-HR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Zemljišni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Vlasi su se bavili stočarstvom i trebale su im velike površine pašnjaka, zbog čega su često ulazili na tuđe posjede i činili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štetu</a:t>
            </a:r>
          </a:p>
          <a:p>
            <a:pPr lvl="1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Ogulin (1640.–1641.)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stanovnici su se pobunili protiv naseljavanja Vlaha u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Vitunj</a:t>
            </a:r>
            <a:endParaRPr lang="hr-HR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Organizirano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intenzivno naseljavanje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Vlaha u 17. stoljeću, u okviru obrambenog sustava Habsburške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Monarhije (Vojne krajine)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 dovode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Vlahe iz osmanskih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područja i raspoređuju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 prema vojnim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3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6" y="0"/>
            <a:ext cx="9037821" cy="6865940"/>
          </a:xfrm>
        </p:spPr>
      </p:pic>
    </p:spTree>
    <p:extLst>
      <p:ext uri="{BB962C8B-B14F-4D97-AF65-F5344CB8AC3E}">
        <p14:creationId xmlns:p14="http://schemas.microsoft.com/office/powerpoint/2010/main" val="13561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Vlasi su u 17. stoljeću bili između vojne i feudalne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vlasti.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edni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ih željeli kao vojnike u Vojnoj krajini, a drugi kao kmetove na vlastelinstvima, što je uzrokovalo stalne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sukobe i pobune.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Tko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 pravo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 Vlasima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vojska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 feudalci?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6427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73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Mletačka republika i Vlasi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093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MORLACI/VLAJI = Vlaško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stanovništvo prebjeglo iz osmanskog carstva na teritorij Mletačke Republike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 Dalmatinsku zagoru)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Procijenjeno doseljavanje oko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40 000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Morlaka iz osmanskih sandžaka na teritorij Mletačke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Republike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Odnos Mlečana prema Vlasima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Vlasi su im važan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ojni resurs 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Stupanjem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mletačku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službu Vlasima daju određena prava i privilegije 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Koriste ih kao graničnu stražu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Potiču Vlašku sklonost pljački (pljačkaju osmanske teritorije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bi iscrpili neprijatelja bez angažmana redovne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vojske)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Vodili politiku namjernog uskraćivanja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obrazovanja i škola radi lakše kontrole i očuvanja ratničkog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mentaliteta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Poticali prelazak pravoslavnih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Morlaca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katoličanstvo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Stalna potreba za prilagodbom i skrivanje izvornog identiteta radi opstanka doveli su do postupnog nestanka Morlaka kao zasebnog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naroda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pojam „Vlaj“ u Dalmaciji više nije oznaka za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narod, nego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geografska odrednica za ljude iz dalmatinske zagore </a:t>
            </a:r>
          </a:p>
        </p:txBody>
      </p:sp>
    </p:spTree>
    <p:extLst>
      <p:ext uri="{BB962C8B-B14F-4D97-AF65-F5344CB8AC3E}">
        <p14:creationId xmlns:p14="http://schemas.microsoft.com/office/powerpoint/2010/main" val="266809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7106" y="156119"/>
            <a:ext cx="10515600" cy="1325563"/>
          </a:xfrm>
        </p:spPr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Vlaška ostavština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6444" y="1351054"/>
            <a:ext cx="10515600" cy="5258752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Katuni (kod Omiša) </a:t>
            </a: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*Vlaški katun predstavlja temeljnu organizacijsku zajednicu srednjovjekovnih Vlaha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Vlaški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 -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vrh iznad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Paklenice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Vlaško Polje (danas Hrvatsko Polje)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Vlaški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jezični utjecaj odrazio se na gubitak glasa „h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Hrđa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rđa ili hrvanje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rvanje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Stećci u cetinskoj krajini povezani s Vlasima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Vlaški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oblici prezimena: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Jakelić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Vukelić…)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vlaških osobnih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imena (Sekulić od Sekula...)</a:t>
            </a:r>
          </a:p>
          <a:p>
            <a:pPr lvl="1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vlaških riječi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(Kalember, Katunarić...)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-as (Juras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Lokas,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Maras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hr-H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*Lingvist Petar </a:t>
            </a: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Šimunović </a:t>
            </a:r>
            <a:r>
              <a:rPr lang="hr-H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izreka u dinarskom području „Svi </a:t>
            </a:r>
            <a:r>
              <a:rPr lang="hr-H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</a:t>
            </a: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r>
              <a:rPr lang="hr-H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Vlasi”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(većinom među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pravoslavnim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stanovništvom npr.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Kecman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Kecmanović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katolicima npr. Radman)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prezimena od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vlaškog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imena (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Vlahoviček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Vlašić…)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vlaški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oblici slavenskih prezimena -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Dropulić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Marulić,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Rendulić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67" y="1966141"/>
            <a:ext cx="3835038" cy="25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 literature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77876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Bešker, Inoslav. „O povijesnoj posebnosti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vlaja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zvanih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Morlacchi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”.”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Zbornik Drage Roksandića (2019):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451-464. </a:t>
            </a:r>
            <a:r>
              <a:rPr lang="hr-HR" dirty="0" smtClean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hr-HR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hr-HR" dirty="0" smtClean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openbooks.ffzg.unizg.hr/index.php/FFpress/catalog/download/103/174/7950?inline=1</a:t>
            </a:r>
            <a:r>
              <a:rPr lang="hr-HR" dirty="0" smtClean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Buzov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Snježana.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„Vlaško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pitanje i osmanlijski izvori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Povijesni prilozi 11, no. 11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(1992): 41-58.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hrcak.srce.hr/251905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Čebotarev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Andrej. Vlasi i Vojna krajina u Hrvatskoj. Zagreb: Hrvatska sveučilišna naklada – Institut društvenih znanosti Ivo Pilar, 2022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Roksandić, Drago. „Dinarski Vlasi/Morlaci od 14. do 16. stoljeća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koliko identiteta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?.”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Godišnjak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Titius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no. 1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(2008): 5-19.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hrcak.srce.hr/111969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„Morlaci”.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enciklopedija,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www.enciklopedija.hr/clanak/morlaci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pristupljeno 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svibnja 2026</a:t>
            </a:r>
            <a:r>
              <a:rPr lang="fi-F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Mohačka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Hrvatska enciklopedija,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www.enciklopedija.hr/clanak/mohacka-bitka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pristupljeno 10. svibnja 2026.).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„Tajanstvene vječne kuće nastale u srednjem vijeku“. Večernji list, 28. kolovoza 2015.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www.vecernji.hr/vijesti/feljton-najveci-hrvatski-misteriji-stecci-tajanstvene-vjecne-kuce-nastale-u-srednjem-vijeku-1021578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(pristupljeno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svibnja 2026.).</a:t>
            </a:r>
          </a:p>
        </p:txBody>
      </p:sp>
    </p:spTree>
    <p:extLst>
      <p:ext uri="{BB962C8B-B14F-4D97-AF65-F5344CB8AC3E}">
        <p14:creationId xmlns:p14="http://schemas.microsoft.com/office/powerpoint/2010/main" val="16222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TKO SU VLASI?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11776" y="1690688"/>
            <a:ext cx="6128657" cy="4923518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 jedne definicije riječi Vlah: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znaka za sve romanske narode (one koji govore jezike nastale iz latinskog)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Opća oznaka za pastirska plemena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Oznaka za pravoslavno stanovništvo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Slični nazivi za Vlahe koriste se u mnogim europskim jezicima 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označavaju romanske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narode (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Włosi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ili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pogrdno značenje i koristi se za opisivanje ljudi iz zaleđa, seljaka (npr. Vlaji)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05" y="0"/>
            <a:ext cx="5141696" cy="6858000"/>
          </a:xfrm>
        </p:spPr>
      </p:pic>
    </p:spTree>
    <p:extLst>
      <p:ext uri="{BB962C8B-B14F-4D97-AF65-F5344CB8AC3E}">
        <p14:creationId xmlns:p14="http://schemas.microsoft.com/office/powerpoint/2010/main" val="6804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TKO SU VLASI?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48639" y="1683205"/>
            <a:ext cx="6715823" cy="4858158"/>
          </a:xfrm>
        </p:spPr>
        <p:txBody>
          <a:bodyPr>
            <a:normAutofit lnSpcReduction="10000"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Najprihvaćenija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teorija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da su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potomci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romaniziranih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naroda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Balkanu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Nije jasno od kojih točno naroda potječu ali se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pretpostvalja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od: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Ilira (zapadni Balkan)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Tračana (istočni Balkan)</a:t>
            </a:r>
          </a:p>
          <a:p>
            <a:pPr lvl="1"/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Dačana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(današnja Rumunjska)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 vjerojatno miješanjem više skupina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Vlasi nisu imali vlastitu državu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isu imali vlastite gradove</a:t>
            </a:r>
          </a:p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isu bili politički organiziran narod (žive u simbiozi s drugima)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17" y="0"/>
            <a:ext cx="4770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10" y="0"/>
            <a:ext cx="9354467" cy="68580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Vlasi u Hrvatskoj: rasprostranjenost i podjela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bili široko rasprostranjeni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jadranske obale (od Dubrovnik preko Dalmacije do Istra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unutrašnjosti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(Dalmatinska zagora)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Lika i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području nekadašnje Vojna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krajine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Vlaha prema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podrijetlu: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Starohrvatski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(autohtoni)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Vlasi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Doseljeni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Vlasi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Osmanskog Carstva (najviše s područja današnje BiH)</a:t>
            </a:r>
            <a:endParaRPr lang="hr-H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Starohrvatski Vlasi - katolici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Doseljeni Vlasi -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pravoslavci </a:t>
            </a:r>
          </a:p>
        </p:txBody>
      </p:sp>
    </p:spTree>
    <p:extLst>
      <p:ext uri="{BB962C8B-B14F-4D97-AF65-F5344CB8AC3E}">
        <p14:creationId xmlns:p14="http://schemas.microsoft.com/office/powerpoint/2010/main" val="33436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Starohrvatski Vlasi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Rimokatoličko stanovništvo prisutno u Hrvatskoj prije prodora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Osmanlija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otječu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romaniziranog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stanovništva iz doba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Rimskog carstva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ranosrednjovjekovnih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vlaških skupina iz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Bizanta</a:t>
            </a:r>
          </a:p>
          <a:p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vrijeme seobe Slavena i dolaska Hrvata postupno </a:t>
            </a:r>
            <a:r>
              <a:rPr lang="hr-H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povlače u </a:t>
            </a:r>
            <a:r>
              <a:rPr lang="hr-H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unutrašnjost (kasnije se asimiliraju i postaju dio hrvatskog naroda)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Slaveni ratarstvo, Vlasi stočarstvo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Rasprostranjeni od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Neretve do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Gvozda posebno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Cetina</a:t>
            </a:r>
          </a:p>
          <a:p>
            <a:pPr lvl="1"/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Zrmanja</a:t>
            </a:r>
          </a:p>
          <a:p>
            <a:pPr lvl="1"/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Lika</a:t>
            </a:r>
          </a:p>
        </p:txBody>
      </p:sp>
    </p:spTree>
    <p:extLst>
      <p:ext uri="{BB962C8B-B14F-4D97-AF65-F5344CB8AC3E}">
        <p14:creationId xmlns:p14="http://schemas.microsoft.com/office/powerpoint/2010/main" val="3587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 b="3734"/>
          <a:stretch/>
        </p:blipFill>
        <p:spPr>
          <a:xfrm>
            <a:off x="2114549" y="0"/>
            <a:ext cx="7334251" cy="68802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2" y="4328590"/>
            <a:ext cx="235138" cy="25865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34" y="2795881"/>
            <a:ext cx="261263" cy="28738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34" y="3636687"/>
            <a:ext cx="215549" cy="2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života i društvena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uloga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starohravtskih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Vlaha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Stočari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(sezonska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kretanja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Žive u brdskim krajevima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ratnici i plaćenici (u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službi hrvatskih velikaša i hrvatsko-ugarskog kralja)</a:t>
            </a: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Cetinski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Vlasi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podložnici vlastele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velikašima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Nelipići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Lički Vlasi 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kraljevski Vlasi</a:t>
            </a:r>
          </a:p>
          <a:p>
            <a:pPr lvl="1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imaju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vojnu ulogu i veća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Vlaške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seobe počinju u 13. stoljeću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zbog upada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Bugara i Tatara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starim hrvatskim izvorima</a:t>
            </a:r>
            <a:b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(14.–15. st.)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930128"/>
            <a:ext cx="10012680" cy="4351338"/>
          </a:xfrm>
        </p:spPr>
        <p:txBody>
          <a:bodyPr>
            <a:normAutofit/>
          </a:bodyPr>
          <a:lstStyle/>
          <a:p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1322. </a:t>
            </a: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vojsci </a:t>
            </a:r>
            <a:r>
              <a:rPr lang="hr-H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Bribirca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Mladena II. kod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Blizne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nalazili su se i Vlasi</a:t>
            </a:r>
          </a:p>
          <a:p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1345</a:t>
            </a: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Ludovik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daje Vlasima posjede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Zrmanju zauzvrat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vojnu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službu</a:t>
            </a:r>
          </a:p>
          <a:p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1365</a:t>
            </a: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Na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imanjima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Keglevića se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spominju Vlasi (Ratko, Dudan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1388. -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Senjski statut spominje da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Morovlasi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/Morlaci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pastiri putuju iz zimskih naselja u ljetne pašnjake na planinama i natrag</a:t>
            </a:r>
            <a:endParaRPr lang="hr-H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1432</a:t>
            </a:r>
            <a:r>
              <a:rPr lang="hr-H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Morlaci žive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posjedima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Nelipića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područja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Cetina, Zrmanja, Klis,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Omiš…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488621" y="5471347"/>
            <a:ext cx="39014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Mlečani su kasnije nazivali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stanovništvo u zaleđu dalmatinskih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gradova Morlaci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(tal.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Morlacco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*tal. La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Morlacca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Dalmatinska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zagora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573486" y="5103674"/>
            <a:ext cx="478100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Senjski statut kojeg su 1388. izdali knezovi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 i Stjepan Frankopan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nalaže: „Kada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Morovlahi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sađu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planina, idući do Gacke, mogu na senjskim pašnjacima ostati dva dana i toliko noći, a isto toliko vremena, kada se natrag vraćaju. Ako ostanu dulje plate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kaznu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500 libara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1389</Words>
  <Application>Microsoft Office PowerPoint</Application>
  <PresentationFormat>Široki zaslon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sustava Office</vt:lpstr>
      <vt:lpstr>Naseljavanje Vlaha na Hrvatsko područje: uzroci, tijek i posljedice  (Dalmatinska zagora i Lika)</vt:lpstr>
      <vt:lpstr>TKO SU VLASI?</vt:lpstr>
      <vt:lpstr>TKO SU VLASI? </vt:lpstr>
      <vt:lpstr>PowerPoint prezentacija</vt:lpstr>
      <vt:lpstr>Vlasi u Hrvatskoj: rasprostranjenost i podjela</vt:lpstr>
      <vt:lpstr>Starohrvatski Vlasi</vt:lpstr>
      <vt:lpstr>PowerPoint prezentacija</vt:lpstr>
      <vt:lpstr>Način života i društvena uloga starohravtskih Vlaha</vt:lpstr>
      <vt:lpstr>Vlasi u starim hrvatskim izvorima (14.–15. st.)</vt:lpstr>
      <vt:lpstr>Vlasi za vrijeme Osmanskog Carstva</vt:lpstr>
      <vt:lpstr>Naseljavanje Vlaha na hrvatsko područje u vrijeme osmanskog prodora na Balkanu</vt:lpstr>
      <vt:lpstr>Vlasi i Vojna krajina </vt:lpstr>
      <vt:lpstr>PowerPoint prezentacija</vt:lpstr>
      <vt:lpstr>Vlasi su u 17. stoljeću bili između vojne i feudalne vlasti. Jedni su ih željeli kao vojnike u Vojnoj krajini, a drugi kao kmetove na vlastelinstvima, što je uzrokovalo stalne sukobe i pobune. Tko ima pravo nad Vlasima vojska ili feudalci?</vt:lpstr>
      <vt:lpstr>Mletačka republika i Vlasi</vt:lpstr>
      <vt:lpstr>Vlaška ostavština </vt:lpstr>
      <vt:lpstr>Popis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Naseljavanje Vlaha na Hrvatsko područje: uzroci, tijek i posljedice  (Dalmatinska zagora i Lika)</dc:title>
  <dc:creator>user</dc:creator>
  <cp:lastModifiedBy>user</cp:lastModifiedBy>
  <cp:revision>64</cp:revision>
  <dcterms:created xsi:type="dcterms:W3CDTF">2026-05-10T15:57:13Z</dcterms:created>
  <dcterms:modified xsi:type="dcterms:W3CDTF">2026-05-12T10:18:32Z</dcterms:modified>
</cp:coreProperties>
</file>