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2" r:id="rId17"/>
    <p:sldId id="274" r:id="rId18"/>
    <p:sldId id="275" r:id="rId19"/>
    <p:sldId id="276" r:id="rId20"/>
    <p:sldId id="270" r:id="rId21"/>
    <p:sldId id="277" r:id="rId22"/>
    <p:sldId id="271" r:id="rId2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3B8F3-818D-4697-9535-D5A18F3A1DB4}" v="4" dt="2026-05-11T23:13:14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jel Jelić" userId="4f8d241f91ae573a" providerId="LiveId" clId="{E7037898-CE8E-48DE-9AD9-DCBC96638BD3}"/>
    <pc:docChg chg="undo custSel modSld">
      <pc:chgData name="Gabrijel Jelić" userId="4f8d241f91ae573a" providerId="LiveId" clId="{E7037898-CE8E-48DE-9AD9-DCBC96638BD3}" dt="2026-05-11T23:27:29.358" v="248" actId="20577"/>
      <pc:docMkLst>
        <pc:docMk/>
      </pc:docMkLst>
      <pc:sldChg chg="addSp delSp modSp mod">
        <pc:chgData name="Gabrijel Jelić" userId="4f8d241f91ae573a" providerId="LiveId" clId="{E7037898-CE8E-48DE-9AD9-DCBC96638BD3}" dt="2026-05-11T23:07:12.222" v="123" actId="1076"/>
        <pc:sldMkLst>
          <pc:docMk/>
          <pc:sldMk cId="0" sldId="256"/>
        </pc:sldMkLst>
        <pc:spChg chg="mod">
          <ac:chgData name="Gabrijel Jelić" userId="4f8d241f91ae573a" providerId="LiveId" clId="{E7037898-CE8E-48DE-9AD9-DCBC96638BD3}" dt="2026-05-11T23:07:12.222" v="123" actId="1076"/>
          <ac:spMkLst>
            <pc:docMk/>
            <pc:sldMk cId="0" sldId="256"/>
            <ac:spMk id="4" creationId="{00000000-0000-0000-0000-000000000000}"/>
          </ac:spMkLst>
        </pc:spChg>
        <pc:spChg chg="del">
          <ac:chgData name="Gabrijel Jelić" userId="4f8d241f91ae573a" providerId="LiveId" clId="{E7037898-CE8E-48DE-9AD9-DCBC96638BD3}" dt="2026-05-11T23:02:12.344" v="0" actId="478"/>
          <ac:spMkLst>
            <pc:docMk/>
            <pc:sldMk cId="0" sldId="256"/>
            <ac:spMk id="5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2:21.717" v="3" actId="20577"/>
          <ac:spMkLst>
            <pc:docMk/>
            <pc:sldMk cId="0" sldId="256"/>
            <ac:spMk id="6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2:31.145" v="4" actId="1076"/>
          <ac:spMkLst>
            <pc:docMk/>
            <pc:sldMk cId="0" sldId="256"/>
            <ac:spMk id="7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2:41.951" v="5" actId="20577"/>
          <ac:spMkLst>
            <pc:docMk/>
            <pc:sldMk cId="0" sldId="256"/>
            <ac:spMk id="10" creationId="{00000000-0000-0000-0000-000000000000}"/>
          </ac:spMkLst>
        </pc:spChg>
        <pc:spChg chg="add mod">
          <ac:chgData name="Gabrijel Jelić" userId="4f8d241f91ae573a" providerId="LiveId" clId="{E7037898-CE8E-48DE-9AD9-DCBC96638BD3}" dt="2026-05-11T23:03:52.961" v="94" actId="1076"/>
          <ac:spMkLst>
            <pc:docMk/>
            <pc:sldMk cId="0" sldId="256"/>
            <ac:spMk id="11" creationId="{27517D69-68E9-C32D-B790-E71747A37D5E}"/>
          </ac:spMkLst>
        </pc:spChg>
        <pc:picChg chg="mod">
          <ac:chgData name="Gabrijel Jelić" userId="4f8d241f91ae573a" providerId="LiveId" clId="{E7037898-CE8E-48DE-9AD9-DCBC96638BD3}" dt="2026-05-11T23:07:08.390" v="122" actId="1076"/>
          <ac:picMkLst>
            <pc:docMk/>
            <pc:sldMk cId="0" sldId="256"/>
            <ac:picMk id="3" creationId="{00000000-0000-0000-0000-000000000000}"/>
          </ac:picMkLst>
        </pc:picChg>
      </pc:sldChg>
      <pc:sldChg chg="addSp modSp mod">
        <pc:chgData name="Gabrijel Jelić" userId="4f8d241f91ae573a" providerId="LiveId" clId="{E7037898-CE8E-48DE-9AD9-DCBC96638BD3}" dt="2026-05-11T23:08:42.598" v="152" actId="20577"/>
        <pc:sldMkLst>
          <pc:docMk/>
          <pc:sldMk cId="0" sldId="257"/>
        </pc:sldMkLst>
        <pc:spChg chg="mod">
          <ac:chgData name="Gabrijel Jelić" userId="4f8d241f91ae573a" providerId="LiveId" clId="{E7037898-CE8E-48DE-9AD9-DCBC96638BD3}" dt="2026-05-11T23:08:42.598" v="152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4:05.804" v="95" actId="20577"/>
          <ac:spMkLst>
            <pc:docMk/>
            <pc:sldMk cId="0" sldId="257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5:53.368" v="115" actId="20577"/>
          <ac:spMkLst>
            <pc:docMk/>
            <pc:sldMk cId="0" sldId="257"/>
            <ac:spMk id="1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4:22.345" v="97" actId="20577"/>
          <ac:spMkLst>
            <pc:docMk/>
            <pc:sldMk cId="0" sldId="257"/>
            <ac:spMk id="23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4:19.865" v="96" actId="20577"/>
          <ac:spMkLst>
            <pc:docMk/>
            <pc:sldMk cId="0" sldId="257"/>
            <ac:spMk id="24" creationId="{00000000-0000-0000-0000-000000000000}"/>
          </ac:spMkLst>
        </pc:spChg>
        <pc:spChg chg="add mod">
          <ac:chgData name="Gabrijel Jelić" userId="4f8d241f91ae573a" providerId="LiveId" clId="{E7037898-CE8E-48DE-9AD9-DCBC96638BD3}" dt="2026-05-11T23:08:24.065" v="125" actId="767"/>
          <ac:spMkLst>
            <pc:docMk/>
            <pc:sldMk cId="0" sldId="257"/>
            <ac:spMk id="26" creationId="{2A5EFDE9-9476-2099-195D-E79BD644D0E3}"/>
          </ac:spMkLst>
        </pc:spChg>
      </pc:sldChg>
      <pc:sldChg chg="modSp mod">
        <pc:chgData name="Gabrijel Jelić" userId="4f8d241f91ae573a" providerId="LiveId" clId="{E7037898-CE8E-48DE-9AD9-DCBC96638BD3}" dt="2026-05-11T23:11:26.892" v="155" actId="20577"/>
        <pc:sldMkLst>
          <pc:docMk/>
          <pc:sldMk cId="0" sldId="258"/>
        </pc:sldMkLst>
        <pc:spChg chg="mod">
          <ac:chgData name="Gabrijel Jelić" userId="4f8d241f91ae573a" providerId="LiveId" clId="{E7037898-CE8E-48DE-9AD9-DCBC96638BD3}" dt="2026-05-11T23:06:31.156" v="116" actId="20577"/>
          <ac:spMkLst>
            <pc:docMk/>
            <pc:sldMk cId="0" sldId="258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09" v="7" actId="27636"/>
          <ac:spMkLst>
            <pc:docMk/>
            <pc:sldMk cId="0" sldId="258"/>
            <ac:spMk id="8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1:26.892" v="155" actId="20577"/>
          <ac:spMkLst>
            <pc:docMk/>
            <pc:sldMk cId="0" sldId="258"/>
            <ac:spMk id="27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9:38.333" v="154" actId="20577"/>
          <ac:spMkLst>
            <pc:docMk/>
            <pc:sldMk cId="0" sldId="258"/>
            <ac:spMk id="30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9:31.846" v="153" actId="20577"/>
          <ac:spMkLst>
            <pc:docMk/>
            <pc:sldMk cId="0" sldId="258"/>
            <ac:spMk id="31" creationId="{00000000-0000-0000-0000-000000000000}"/>
          </ac:spMkLst>
        </pc:spChg>
      </pc:sldChg>
      <pc:sldChg chg="delSp modSp mod">
        <pc:chgData name="Gabrijel Jelić" userId="4f8d241f91ae573a" providerId="LiveId" clId="{E7037898-CE8E-48DE-9AD9-DCBC96638BD3}" dt="2026-05-11T23:13:28.007" v="163" actId="478"/>
        <pc:sldMkLst>
          <pc:docMk/>
          <pc:sldMk cId="0" sldId="259"/>
        </pc:sldMkLst>
        <pc:spChg chg="mod">
          <ac:chgData name="Gabrijel Jelić" userId="4f8d241f91ae573a" providerId="LiveId" clId="{E7037898-CE8E-48DE-9AD9-DCBC96638BD3}" dt="2026-05-11T23:12:30.626" v="156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3:23.003" v="160" actId="207"/>
          <ac:spMkLst>
            <pc:docMk/>
            <pc:sldMk cId="0" sldId="259"/>
            <ac:spMk id="6" creationId="{00000000-0000-0000-0000-000000000000}"/>
          </ac:spMkLst>
        </pc:spChg>
        <pc:spChg chg="del">
          <ac:chgData name="Gabrijel Jelić" userId="4f8d241f91ae573a" providerId="LiveId" clId="{E7037898-CE8E-48DE-9AD9-DCBC96638BD3}" dt="2026-05-11T23:13:28.007" v="163" actId="478"/>
          <ac:spMkLst>
            <pc:docMk/>
            <pc:sldMk cId="0" sldId="259"/>
            <ac:spMk id="19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3:27.030" v="162" actId="27636"/>
          <ac:spMkLst>
            <pc:docMk/>
            <pc:sldMk cId="0" sldId="259"/>
            <ac:spMk id="20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2:45.895" v="157" actId="20577"/>
          <ac:spMkLst>
            <pc:docMk/>
            <pc:sldMk cId="0" sldId="259"/>
            <ac:spMk id="2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2:52.581" v="158" actId="20577"/>
          <ac:spMkLst>
            <pc:docMk/>
            <pc:sldMk cId="0" sldId="259"/>
            <ac:spMk id="23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15:43.546" v="182" actId="20577"/>
        <pc:sldMkLst>
          <pc:docMk/>
          <pc:sldMk cId="0" sldId="260"/>
        </pc:sldMkLst>
        <pc:spChg chg="mod">
          <ac:chgData name="Gabrijel Jelić" userId="4f8d241f91ae573a" providerId="LiveId" clId="{E7037898-CE8E-48DE-9AD9-DCBC96638BD3}" dt="2026-05-11T23:14:30.588" v="179" actId="20577"/>
          <ac:spMkLst>
            <pc:docMk/>
            <pc:sldMk cId="0" sldId="260"/>
            <ac:spMk id="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4:35.334" v="180" actId="20577"/>
          <ac:spMkLst>
            <pc:docMk/>
            <pc:sldMk cId="0" sldId="260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5:43.546" v="182" actId="20577"/>
          <ac:spMkLst>
            <pc:docMk/>
            <pc:sldMk cId="0" sldId="260"/>
            <ac:spMk id="3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5:37.692" v="181" actId="20577"/>
          <ac:spMkLst>
            <pc:docMk/>
            <pc:sldMk cId="0" sldId="260"/>
            <ac:spMk id="35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16:22.811" v="186" actId="20577"/>
        <pc:sldMkLst>
          <pc:docMk/>
          <pc:sldMk cId="0" sldId="261"/>
        </pc:sldMkLst>
        <pc:spChg chg="mod">
          <ac:chgData name="Gabrijel Jelić" userId="4f8d241f91ae573a" providerId="LiveId" clId="{E7037898-CE8E-48DE-9AD9-DCBC96638BD3}" dt="2026-05-11T23:15:54.213" v="183" actId="20577"/>
          <ac:spMkLst>
            <pc:docMk/>
            <pc:sldMk cId="0" sldId="261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22" v="9" actId="27636"/>
          <ac:spMkLst>
            <pc:docMk/>
            <pc:sldMk cId="0" sldId="261"/>
            <ac:spMk id="20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6:17.954" v="184" actId="20577"/>
          <ac:spMkLst>
            <pc:docMk/>
            <pc:sldMk cId="0" sldId="261"/>
            <ac:spMk id="2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6:22.811" v="186" actId="20577"/>
          <ac:spMkLst>
            <pc:docMk/>
            <pc:sldMk cId="0" sldId="261"/>
            <ac:spMk id="23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17:51.569" v="188" actId="20577"/>
        <pc:sldMkLst>
          <pc:docMk/>
          <pc:sldMk cId="0" sldId="262"/>
        </pc:sldMkLst>
        <pc:spChg chg="mod">
          <ac:chgData name="Gabrijel Jelić" userId="4f8d241f91ae573a" providerId="LiveId" clId="{E7037898-CE8E-48DE-9AD9-DCBC96638BD3}" dt="2026-05-11T23:17:51.569" v="188" actId="20577"/>
          <ac:spMkLst>
            <pc:docMk/>
            <pc:sldMk cId="0" sldId="262"/>
            <ac:spMk id="29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7:47.961" v="187" actId="20577"/>
          <ac:spMkLst>
            <pc:docMk/>
            <pc:sldMk cId="0" sldId="262"/>
            <ac:spMk id="30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18:35.199" v="190" actId="20577"/>
        <pc:sldMkLst>
          <pc:docMk/>
          <pc:sldMk cId="0" sldId="263"/>
        </pc:sldMkLst>
        <pc:spChg chg="mod">
          <ac:chgData name="Gabrijel Jelić" userId="4f8d241f91ae573a" providerId="LiveId" clId="{E7037898-CE8E-48DE-9AD9-DCBC96638BD3}" dt="2026-05-11T23:03:00.022" v="11" actId="27636"/>
          <ac:spMkLst>
            <pc:docMk/>
            <pc:sldMk cId="0" sldId="263"/>
            <ac:spMk id="11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22" v="10" actId="27636"/>
          <ac:spMkLst>
            <pc:docMk/>
            <pc:sldMk cId="0" sldId="263"/>
            <ac:spMk id="15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22" v="12" actId="27636"/>
          <ac:spMkLst>
            <pc:docMk/>
            <pc:sldMk cId="0" sldId="263"/>
            <ac:spMk id="19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8:31.530" v="189" actId="20577"/>
          <ac:spMkLst>
            <pc:docMk/>
            <pc:sldMk cId="0" sldId="263"/>
            <ac:spMk id="26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18:35.199" v="190" actId="20577"/>
          <ac:spMkLst>
            <pc:docMk/>
            <pc:sldMk cId="0" sldId="263"/>
            <ac:spMk id="27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0:04.613" v="200" actId="20577"/>
        <pc:sldMkLst>
          <pc:docMk/>
          <pc:sldMk cId="0" sldId="264"/>
        </pc:sldMkLst>
        <pc:spChg chg="mod">
          <ac:chgData name="Gabrijel Jelić" userId="4f8d241f91ae573a" providerId="LiveId" clId="{E7037898-CE8E-48DE-9AD9-DCBC96638BD3}" dt="2026-05-11T23:19:32.920" v="191" actId="20577"/>
          <ac:spMkLst>
            <pc:docMk/>
            <pc:sldMk cId="0" sldId="264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38" v="13" actId="27636"/>
          <ac:spMkLst>
            <pc:docMk/>
            <pc:sldMk cId="0" sldId="264"/>
            <ac:spMk id="28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38" v="14" actId="27636"/>
          <ac:spMkLst>
            <pc:docMk/>
            <pc:sldMk cId="0" sldId="264"/>
            <ac:spMk id="3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0:04.613" v="200" actId="20577"/>
          <ac:spMkLst>
            <pc:docMk/>
            <pc:sldMk cId="0" sldId="264"/>
            <ac:spMk id="3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0:00.578" v="199" actId="20577"/>
          <ac:spMkLst>
            <pc:docMk/>
            <pc:sldMk cId="0" sldId="264"/>
            <ac:spMk id="35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1:08.888" v="204" actId="20577"/>
        <pc:sldMkLst>
          <pc:docMk/>
          <pc:sldMk cId="0" sldId="265"/>
        </pc:sldMkLst>
        <pc:spChg chg="mod">
          <ac:chgData name="Gabrijel Jelić" userId="4f8d241f91ae573a" providerId="LiveId" clId="{E7037898-CE8E-48DE-9AD9-DCBC96638BD3}" dt="2026-05-11T23:20:16.810" v="201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0:51.951" v="202" actId="20577"/>
          <ac:spMkLst>
            <pc:docMk/>
            <pc:sldMk cId="0" sldId="265"/>
            <ac:spMk id="2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1:01.321" v="203" actId="20577"/>
          <ac:spMkLst>
            <pc:docMk/>
            <pc:sldMk cId="0" sldId="265"/>
            <ac:spMk id="25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1:08.888" v="204" actId="20577"/>
          <ac:spMkLst>
            <pc:docMk/>
            <pc:sldMk cId="0" sldId="265"/>
            <ac:spMk id="26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2:52.562" v="206" actId="20577"/>
        <pc:sldMkLst>
          <pc:docMk/>
          <pc:sldMk cId="0" sldId="266"/>
        </pc:sldMkLst>
        <pc:spChg chg="mod">
          <ac:chgData name="Gabrijel Jelić" userId="4f8d241f91ae573a" providerId="LiveId" clId="{E7037898-CE8E-48DE-9AD9-DCBC96638BD3}" dt="2026-05-11T23:03:00.054" v="19" actId="27636"/>
          <ac:spMkLst>
            <pc:docMk/>
            <pc:sldMk cId="0" sldId="266"/>
            <ac:spMk id="11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54" v="18" actId="27636"/>
          <ac:spMkLst>
            <pc:docMk/>
            <pc:sldMk cId="0" sldId="266"/>
            <ac:spMk id="15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38" v="15" actId="27636"/>
          <ac:spMkLst>
            <pc:docMk/>
            <pc:sldMk cId="0" sldId="266"/>
            <ac:spMk id="19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38" v="17" actId="27636"/>
          <ac:spMkLst>
            <pc:docMk/>
            <pc:sldMk cId="0" sldId="266"/>
            <ac:spMk id="23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38" v="16" actId="27636"/>
          <ac:spMkLst>
            <pc:docMk/>
            <pc:sldMk cId="0" sldId="266"/>
            <ac:spMk id="26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2:52.562" v="206" actId="20577"/>
          <ac:spMkLst>
            <pc:docMk/>
            <pc:sldMk cId="0" sldId="266"/>
            <ac:spMk id="28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2:49.258" v="205" actId="20577"/>
          <ac:spMkLst>
            <pc:docMk/>
            <pc:sldMk cId="0" sldId="266"/>
            <ac:spMk id="29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3:30.280" v="208" actId="20577"/>
        <pc:sldMkLst>
          <pc:docMk/>
          <pc:sldMk cId="0" sldId="267"/>
        </pc:sldMkLst>
        <pc:spChg chg="mod">
          <ac:chgData name="Gabrijel Jelić" userId="4f8d241f91ae573a" providerId="LiveId" clId="{E7037898-CE8E-48DE-9AD9-DCBC96638BD3}" dt="2026-05-11T23:23:30.280" v="208" actId="20577"/>
          <ac:spMkLst>
            <pc:docMk/>
            <pc:sldMk cId="0" sldId="267"/>
            <ac:spMk id="2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3:26.809" v="207" actId="20577"/>
          <ac:spMkLst>
            <pc:docMk/>
            <pc:sldMk cId="0" sldId="267"/>
            <ac:spMk id="23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4:39.684" v="210" actId="20577"/>
        <pc:sldMkLst>
          <pc:docMk/>
          <pc:sldMk cId="0" sldId="268"/>
        </pc:sldMkLst>
        <pc:spChg chg="mod">
          <ac:chgData name="Gabrijel Jelić" userId="4f8d241f91ae573a" providerId="LiveId" clId="{E7037898-CE8E-48DE-9AD9-DCBC96638BD3}" dt="2026-05-11T23:03:00.054" v="20" actId="27636"/>
          <ac:spMkLst>
            <pc:docMk/>
            <pc:sldMk cId="0" sldId="268"/>
            <ac:spMk id="2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54" v="21" actId="27636"/>
          <ac:spMkLst>
            <pc:docMk/>
            <pc:sldMk cId="0" sldId="268"/>
            <ac:spMk id="28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03:00.054" v="22" actId="27636"/>
          <ac:spMkLst>
            <pc:docMk/>
            <pc:sldMk cId="0" sldId="268"/>
            <ac:spMk id="3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4:39.684" v="210" actId="20577"/>
          <ac:spMkLst>
            <pc:docMk/>
            <pc:sldMk cId="0" sldId="268"/>
            <ac:spMk id="3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4:36.738" v="209" actId="20577"/>
          <ac:spMkLst>
            <pc:docMk/>
            <pc:sldMk cId="0" sldId="268"/>
            <ac:spMk id="35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5:21.436" v="214" actId="20577"/>
        <pc:sldMkLst>
          <pc:docMk/>
          <pc:sldMk cId="0" sldId="269"/>
        </pc:sldMkLst>
        <pc:spChg chg="mod">
          <ac:chgData name="Gabrijel Jelić" userId="4f8d241f91ae573a" providerId="LiveId" clId="{E7037898-CE8E-48DE-9AD9-DCBC96638BD3}" dt="2026-05-11T23:25:10.402" v="212" actId="27636"/>
          <ac:spMkLst>
            <pc:docMk/>
            <pc:sldMk cId="0" sldId="269"/>
            <ac:spMk id="17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5:21.436" v="214" actId="20577"/>
          <ac:spMkLst>
            <pc:docMk/>
            <pc:sldMk cId="0" sldId="269"/>
            <ac:spMk id="21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5:18.529" v="213" actId="20577"/>
          <ac:spMkLst>
            <pc:docMk/>
            <pc:sldMk cId="0" sldId="269"/>
            <ac:spMk id="22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6:04.980" v="218" actId="20577"/>
        <pc:sldMkLst>
          <pc:docMk/>
          <pc:sldMk cId="0" sldId="270"/>
        </pc:sldMkLst>
        <pc:spChg chg="mod">
          <ac:chgData name="Gabrijel Jelić" userId="4f8d241f91ae573a" providerId="LiveId" clId="{E7037898-CE8E-48DE-9AD9-DCBC96638BD3}" dt="2026-05-11T23:25:34.145" v="215" actId="20577"/>
          <ac:spMkLst>
            <pc:docMk/>
            <pc:sldMk cId="0" sldId="270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5:53.590" v="216" actId="20577"/>
          <ac:spMkLst>
            <pc:docMk/>
            <pc:sldMk cId="0" sldId="270"/>
            <ac:spMk id="20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6:04.980" v="218" actId="20577"/>
          <ac:spMkLst>
            <pc:docMk/>
            <pc:sldMk cId="0" sldId="270"/>
            <ac:spMk id="22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5:59.585" v="217" actId="20577"/>
          <ac:spMkLst>
            <pc:docMk/>
            <pc:sldMk cId="0" sldId="270"/>
            <ac:spMk id="23" creationId="{00000000-0000-0000-0000-000000000000}"/>
          </ac:spMkLst>
        </pc:spChg>
      </pc:sldChg>
      <pc:sldChg chg="modSp mod">
        <pc:chgData name="Gabrijel Jelić" userId="4f8d241f91ae573a" providerId="LiveId" clId="{E7037898-CE8E-48DE-9AD9-DCBC96638BD3}" dt="2026-05-11T23:27:29.358" v="248" actId="20577"/>
        <pc:sldMkLst>
          <pc:docMk/>
          <pc:sldMk cId="0" sldId="271"/>
        </pc:sldMkLst>
        <pc:spChg chg="mod">
          <ac:chgData name="Gabrijel Jelić" userId="4f8d241f91ae573a" providerId="LiveId" clId="{E7037898-CE8E-48DE-9AD9-DCBC96638BD3}" dt="2026-05-11T23:26:14.544" v="219" actId="20577"/>
          <ac:spMkLst>
            <pc:docMk/>
            <pc:sldMk cId="0" sldId="271"/>
            <ac:spMk id="4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7:04.990" v="246" actId="20577"/>
          <ac:spMkLst>
            <pc:docMk/>
            <pc:sldMk cId="0" sldId="271"/>
            <ac:spMk id="5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7:29.358" v="248" actId="20577"/>
          <ac:spMkLst>
            <pc:docMk/>
            <pc:sldMk cId="0" sldId="271"/>
            <ac:spMk id="7" creationId="{00000000-0000-0000-0000-000000000000}"/>
          </ac:spMkLst>
        </pc:spChg>
        <pc:spChg chg="mod">
          <ac:chgData name="Gabrijel Jelić" userId="4f8d241f91ae573a" providerId="LiveId" clId="{E7037898-CE8E-48DE-9AD9-DCBC96638BD3}" dt="2026-05-11T23:27:26.015" v="247" actId="20577"/>
          <ac:spMkLst>
            <pc:docMk/>
            <pc:sldMk cId="0" sldId="271"/>
            <ac:spMk id="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02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Uvod: najaviti da prezentacija ne prati samo kronologiju, nego pokazuje kako se oblikovala nova država: najprije kroz KPJ i nacionalno pitanje, zatim kroz ratne institucije, a na kraju kroz izbore, zakone i ustav.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Objasni da ovo nije sporedna diplomatska epizoda. Sporazumi omogućuju da partizanska vlast dobije oblik koji saveznici mogu priznati. To je prijelaz između revolucionarne i državne legitimacije.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Ovdje treba biti precizan i akademski uravnotežen: postojala je izborna procedura, ali politička konkurencija bila je bitno ograničena. Pojam ćorave kutije objasni kao simbol mogućnosti da se formalno glasa protiv liste, ali u kontekstu pritiska i bojkota oporbe.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Ovo je vrhunac izlaganja. Jasno razlikuj formalni oblik države i stvarnu strukturu moći: FNRJ je federativna i republikanska, ali politički monopol ima KPJ. Za Hrvatsku je bitan status narodne republike.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Ovo je konkretni pravni dio. Izbjegni općenite tvrdnje o komunizmu i navedi akte: konfiskacija, agrarna reforma, Ustav FNRJ, nacionalizacija, Ustav NRH. Poanta: nova država se nakon proglašenja stabilizira pravnim mjerama.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Ovaj slajd koristi Spehnjak. Naglasi da nije dovoljno opisati zakone i institucije; novi režim mora izgraditi društvenu podršku i kontrolu javnosti. Narodna fronta je most između formalno šireg političkog okvira i stvarne dominantne uloge KPJ.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Zaključi trima razinama: međuratna KPJ, ratno stvaranje vlasti, poratno pravno učvršćenje. Završna rečenica neka bude hrvatski fokus: ZAVNOH i NR Hrvatska daju hrvatski federalni status, ali stvarni politički pluralizam nije postojao.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Ovaj slajd ostavi na kraju ili ga preskoči ako profesor ne traži detaljno navođenje. Knjige Matkovića, Radelića i Spehnjak su temelj za interpretaciju; mrežni izvori služe za provjeru datuma, institucija i zakonskih akata.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Ovaj slajd je okvir cijelog izlaganja. Naglasi da ne postoji jedan izolirani trenutak nastanka FNRJ: proglašenje je završna faza dužeg procesa političke pripreme, ratne izgradnje vlasti i poratne institucionalizacije.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Konkretiziraj: KPJ nije samo ideološki pokret; početkom 1920-ih ima realnu izbornu snagu. Režim reagira Obznanom i Zakonom o zaštiti države. To je važno jer ilegalni rad stvara zatvorenu, discipliniranu partijsku strukturu.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Objasni da KPJ-ino viđenje Jugoslavije nije nepromjenjivo. U prvoj fazi naglasak je na revoluciji i klasnom pitanju, ali se pod utjecajem jugoslavenske prakse i Kominterne nacionalno pitanje sve više povezuje s federalizmom. KPH 1937. je važna za hrvatski aspekt teme.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Važno je ne govoriti samo o bitkama. Politička dimenzija NOB-a je izgradnja nove vlasti odozdo: najprije NOO, zatim zemaljska vijeća i AVNOJ kao jugoslavenski okvir.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Ovdje objasni institucionalnu logiku: lokalni odbori nisu samo pomoćna tijela vojske, nego osnova nove vlasti. ZAVNOH daje hrvatsku razinu, AVNOJ jugoslavensku, a NKOJ izvršnu vlast.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Konkretnost: navedi datume, institucije i aktere. NKOJ je bitan jer AVNOJ više nije samo političko vijeće, nego dobiva izvršnu strukturu. Posebno naglasi federalno načelo i osporavanje kraljevske vlade u emigraciji.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 kolegij iz hrvatske političke povijesti ovo je ključni slajd. ZAVNOH ne prikazuj samo kao partizansku instituciju nego kao ratni politički temelj Federalne Hrvatske. Navedi osobe: Nazor kao simbol širine NOP-a, Hebrang kao vodeći hrvatski komunist, Bakarić kao kasniji nositelj vlasti.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Ovaj slajd je namjerno usmjeren na ljude. Poveži osobe s funkcijama: Tito nije samo simbol, nego objedinjuje vojnu i izvršnu vlast; Šubašić je važan za diplomatski prijelaz; Nazor, Hebrang i Bakarić su hrvatska razina procesa.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366521022_AGRARIAN_REFORM_IN_YUGOSLAVIA_1945-1948_THE_AGRO-POLITICAL_ASPEC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cak.srce.hr/675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7F3EA"/>
          </a:solidFill>
          <a:ln w="12700">
            <a:solidFill>
              <a:srgbClr val="F7F3EA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pic>
        <p:nvPicPr>
          <p:cNvPr id="3" name="Image 0" descr="/mnt/data/avnoj_jajce.jpg"/>
          <p:cNvPicPr>
            <a:picLocks noChangeAspect="1"/>
          </p:cNvPicPr>
          <p:nvPr/>
        </p:nvPicPr>
        <p:blipFill>
          <a:blip r:embed="rId3"/>
          <a:srcRect l="5000" r="39897"/>
          <a:stretch/>
        </p:blipFill>
        <p:spPr>
          <a:xfrm>
            <a:off x="6903720" y="0"/>
            <a:ext cx="5285232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791540" y="6533804"/>
            <a:ext cx="243895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00" dirty="0">
                <a:solidFill>
                  <a:srgbClr val="FFFFFF"/>
                </a:solidFill>
              </a:rPr>
              <a:t>AVNOJ, Jajce, 1943. · foto: Antifašistički vjesnik</a:t>
            </a:r>
            <a:endParaRPr lang="en-US" sz="700" dirty="0"/>
          </a:p>
        </p:txBody>
      </p:sp>
      <p:sp>
        <p:nvSpPr>
          <p:cNvPr id="6" name="Text 3"/>
          <p:cNvSpPr/>
          <p:nvPr/>
        </p:nvSpPr>
        <p:spPr>
          <a:xfrm>
            <a:off x="694944" y="722376"/>
            <a:ext cx="24140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566928" y="1448018"/>
            <a:ext cx="557784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41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Nastanak i uspostava FNRJ</a:t>
            </a:r>
            <a:endParaRPr lang="en-US" sz="4100" dirty="0"/>
          </a:p>
        </p:txBody>
      </p:sp>
      <p:sp>
        <p:nvSpPr>
          <p:cNvPr id="8" name="Text 5"/>
          <p:cNvSpPr/>
          <p:nvPr/>
        </p:nvSpPr>
        <p:spPr>
          <a:xfrm>
            <a:off x="658368" y="2907792"/>
            <a:ext cx="539496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755C48"/>
                </a:solidFill>
              </a:rPr>
              <a:t>Od međuratne KPJ do proglašenja Federativne Narodne Republike Jugoslavije 1945.</a:t>
            </a:r>
            <a:r>
              <a:rPr lang="hr-HR" sz="1800" dirty="0">
                <a:solidFill>
                  <a:srgbClr val="755C48"/>
                </a:solidFill>
              </a:rPr>
              <a:t> </a:t>
            </a:r>
            <a:endParaRPr lang="en-US" sz="1800" dirty="0"/>
          </a:p>
        </p:txBody>
      </p:sp>
      <p:sp>
        <p:nvSpPr>
          <p:cNvPr id="9" name="Shape 6"/>
          <p:cNvSpPr/>
          <p:nvPr/>
        </p:nvSpPr>
        <p:spPr>
          <a:xfrm>
            <a:off x="658368" y="3867912"/>
            <a:ext cx="1828800" cy="0"/>
          </a:xfrm>
          <a:prstGeom prst="line">
            <a:avLst/>
          </a:prstGeom>
          <a:solidFill>
            <a:srgbClr val="FFFFFF">
              <a:alpha val="0"/>
            </a:srgbClr>
          </a:solidFill>
          <a:ln w="508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658368" y="4160520"/>
            <a:ext cx="54864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320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7517D69-68E9-C32D-B790-E71747A37D5E}"/>
              </a:ext>
            </a:extLst>
          </p:cNvPr>
          <p:cNvSpPr txBox="1"/>
          <p:nvPr/>
        </p:nvSpPr>
        <p:spPr>
          <a:xfrm>
            <a:off x="347472" y="3946943"/>
            <a:ext cx="24505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Gabrijel Jelić</a:t>
            </a:r>
          </a:p>
          <a:p>
            <a:pPr algn="ctr"/>
            <a:r>
              <a:rPr lang="hr-H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Lucija Grgić</a:t>
            </a:r>
          </a:p>
          <a:p>
            <a:pPr algn="ctr"/>
            <a:r>
              <a:rPr lang="hr-H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Hrvatska politička povijest</a:t>
            </a:r>
          </a:p>
          <a:p>
            <a:pPr algn="ctr"/>
            <a:r>
              <a:rPr lang="hr-H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svibnja 2026.</a:t>
            </a:r>
            <a:endParaRPr lang="de-DE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Tito–Šubašić: od ratne vlasti do priznanja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Image 0" descr="/mnt/data/tito_subasic_vis.jpg"/>
          <p:cNvPicPr>
            <a:picLocks noChangeAspect="1"/>
          </p:cNvPicPr>
          <p:nvPr/>
        </p:nvPicPr>
        <p:blipFill>
          <a:blip r:embed="rId3"/>
          <a:srcRect l="13229" r="13229"/>
          <a:stretch/>
        </p:blipFill>
        <p:spPr>
          <a:xfrm>
            <a:off x="685800" y="1280160"/>
            <a:ext cx="4617720" cy="41148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85800" y="5084064"/>
            <a:ext cx="4617720" cy="310896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758952" y="5157216"/>
            <a:ext cx="447141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60" dirty="0">
                <a:solidFill>
                  <a:srgbClr val="FFFFFF"/>
                </a:solidFill>
              </a:rPr>
              <a:t>Tito i Šubašić na Visu, 1944.</a:t>
            </a:r>
            <a:endParaRPr lang="en-US" sz="760" dirty="0"/>
          </a:p>
        </p:txBody>
      </p:sp>
      <p:sp>
        <p:nvSpPr>
          <p:cNvPr id="8" name="Shape 5"/>
          <p:cNvSpPr/>
          <p:nvPr/>
        </p:nvSpPr>
        <p:spPr>
          <a:xfrm>
            <a:off x="5806440" y="1417320"/>
            <a:ext cx="25146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6"/>
          <p:cNvSpPr/>
          <p:nvPr/>
        </p:nvSpPr>
        <p:spPr>
          <a:xfrm>
            <a:off x="5907024" y="1508760"/>
            <a:ext cx="2313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16. VI. 1944.</a:t>
            </a:r>
            <a:endParaRPr lang="en-US" sz="1000" dirty="0"/>
          </a:p>
        </p:txBody>
      </p:sp>
      <p:sp>
        <p:nvSpPr>
          <p:cNvPr id="10" name="Text 7"/>
          <p:cNvSpPr/>
          <p:nvPr/>
        </p:nvSpPr>
        <p:spPr>
          <a:xfrm>
            <a:off x="5907024" y="1737360"/>
            <a:ext cx="23134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Viški sporazum: približavanje NKOJ-a i kraljevske vlade</a:t>
            </a:r>
            <a:endParaRPr lang="en-US" sz="1030" dirty="0"/>
          </a:p>
        </p:txBody>
      </p:sp>
      <p:sp>
        <p:nvSpPr>
          <p:cNvPr id="11" name="Shape 8"/>
          <p:cNvSpPr/>
          <p:nvPr/>
        </p:nvSpPr>
        <p:spPr>
          <a:xfrm>
            <a:off x="8595360" y="1417320"/>
            <a:ext cx="25146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Text 9"/>
          <p:cNvSpPr/>
          <p:nvPr/>
        </p:nvSpPr>
        <p:spPr>
          <a:xfrm>
            <a:off x="8695944" y="1508760"/>
            <a:ext cx="2313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1. XI. 1944.</a:t>
            </a:r>
            <a:endParaRPr lang="en-US" sz="1000" dirty="0"/>
          </a:p>
        </p:txBody>
      </p:sp>
      <p:sp>
        <p:nvSpPr>
          <p:cNvPr id="13" name="Text 10"/>
          <p:cNvSpPr/>
          <p:nvPr/>
        </p:nvSpPr>
        <p:spPr>
          <a:xfrm>
            <a:off x="8695944" y="1737360"/>
            <a:ext cx="23134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Beogradski sporazum: pitanje monarhije odgađa se do odluke naroda</a:t>
            </a:r>
            <a:endParaRPr lang="en-US" sz="1030" dirty="0"/>
          </a:p>
        </p:txBody>
      </p:sp>
      <p:sp>
        <p:nvSpPr>
          <p:cNvPr id="14" name="Shape 11"/>
          <p:cNvSpPr/>
          <p:nvPr/>
        </p:nvSpPr>
        <p:spPr>
          <a:xfrm>
            <a:off x="5806440" y="2606040"/>
            <a:ext cx="25146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2"/>
          <p:cNvSpPr/>
          <p:nvPr/>
        </p:nvSpPr>
        <p:spPr>
          <a:xfrm>
            <a:off x="5907024" y="2697480"/>
            <a:ext cx="2313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2. III. 1945.</a:t>
            </a:r>
            <a:endParaRPr lang="en-US" sz="1000" dirty="0"/>
          </a:p>
        </p:txBody>
      </p:sp>
      <p:sp>
        <p:nvSpPr>
          <p:cNvPr id="16" name="Text 13"/>
          <p:cNvSpPr/>
          <p:nvPr/>
        </p:nvSpPr>
        <p:spPr>
          <a:xfrm>
            <a:off x="5907024" y="2926080"/>
            <a:ext cx="23134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kraljevsko namjesništvo kao formalni kompromis</a:t>
            </a:r>
            <a:endParaRPr lang="en-US" sz="1030" dirty="0"/>
          </a:p>
        </p:txBody>
      </p:sp>
      <p:sp>
        <p:nvSpPr>
          <p:cNvPr id="17" name="Shape 14"/>
          <p:cNvSpPr/>
          <p:nvPr/>
        </p:nvSpPr>
        <p:spPr>
          <a:xfrm>
            <a:off x="8595360" y="2606040"/>
            <a:ext cx="25146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8695944" y="2697480"/>
            <a:ext cx="23134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7. III. 1945.</a:t>
            </a:r>
            <a:endParaRPr lang="en-US" sz="1000" dirty="0"/>
          </a:p>
        </p:txBody>
      </p:sp>
      <p:sp>
        <p:nvSpPr>
          <p:cNvPr id="19" name="Text 16"/>
          <p:cNvSpPr/>
          <p:nvPr/>
        </p:nvSpPr>
        <p:spPr>
          <a:xfrm>
            <a:off x="8695944" y="2926080"/>
            <a:ext cx="23134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Privremena vlada DFJ: Tito predsjednik, Šubašić ministar vanjskih poslova</a:t>
            </a:r>
            <a:endParaRPr lang="en-US" sz="1030" dirty="0"/>
          </a:p>
        </p:txBody>
      </p:sp>
      <p:sp>
        <p:nvSpPr>
          <p:cNvPr id="20" name="Shape 17"/>
          <p:cNvSpPr/>
          <p:nvPr/>
        </p:nvSpPr>
        <p:spPr>
          <a:xfrm>
            <a:off x="5806440" y="4069080"/>
            <a:ext cx="5303520" cy="1051560"/>
          </a:xfrm>
          <a:prstGeom prst="roundRect">
            <a:avLst>
              <a:gd name="adj" fmla="val 1043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8"/>
          <p:cNvSpPr/>
          <p:nvPr/>
        </p:nvSpPr>
        <p:spPr>
          <a:xfrm>
            <a:off x="5806440" y="4069080"/>
            <a:ext cx="82296" cy="105156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6007608" y="4197096"/>
            <a:ext cx="4983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6007608" y="4526280"/>
            <a:ext cx="4983480" cy="48463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KPJ je time ratnu moć pretvorila u međunarodno prihvatljiv oblik prijelazne državne vlasti.</a:t>
            </a:r>
            <a:endParaRPr lang="en-US" sz="1260" dirty="0"/>
          </a:p>
        </p:txBody>
      </p:sp>
      <p:sp>
        <p:nvSpPr>
          <p:cNvPr id="24" name="Shape 2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2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6" name="Text 23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7" name="Text 24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Izbori za Ustavotvornu skupštinu DFJ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11. studenoga 1945.: legalizacija nove vlasti</a:t>
            </a:r>
            <a:endParaRPr lang="en-US" sz="1200" dirty="0"/>
          </a:p>
        </p:txBody>
      </p:sp>
      <p:pic>
        <p:nvPicPr>
          <p:cNvPr id="5" name="Image 0" descr="/mnt/data/izbori_1945.jpg"/>
          <p:cNvPicPr>
            <a:picLocks noChangeAspect="1"/>
          </p:cNvPicPr>
          <p:nvPr/>
        </p:nvPicPr>
        <p:blipFill>
          <a:blip r:embed="rId3"/>
          <a:srcRect l="8183" r="8183"/>
          <a:stretch/>
        </p:blipFill>
        <p:spPr>
          <a:xfrm>
            <a:off x="6537960" y="1417320"/>
            <a:ext cx="4800600" cy="393192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537960" y="5038344"/>
            <a:ext cx="4800600" cy="310896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6611112" y="5111496"/>
            <a:ext cx="46542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60" dirty="0">
                <a:solidFill>
                  <a:srgbClr val="FFFFFF"/>
                </a:solidFill>
              </a:rPr>
              <a:t>Izbori 1945. / Narodna fronta</a:t>
            </a:r>
            <a:endParaRPr lang="en-US" sz="760" dirty="0"/>
          </a:p>
        </p:txBody>
      </p:sp>
      <p:sp>
        <p:nvSpPr>
          <p:cNvPr id="8" name="Shape 5"/>
          <p:cNvSpPr/>
          <p:nvPr/>
        </p:nvSpPr>
        <p:spPr>
          <a:xfrm>
            <a:off x="731520" y="1371600"/>
            <a:ext cx="2514600" cy="1097280"/>
          </a:xfrm>
          <a:prstGeom prst="roundRect">
            <a:avLst>
              <a:gd name="adj" fmla="val 10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731520" y="1371600"/>
            <a:ext cx="82296" cy="1097280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932688" y="1499616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Zakoni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932688" y="1828800"/>
            <a:ext cx="2194560" cy="5303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Zakon o izboru narodnih poslanika i Zakon o biračkim spiskovima uređuju izbore.</a:t>
            </a:r>
            <a:endParaRPr lang="en-US" sz="1260" dirty="0"/>
          </a:p>
        </p:txBody>
      </p:sp>
      <p:sp>
        <p:nvSpPr>
          <p:cNvPr id="12" name="Shape 9"/>
          <p:cNvSpPr/>
          <p:nvPr/>
        </p:nvSpPr>
        <p:spPr>
          <a:xfrm>
            <a:off x="3429000" y="1371600"/>
            <a:ext cx="2514600" cy="1097280"/>
          </a:xfrm>
          <a:prstGeom prst="roundRect">
            <a:avLst>
              <a:gd name="adj" fmla="val 10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0"/>
          <p:cNvSpPr/>
          <p:nvPr/>
        </p:nvSpPr>
        <p:spPr>
          <a:xfrm>
            <a:off x="3429000" y="1371600"/>
            <a:ext cx="82296" cy="109728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3630168" y="1499616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Biračko tijelo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3630168" y="1828800"/>
            <a:ext cx="2194560" cy="5303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Pravo glasa širi se na žene i vojnike; dio protivnika režima briše se iz spiskova.</a:t>
            </a:r>
            <a:endParaRPr lang="en-US" sz="1260" dirty="0"/>
          </a:p>
        </p:txBody>
      </p:sp>
      <p:sp>
        <p:nvSpPr>
          <p:cNvPr id="16" name="Shape 13"/>
          <p:cNvSpPr/>
          <p:nvPr/>
        </p:nvSpPr>
        <p:spPr>
          <a:xfrm>
            <a:off x="731520" y="2788920"/>
            <a:ext cx="2514600" cy="1097280"/>
          </a:xfrm>
          <a:prstGeom prst="roundRect">
            <a:avLst>
              <a:gd name="adj" fmla="val 10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4"/>
          <p:cNvSpPr/>
          <p:nvPr/>
        </p:nvSpPr>
        <p:spPr>
          <a:xfrm>
            <a:off x="731520" y="2788920"/>
            <a:ext cx="82296" cy="10972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932688" y="2916936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Narodna fronta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932688" y="3246120"/>
            <a:ext cx="2194560" cy="5303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Frontovski model omogućuje dominaciju KPJ uz formalno širu političku platformu.</a:t>
            </a:r>
            <a:endParaRPr lang="en-US" sz="1260" dirty="0"/>
          </a:p>
        </p:txBody>
      </p:sp>
      <p:sp>
        <p:nvSpPr>
          <p:cNvPr id="20" name="Shape 17"/>
          <p:cNvSpPr/>
          <p:nvPr/>
        </p:nvSpPr>
        <p:spPr>
          <a:xfrm>
            <a:off x="3429000" y="2788920"/>
            <a:ext cx="2514600" cy="1097280"/>
          </a:xfrm>
          <a:prstGeom prst="roundRect">
            <a:avLst>
              <a:gd name="adj" fmla="val 10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18"/>
          <p:cNvSpPr/>
          <p:nvPr/>
        </p:nvSpPr>
        <p:spPr>
          <a:xfrm>
            <a:off x="3429000" y="2788920"/>
            <a:ext cx="82296" cy="109728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3630168" y="2916936"/>
            <a:ext cx="21945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„Ćorava kutija”</a:t>
            </a:r>
            <a:endParaRPr lang="en-US" sz="1500" dirty="0"/>
          </a:p>
        </p:txBody>
      </p:sp>
      <p:sp>
        <p:nvSpPr>
          <p:cNvPr id="23" name="Text 20"/>
          <p:cNvSpPr/>
          <p:nvPr/>
        </p:nvSpPr>
        <p:spPr>
          <a:xfrm>
            <a:off x="3630168" y="3246120"/>
            <a:ext cx="2194560" cy="5303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Simbol ograničenog pluralizma: oporba nema realne uvjete za ravnopravnu utakmicu.</a:t>
            </a:r>
            <a:endParaRPr lang="en-US" sz="1260" dirty="0"/>
          </a:p>
        </p:txBody>
      </p:sp>
      <p:sp>
        <p:nvSpPr>
          <p:cNvPr id="24" name="Shape 21"/>
          <p:cNvSpPr/>
          <p:nvPr/>
        </p:nvSpPr>
        <p:spPr>
          <a:xfrm>
            <a:off x="822960" y="4983480"/>
            <a:ext cx="5394960" cy="594360"/>
          </a:xfrm>
          <a:prstGeom prst="roundRect">
            <a:avLst>
              <a:gd name="adj" fmla="val 15385"/>
            </a:avLst>
          </a:prstGeom>
          <a:solidFill>
            <a:srgbClr val="FFFDF7"/>
          </a:solidFill>
          <a:ln w="10160">
            <a:solidFill>
              <a:srgbClr val="DFD2B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Shape 22"/>
          <p:cNvSpPr/>
          <p:nvPr/>
        </p:nvSpPr>
        <p:spPr>
          <a:xfrm>
            <a:off x="822960" y="4983480"/>
            <a:ext cx="73152" cy="59436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23"/>
          <p:cNvSpPr/>
          <p:nvPr/>
        </p:nvSpPr>
        <p:spPr>
          <a:xfrm>
            <a:off x="1051560" y="5111496"/>
            <a:ext cx="5029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1550" i="1" dirty="0">
                <a:solidFill>
                  <a:srgbClr val="1B263B"/>
                </a:solidFill>
              </a:rPr>
              <a:t>Izbori 1945. nisu bili početak vlasti KPJ, nego njezina poratna institucionalna potvrda.</a:t>
            </a:r>
            <a:endParaRPr lang="en-US" sz="1550" dirty="0"/>
          </a:p>
        </p:txBody>
      </p:sp>
      <p:sp>
        <p:nvSpPr>
          <p:cNvPr id="27" name="Shape 24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25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9" name="Text 26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0" name="Text 27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Proglašenje FNRJ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29. studenoga 1945.: kraj monarhije i nova savezna republika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417320"/>
            <a:ext cx="10698480" cy="658368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4"/>
          <p:cNvSpPr/>
          <p:nvPr/>
        </p:nvSpPr>
        <p:spPr>
          <a:xfrm>
            <a:off x="960120" y="1618488"/>
            <a:ext cx="10241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FFFFF"/>
                </a:solidFill>
              </a:rPr>
              <a:t>Ustavotvorna skupština proglašava Federativnu Narodnu Republiku Jugoslaviju</a:t>
            </a:r>
            <a:endParaRPr lang="en-US" sz="1700" dirty="0"/>
          </a:p>
        </p:txBody>
      </p:sp>
      <p:sp>
        <p:nvSpPr>
          <p:cNvPr id="7" name="Shape 5"/>
          <p:cNvSpPr/>
          <p:nvPr/>
        </p:nvSpPr>
        <p:spPr>
          <a:xfrm>
            <a:off x="777240" y="2468880"/>
            <a:ext cx="3108960" cy="1463040"/>
          </a:xfrm>
          <a:prstGeom prst="roundRect">
            <a:avLst>
              <a:gd name="adj" fmla="val 75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777240" y="2468880"/>
            <a:ext cx="82296" cy="146304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978408" y="259689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Republika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78408" y="2926080"/>
            <a:ext cx="2788920" cy="8961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Monarhija se ukida; dinastija Karađorđević lišava se prava.</a:t>
            </a:r>
            <a:endParaRPr lang="en-US" sz="1260" dirty="0"/>
          </a:p>
        </p:txBody>
      </p:sp>
      <p:sp>
        <p:nvSpPr>
          <p:cNvPr id="11" name="Shape 9"/>
          <p:cNvSpPr/>
          <p:nvPr/>
        </p:nvSpPr>
        <p:spPr>
          <a:xfrm>
            <a:off x="4526280" y="2468880"/>
            <a:ext cx="3108960" cy="1463040"/>
          </a:xfrm>
          <a:prstGeom prst="roundRect">
            <a:avLst>
              <a:gd name="adj" fmla="val 75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10"/>
          <p:cNvSpPr/>
          <p:nvPr/>
        </p:nvSpPr>
        <p:spPr>
          <a:xfrm>
            <a:off x="4526280" y="2468880"/>
            <a:ext cx="82296" cy="146304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4727448" y="259689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Federacija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727448" y="2926080"/>
            <a:ext cx="2788920" cy="8961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Država se definira kao zajednica narodnih republika.</a:t>
            </a:r>
            <a:endParaRPr lang="en-US" sz="1260" dirty="0"/>
          </a:p>
        </p:txBody>
      </p:sp>
      <p:sp>
        <p:nvSpPr>
          <p:cNvPr id="15" name="Shape 13"/>
          <p:cNvSpPr/>
          <p:nvPr/>
        </p:nvSpPr>
        <p:spPr>
          <a:xfrm>
            <a:off x="8275320" y="2468880"/>
            <a:ext cx="2743200" cy="1463040"/>
          </a:xfrm>
          <a:prstGeom prst="roundRect">
            <a:avLst>
              <a:gd name="adj" fmla="val 75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4"/>
          <p:cNvSpPr/>
          <p:nvPr/>
        </p:nvSpPr>
        <p:spPr>
          <a:xfrm>
            <a:off x="8275320" y="2468880"/>
            <a:ext cx="82296" cy="146304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8476488" y="2596896"/>
            <a:ext cx="2423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Vlast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476488" y="2926080"/>
            <a:ext cx="2423160" cy="8961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Tito postaje predsjednik vlade; KPJ dominira političkim sustavom.</a:t>
            </a:r>
            <a:endParaRPr lang="en-US" sz="1260" dirty="0"/>
          </a:p>
        </p:txBody>
      </p:sp>
      <p:sp>
        <p:nvSpPr>
          <p:cNvPr id="19" name="Text 17"/>
          <p:cNvSpPr/>
          <p:nvPr/>
        </p:nvSpPr>
        <p:spPr>
          <a:xfrm>
            <a:off x="914400" y="4709160"/>
            <a:ext cx="1042416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1B263B"/>
                </a:solidFill>
              </a:rPr>
              <a:t>Šest republika: Slovenija · Hrvatska · Bosna i Hercegovina · Srbija · Crna Gora · Makedonija</a:t>
            </a:r>
            <a:endParaRPr lang="en-US" sz="1800" dirty="0"/>
          </a:p>
        </p:txBody>
      </p:sp>
      <p:sp>
        <p:nvSpPr>
          <p:cNvPr id="20" name="Text 18"/>
          <p:cNvSpPr/>
          <p:nvPr/>
        </p:nvSpPr>
        <p:spPr>
          <a:xfrm>
            <a:off x="1143000" y="5440680"/>
            <a:ext cx="99669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480" dirty="0">
                <a:solidFill>
                  <a:srgbClr val="202124"/>
                </a:solidFill>
              </a:rPr>
              <a:t>Za Hrvatsku: federalni status otvara republički ustavni okvir, ali u jednopartijskom sustavu stvarna politička moć ostaje koncentrirana u KPJ.</a:t>
            </a:r>
            <a:endParaRPr lang="en-US" sz="1480" dirty="0"/>
          </a:p>
        </p:txBody>
      </p:sp>
      <p:sp>
        <p:nvSpPr>
          <p:cNvPr id="21" name="Shape 19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4" name="Text 22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Zakoni koji učvršćuju novu državu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1945.–1947.: revolucija prelazi u pravni i institucionalni poredak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960120" y="3611880"/>
            <a:ext cx="1019556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731520" y="246888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832104" y="256032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9. VI. 1945.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832104" y="278892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Zakon o konfiskaciji imovine i izvršenju konfiskacije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2788920" y="246888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889504" y="256032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566246"/>
                </a:solidFill>
              </a:rPr>
              <a:t>23. VIII. 1945.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2889504" y="278892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Zakon o agrarnoj reformi i kolonizaciji</a:t>
            </a:r>
            <a:endParaRPr lang="en-US" sz="1030" dirty="0"/>
          </a:p>
        </p:txBody>
      </p:sp>
      <p:sp>
        <p:nvSpPr>
          <p:cNvPr id="12" name="Shape 10"/>
          <p:cNvSpPr/>
          <p:nvPr/>
        </p:nvSpPr>
        <p:spPr>
          <a:xfrm>
            <a:off x="4846320" y="246888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4946904" y="256032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1B263B"/>
                </a:solidFill>
              </a:rPr>
              <a:t>31. I. 1946.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946904" y="278892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Ustav FNRJ</a:t>
            </a:r>
            <a:endParaRPr lang="en-US" sz="1030" dirty="0"/>
          </a:p>
        </p:txBody>
      </p:sp>
      <p:sp>
        <p:nvSpPr>
          <p:cNvPr id="15" name="Shape 13"/>
          <p:cNvSpPr/>
          <p:nvPr/>
        </p:nvSpPr>
        <p:spPr>
          <a:xfrm>
            <a:off x="6903720" y="246888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4"/>
          <p:cNvSpPr/>
          <p:nvPr/>
        </p:nvSpPr>
        <p:spPr>
          <a:xfrm>
            <a:off x="7004304" y="256032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C6A15B"/>
                </a:solidFill>
              </a:rPr>
              <a:t>1946.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7004304" y="278892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Zakon o nacionalizaciji privatnih privrednih poduzeća</a:t>
            </a:r>
            <a:endParaRPr lang="en-US" sz="1030" dirty="0"/>
          </a:p>
        </p:txBody>
      </p:sp>
      <p:sp>
        <p:nvSpPr>
          <p:cNvPr id="18" name="Shape 16"/>
          <p:cNvSpPr/>
          <p:nvPr/>
        </p:nvSpPr>
        <p:spPr>
          <a:xfrm>
            <a:off x="8961120" y="246888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9061704" y="256032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18. I. 1947.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9061704" y="278892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Ustav NR Hrvatske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914400" y="4617720"/>
            <a:ext cx="329184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914400" y="4617720"/>
            <a:ext cx="82296" cy="91440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1115568" y="474573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Imovina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1115568" y="5074920"/>
            <a:ext cx="297180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Konfiskacija, agrarna reforma i nacionalizacija mijenjaju društveno-ekonomske odnose.</a:t>
            </a:r>
            <a:endParaRPr lang="en-US" sz="1260" dirty="0"/>
          </a:p>
        </p:txBody>
      </p:sp>
      <p:sp>
        <p:nvSpPr>
          <p:cNvPr id="25" name="Shape 23"/>
          <p:cNvSpPr/>
          <p:nvPr/>
        </p:nvSpPr>
        <p:spPr>
          <a:xfrm>
            <a:off x="4434840" y="4617720"/>
            <a:ext cx="329184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Shape 24"/>
          <p:cNvSpPr/>
          <p:nvPr/>
        </p:nvSpPr>
        <p:spPr>
          <a:xfrm>
            <a:off x="4434840" y="4617720"/>
            <a:ext cx="82296" cy="914400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5"/>
          <p:cNvSpPr/>
          <p:nvPr/>
        </p:nvSpPr>
        <p:spPr>
          <a:xfrm>
            <a:off x="4636008" y="474573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Ustavnost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4636008" y="5074920"/>
            <a:ext cx="297180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Savezni i republički ustavi daju formalni okvir novoj državi.</a:t>
            </a:r>
            <a:endParaRPr lang="en-US" sz="1260" dirty="0"/>
          </a:p>
        </p:txBody>
      </p:sp>
      <p:sp>
        <p:nvSpPr>
          <p:cNvPr id="29" name="Shape 27"/>
          <p:cNvSpPr/>
          <p:nvPr/>
        </p:nvSpPr>
        <p:spPr>
          <a:xfrm>
            <a:off x="7955280" y="4617720"/>
            <a:ext cx="292608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" name="Shape 28"/>
          <p:cNvSpPr/>
          <p:nvPr/>
        </p:nvSpPr>
        <p:spPr>
          <a:xfrm>
            <a:off x="7955280" y="4617720"/>
            <a:ext cx="82296" cy="9144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29"/>
          <p:cNvSpPr/>
          <p:nvPr/>
        </p:nvSpPr>
        <p:spPr>
          <a:xfrm>
            <a:off x="8156448" y="474573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Kontrola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8156448" y="5074920"/>
            <a:ext cx="26060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Pravni okvir učvršćuje prevlast Narodne fronte/KPJ.</a:t>
            </a:r>
            <a:endParaRPr lang="en-US" sz="1260" dirty="0"/>
          </a:p>
        </p:txBody>
      </p:sp>
      <p:sp>
        <p:nvSpPr>
          <p:cNvPr id="33" name="Shape 3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 32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6" name="Text 34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Narodna fronta i politička mobilizacija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Kako se nova vlast predstavljala društvu</a:t>
            </a: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31520" y="1325880"/>
            <a:ext cx="329184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731520" y="1325880"/>
            <a:ext cx="82296" cy="13258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32688" y="145389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Frontovski model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32688" y="1783080"/>
            <a:ext cx="2971800" cy="7589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Narodna fronta širi političku bazu režima, ali KPJ ostaje središte odlučivanja.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4434840" y="1325880"/>
            <a:ext cx="329184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4434840" y="1325880"/>
            <a:ext cx="82296" cy="132588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4636008" y="1453896"/>
            <a:ext cx="2971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Propaganda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636008" y="1783080"/>
            <a:ext cx="2971800" cy="7589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Mediji, skupovi, simboli i organizacije prikazuju novu vlast kao izraz narodne volje.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8138160" y="1325880"/>
            <a:ext cx="283464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8138160" y="1325880"/>
            <a:ext cx="82296" cy="132588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8339328" y="1453896"/>
            <a:ext cx="2514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Masovne organizacije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339328" y="1783080"/>
            <a:ext cx="2514600" cy="7589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Mobilizacija mladih, žena, radnika i seljaka kroz režimske organizacije.</a:t>
            </a:r>
            <a:endParaRPr lang="en-US" sz="1260" dirty="0"/>
          </a:p>
        </p:txBody>
      </p:sp>
      <p:sp>
        <p:nvSpPr>
          <p:cNvPr id="17" name="Text 15"/>
          <p:cNvSpPr/>
          <p:nvPr/>
        </p:nvSpPr>
        <p:spPr>
          <a:xfrm>
            <a:off x="1051560" y="3429000"/>
            <a:ext cx="100126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800" dirty="0"/>
          </a:p>
        </p:txBody>
      </p:sp>
      <p:sp>
        <p:nvSpPr>
          <p:cNvPr id="18" name="Shape 16"/>
          <p:cNvSpPr/>
          <p:nvPr/>
        </p:nvSpPr>
        <p:spPr>
          <a:xfrm>
            <a:off x="1828800" y="4389120"/>
            <a:ext cx="850392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1874520" y="4800600"/>
            <a:ext cx="845820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202124"/>
                </a:solidFill>
              </a:rPr>
              <a:t>Vlast se ne učvršćuje samo zakonima, nego i oblikovanjem političke kulture: javni rituali, govor o „narodu”, antifašistički legitimitet i kontrolirana javna sfera.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3" name="Text 21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90C33B-AC43-19F7-F370-424304DC15DC}"/>
              </a:ext>
            </a:extLst>
          </p:cNvPr>
          <p:cNvSpPr txBox="1"/>
          <p:nvPr/>
        </p:nvSpPr>
        <p:spPr>
          <a:xfrm>
            <a:off x="355600" y="460494"/>
            <a:ext cx="6492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3600" b="1" dirty="0"/>
              <a:t>Rani razvoj države do 1953</a:t>
            </a:r>
            <a:r>
              <a:rPr lang="hr-HR" sz="2400" b="1" dirty="0"/>
              <a:t>.</a:t>
            </a:r>
            <a:endParaRPr 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9695B-6643-14A5-6CE6-5CEB764D96E5}"/>
              </a:ext>
            </a:extLst>
          </p:cNvPr>
          <p:cNvSpPr txBox="1"/>
          <p:nvPr/>
        </p:nvSpPr>
        <p:spPr>
          <a:xfrm>
            <a:off x="368837" y="107403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400" b="1" dirty="0"/>
              <a:t>Konsolidacija vlasti</a:t>
            </a:r>
            <a:endParaRPr lang="en-US" sz="2400" b="1" dirty="0"/>
          </a:p>
        </p:txBody>
      </p:sp>
      <p:sp>
        <p:nvSpPr>
          <p:cNvPr id="6" name="Shape 12">
            <a:extLst>
              <a:ext uri="{FF2B5EF4-FFF2-40B4-BE49-F238E27FC236}">
                <a16:creationId xmlns:a16="http://schemas.microsoft.com/office/drawing/2014/main" id="{27922DDF-5FC4-63DC-0DE8-85A5F0DBA846}"/>
              </a:ext>
            </a:extLst>
          </p:cNvPr>
          <p:cNvSpPr/>
          <p:nvPr/>
        </p:nvSpPr>
        <p:spPr>
          <a:xfrm>
            <a:off x="486922" y="1793966"/>
            <a:ext cx="82296" cy="1441741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D38C5B0A-0590-F9E0-7E2C-F11431062675}"/>
              </a:ext>
            </a:extLst>
          </p:cNvPr>
          <p:cNvSpPr/>
          <p:nvPr/>
        </p:nvSpPr>
        <p:spPr>
          <a:xfrm>
            <a:off x="579112" y="1793965"/>
            <a:ext cx="3676904" cy="1441741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KPJ postupno uklanja političku opoziciju i uspostavlja potpunu kontrolu na državom</a:t>
            </a:r>
            <a:endParaRPr lang="de-DE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A9E811F7-7499-72EB-D31C-A45DAEE9C1C1}"/>
              </a:ext>
            </a:extLst>
          </p:cNvPr>
          <p:cNvSpPr/>
          <p:nvPr/>
        </p:nvSpPr>
        <p:spPr>
          <a:xfrm>
            <a:off x="4630942" y="1766625"/>
            <a:ext cx="3373120" cy="1391475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represivni aparat vodila UDBA sa sjedištem u Beogradu</a:t>
            </a:r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81A8A8-92CA-005B-4A26-D5BA50C62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398" y="1778636"/>
            <a:ext cx="97544" cy="1457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EED488-7857-87D4-2B9A-BB7404A94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60" y="3372643"/>
            <a:ext cx="97544" cy="14570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6CFE8-922F-08E4-5D84-4CAFEB31C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339" y="1733827"/>
            <a:ext cx="97544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6D7519F-DEF5-3EC9-3268-CC8D4CF00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17" y="3369506"/>
            <a:ext cx="443000" cy="1378673"/>
          </a:xfrm>
          <a:prstGeom prst="rect">
            <a:avLst/>
          </a:prstGeom>
        </p:spPr>
      </p:pic>
      <p:sp>
        <p:nvSpPr>
          <p:cNvPr id="17" name="Shape 3">
            <a:extLst>
              <a:ext uri="{FF2B5EF4-FFF2-40B4-BE49-F238E27FC236}">
                <a16:creationId xmlns:a16="http://schemas.microsoft.com/office/drawing/2014/main" id="{4798C310-B2F7-6AD3-BFE0-AA09A10EB788}"/>
              </a:ext>
            </a:extLst>
          </p:cNvPr>
          <p:cNvSpPr/>
          <p:nvPr/>
        </p:nvSpPr>
        <p:spPr>
          <a:xfrm>
            <a:off x="8500883" y="1733827"/>
            <a:ext cx="329184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„kulturna revolucija”- sustavni progoni, zabrane te uklanjanje stare političke, vjerske, kulturne ujtecaje</a:t>
            </a:r>
            <a:endParaRPr lang="de-DE" dirty="0"/>
          </a:p>
        </p:txBody>
      </p:sp>
      <p:sp>
        <p:nvSpPr>
          <p:cNvPr id="20" name="Shape 3">
            <a:extLst>
              <a:ext uri="{FF2B5EF4-FFF2-40B4-BE49-F238E27FC236}">
                <a16:creationId xmlns:a16="http://schemas.microsoft.com/office/drawing/2014/main" id="{B05D2593-9901-90E6-EAE8-90C42A1669C7}"/>
              </a:ext>
            </a:extLst>
          </p:cNvPr>
          <p:cNvSpPr/>
          <p:nvPr/>
        </p:nvSpPr>
        <p:spPr>
          <a:xfrm>
            <a:off x="579112" y="3337973"/>
            <a:ext cx="3676904" cy="1441741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>
                <a:ea typeface="Aptos" panose="020B0004020202020204" pitchFamily="34" charset="0"/>
              </a:rPr>
              <a:t>progonili su se bivši političari i građanske stranke, intelektualci, novinari, svećenici, umjetnici, osobe povezane s poraženim režimima </a:t>
            </a:r>
            <a:endParaRPr lang="en-US" dirty="0"/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13C8403D-2997-81A2-6A5D-A440A6C392E6}"/>
              </a:ext>
            </a:extLst>
          </p:cNvPr>
          <p:cNvSpPr/>
          <p:nvPr/>
        </p:nvSpPr>
        <p:spPr>
          <a:xfrm>
            <a:off x="4626385" y="3342961"/>
            <a:ext cx="3676904" cy="1391475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socijalistički realizam </a:t>
            </a:r>
            <a:endParaRPr lang="en-US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18722BAE-E59E-275D-2241-7EB68AF45C1D}"/>
              </a:ext>
            </a:extLst>
          </p:cNvPr>
          <p:cNvSpPr/>
          <p:nvPr/>
        </p:nvSpPr>
        <p:spPr>
          <a:xfrm>
            <a:off x="610108" y="4881980"/>
            <a:ext cx="3718052" cy="1629864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oduzimanje crkvene imovine, zabrane vjerskog djelovanja u javnom prostoru, pritisci na svećenike, suđenja crkvenim predstavnicima</a:t>
            </a:r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3C4B3D-B1E9-3F07-A826-A214220C1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81" y="4930244"/>
            <a:ext cx="107139" cy="1600398"/>
          </a:xfrm>
          <a:prstGeom prst="rect">
            <a:avLst/>
          </a:prstGeom>
        </p:spPr>
      </p:pic>
      <p:sp>
        <p:nvSpPr>
          <p:cNvPr id="24" name="Shape 3">
            <a:extLst>
              <a:ext uri="{FF2B5EF4-FFF2-40B4-BE49-F238E27FC236}">
                <a16:creationId xmlns:a16="http://schemas.microsoft.com/office/drawing/2014/main" id="{C3F96DA4-EF00-3D58-73E6-A6164BE4D9E7}"/>
              </a:ext>
            </a:extLst>
          </p:cNvPr>
          <p:cNvSpPr/>
          <p:nvPr/>
        </p:nvSpPr>
        <p:spPr>
          <a:xfrm>
            <a:off x="8449569" y="3342961"/>
            <a:ext cx="3676904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vlast je pokušavala ograničiti izražavanje nacionalnih posebnosti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27F645-605C-17CD-46C7-D198704D1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229" y="3322644"/>
            <a:ext cx="97544" cy="1457070"/>
          </a:xfrm>
          <a:prstGeom prst="rect">
            <a:avLst/>
          </a:prstGeom>
        </p:spPr>
      </p:pic>
      <p:sp>
        <p:nvSpPr>
          <p:cNvPr id="26" name="Shape 1">
            <a:extLst>
              <a:ext uri="{FF2B5EF4-FFF2-40B4-BE49-F238E27FC236}">
                <a16:creationId xmlns:a16="http://schemas.microsoft.com/office/drawing/2014/main" id="{E444BF67-E0FC-3447-1BC1-0C94266E0910}"/>
              </a:ext>
            </a:extLst>
          </p:cNvPr>
          <p:cNvSpPr/>
          <p:nvPr/>
        </p:nvSpPr>
        <p:spPr>
          <a:xfrm>
            <a:off x="481560" y="1535695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528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626C77-3810-A3B6-34C9-BFE2CD170F44}"/>
              </a:ext>
            </a:extLst>
          </p:cNvPr>
          <p:cNvSpPr txBox="1"/>
          <p:nvPr/>
        </p:nvSpPr>
        <p:spPr>
          <a:xfrm>
            <a:off x="497840" y="409694"/>
            <a:ext cx="5364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2800" b="1" dirty="0"/>
              <a:t>Agrarna reforma</a:t>
            </a:r>
            <a:endParaRPr lang="en-US" sz="2800" b="1" dirty="0"/>
          </a:p>
        </p:txBody>
      </p:sp>
      <p:sp>
        <p:nvSpPr>
          <p:cNvPr id="8" name="Shape 3">
            <a:extLst>
              <a:ext uri="{FF2B5EF4-FFF2-40B4-BE49-F238E27FC236}">
                <a16:creationId xmlns:a16="http://schemas.microsoft.com/office/drawing/2014/main" id="{4B956D0D-72E9-61BC-6794-81B6E9E13684}"/>
              </a:ext>
            </a:extLst>
          </p:cNvPr>
          <p:cNvSpPr/>
          <p:nvPr/>
        </p:nvSpPr>
        <p:spPr>
          <a:xfrm>
            <a:off x="497840" y="1238085"/>
            <a:ext cx="357632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između 1945. i 1948.</a:t>
            </a:r>
            <a:endParaRPr lang="de-DE" dirty="0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C935A02F-2CA9-080D-38D0-FF61865293DA}"/>
              </a:ext>
            </a:extLst>
          </p:cNvPr>
          <p:cNvSpPr/>
          <p:nvPr/>
        </p:nvSpPr>
        <p:spPr>
          <a:xfrm>
            <a:off x="4522725" y="1238085"/>
            <a:ext cx="329184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ciljevi: preraspodjela zemlje seljacima bez zemlje te učvršćivanje komunističke vlasti </a:t>
            </a:r>
            <a:endParaRPr lang="de-DE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FE43D8B4-DFA0-A1A5-3445-2EE3F7D7B37B}"/>
              </a:ext>
            </a:extLst>
          </p:cNvPr>
          <p:cNvSpPr/>
          <p:nvPr/>
        </p:nvSpPr>
        <p:spPr>
          <a:xfrm>
            <a:off x="8077962" y="1238085"/>
            <a:ext cx="3576320" cy="1325880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veliko siromaštvo nakon rata, nejednaka raspodjela zemlje, strah od otpora na selu</a:t>
            </a:r>
            <a:endParaRPr lang="de-DE" dirty="0"/>
          </a:p>
        </p:txBody>
      </p:sp>
      <p:sp>
        <p:nvSpPr>
          <p:cNvPr id="12" name="Shape 3">
            <a:extLst>
              <a:ext uri="{FF2B5EF4-FFF2-40B4-BE49-F238E27FC236}">
                <a16:creationId xmlns:a16="http://schemas.microsoft.com/office/drawing/2014/main" id="{5A46B641-15F8-B3EE-2F12-EF3453371462}"/>
              </a:ext>
            </a:extLst>
          </p:cNvPr>
          <p:cNvSpPr/>
          <p:nvPr/>
        </p:nvSpPr>
        <p:spPr>
          <a:xfrm>
            <a:off x="456692" y="3059636"/>
            <a:ext cx="3576320" cy="1502204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oduzimanje zemlje veleposjednicima, konfisciranje imovine neprijateljima, ograničavanje maksiminalne veličine privatnog posjeda </a:t>
            </a:r>
            <a:endParaRPr lang="de-DE" dirty="0"/>
          </a:p>
        </p:txBody>
      </p:sp>
      <p:sp>
        <p:nvSpPr>
          <p:cNvPr id="13" name="Shape 4">
            <a:extLst>
              <a:ext uri="{FF2B5EF4-FFF2-40B4-BE49-F238E27FC236}">
                <a16:creationId xmlns:a16="http://schemas.microsoft.com/office/drawing/2014/main" id="{CBF9E51D-3814-6128-7E0F-556604928867}"/>
              </a:ext>
            </a:extLst>
          </p:cNvPr>
          <p:cNvSpPr/>
          <p:nvPr/>
        </p:nvSpPr>
        <p:spPr>
          <a:xfrm>
            <a:off x="415544" y="1288885"/>
            <a:ext cx="82296" cy="13258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4">
            <a:extLst>
              <a:ext uri="{FF2B5EF4-FFF2-40B4-BE49-F238E27FC236}">
                <a16:creationId xmlns:a16="http://schemas.microsoft.com/office/drawing/2014/main" id="{74C528D8-B3D6-BB07-0D2B-EC5E0FF6851A}"/>
              </a:ext>
            </a:extLst>
          </p:cNvPr>
          <p:cNvSpPr/>
          <p:nvPr/>
        </p:nvSpPr>
        <p:spPr>
          <a:xfrm>
            <a:off x="4440429" y="1238085"/>
            <a:ext cx="82296" cy="13258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Shape 4">
            <a:extLst>
              <a:ext uri="{FF2B5EF4-FFF2-40B4-BE49-F238E27FC236}">
                <a16:creationId xmlns:a16="http://schemas.microsoft.com/office/drawing/2014/main" id="{BE38FA98-A9EA-D4C0-8800-D6964243A4A9}"/>
              </a:ext>
            </a:extLst>
          </p:cNvPr>
          <p:cNvSpPr/>
          <p:nvPr/>
        </p:nvSpPr>
        <p:spPr>
          <a:xfrm>
            <a:off x="8036814" y="1238085"/>
            <a:ext cx="82296" cy="13258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4">
            <a:extLst>
              <a:ext uri="{FF2B5EF4-FFF2-40B4-BE49-F238E27FC236}">
                <a16:creationId xmlns:a16="http://schemas.microsoft.com/office/drawing/2014/main" id="{864EB14C-E293-97DC-8F78-9358A817DB14}"/>
              </a:ext>
            </a:extLst>
          </p:cNvPr>
          <p:cNvSpPr/>
          <p:nvPr/>
        </p:nvSpPr>
        <p:spPr>
          <a:xfrm>
            <a:off x="404368" y="3059636"/>
            <a:ext cx="82296" cy="1502204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4">
            <a:extLst>
              <a:ext uri="{FF2B5EF4-FFF2-40B4-BE49-F238E27FC236}">
                <a16:creationId xmlns:a16="http://schemas.microsoft.com/office/drawing/2014/main" id="{3B8E19B1-3926-0B8E-3AF3-34170F0F5E76}"/>
              </a:ext>
            </a:extLst>
          </p:cNvPr>
          <p:cNvSpPr/>
          <p:nvPr/>
        </p:nvSpPr>
        <p:spPr>
          <a:xfrm>
            <a:off x="7995666" y="3147798"/>
            <a:ext cx="82296" cy="13258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4">
            <a:extLst>
              <a:ext uri="{FF2B5EF4-FFF2-40B4-BE49-F238E27FC236}">
                <a16:creationId xmlns:a16="http://schemas.microsoft.com/office/drawing/2014/main" id="{9EE5EA8C-188B-1978-5697-FFFEF5449F48}"/>
              </a:ext>
            </a:extLst>
          </p:cNvPr>
          <p:cNvSpPr/>
          <p:nvPr/>
        </p:nvSpPr>
        <p:spPr>
          <a:xfrm>
            <a:off x="4225544" y="3103717"/>
            <a:ext cx="82296" cy="1414042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AB3510E3-8E23-AC81-2D57-7444F094DD60}"/>
              </a:ext>
            </a:extLst>
          </p:cNvPr>
          <p:cNvSpPr/>
          <p:nvPr/>
        </p:nvSpPr>
        <p:spPr>
          <a:xfrm>
            <a:off x="4307840" y="3069796"/>
            <a:ext cx="3576320" cy="1502204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stvaranje političke lojalnosti seljaka </a:t>
            </a:r>
            <a:endParaRPr lang="de-DE" dirty="0"/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2D62430E-1B86-552E-682D-44F5D1128A07}"/>
              </a:ext>
            </a:extLst>
          </p:cNvPr>
          <p:cNvSpPr/>
          <p:nvPr/>
        </p:nvSpPr>
        <p:spPr>
          <a:xfrm>
            <a:off x="8077962" y="3059636"/>
            <a:ext cx="3576320" cy="1502204"/>
          </a:xfrm>
          <a:prstGeom prst="roundRect">
            <a:avLst>
              <a:gd name="adj" fmla="val 827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kolektivizacija po sovjetskom modelu (otpor seljaka)</a:t>
            </a:r>
            <a:endParaRPr lang="de-DE" dirty="0"/>
          </a:p>
        </p:txBody>
      </p:sp>
      <p:sp>
        <p:nvSpPr>
          <p:cNvPr id="26" name="Shape 20">
            <a:extLst>
              <a:ext uri="{FF2B5EF4-FFF2-40B4-BE49-F238E27FC236}">
                <a16:creationId xmlns:a16="http://schemas.microsoft.com/office/drawing/2014/main" id="{9A4D19D3-7FA6-A68E-E9BF-9600D858A1F1}"/>
              </a:ext>
            </a:extLst>
          </p:cNvPr>
          <p:cNvSpPr/>
          <p:nvPr/>
        </p:nvSpPr>
        <p:spPr>
          <a:xfrm>
            <a:off x="1112520" y="4919291"/>
            <a:ext cx="8107680" cy="821109"/>
          </a:xfrm>
          <a:prstGeom prst="roundRect">
            <a:avLst>
              <a:gd name="adj" fmla="val 17647"/>
            </a:avLst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hr-HR" kern="15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agrarna reforma nakon Drugog svjetskog rata nije bila samo ekonomska mjera već i  ključni politički alat nove komunističke vlasti</a:t>
            </a:r>
            <a:endParaRPr lang="en-US" kern="150" dirty="0">
              <a:solidFill>
                <a:schemeClr val="bg1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18F24EC3-E69C-AF66-E916-F8F857B672AF}"/>
              </a:ext>
            </a:extLst>
          </p:cNvPr>
          <p:cNvSpPr/>
          <p:nvPr/>
        </p:nvSpPr>
        <p:spPr>
          <a:xfrm>
            <a:off x="593320" y="944609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95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39AEEC-9C55-716A-E24E-F96C7B390CA2}"/>
              </a:ext>
            </a:extLst>
          </p:cNvPr>
          <p:cNvSpPr txBox="1"/>
          <p:nvPr/>
        </p:nvSpPr>
        <p:spPr>
          <a:xfrm>
            <a:off x="522200" y="509353"/>
            <a:ext cx="6096000" cy="493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r-HR" sz="2400" b="1" kern="15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Informbiro i vanjska politika</a:t>
            </a:r>
            <a:endParaRPr lang="en-US" sz="2400" b="1" kern="15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B8BEA4-E435-EAEC-4414-142BC5D8CD85}"/>
              </a:ext>
            </a:extLst>
          </p:cNvPr>
          <p:cNvSpPr txBox="1"/>
          <p:nvPr/>
        </p:nvSpPr>
        <p:spPr>
          <a:xfrm>
            <a:off x="314960" y="1137179"/>
            <a:ext cx="7264400" cy="5867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kern="15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osnovan 1947. za učvršćivanje sovjetskog utjecaja, širenje propagande i borbu protiv zapadnog utjecaja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pitanje karaktera oslobodilačkog rata 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600" dirty="0" err="1"/>
              <a:t>jugoslavensko</a:t>
            </a:r>
            <a:r>
              <a:rPr lang="en-US" sz="1600" dirty="0"/>
              <a:t> </a:t>
            </a:r>
            <a:r>
              <a:rPr lang="en-US" sz="1600" dirty="0" err="1"/>
              <a:t>vodstvo</a:t>
            </a:r>
            <a:r>
              <a:rPr lang="en-US" sz="1600" dirty="0"/>
              <a:t> </a:t>
            </a:r>
            <a:r>
              <a:rPr lang="en-US" sz="1600" dirty="0" err="1"/>
              <a:t>željel</a:t>
            </a:r>
            <a:r>
              <a:rPr lang="hr-HR" sz="1600" dirty="0"/>
              <a:t>o</a:t>
            </a:r>
            <a:r>
              <a:rPr lang="en-US" sz="1600" dirty="0"/>
              <a:t> </a:t>
            </a:r>
            <a:r>
              <a:rPr lang="en-US" sz="1600" dirty="0" err="1"/>
              <a:t>voditi</a:t>
            </a:r>
            <a:r>
              <a:rPr lang="en-US" sz="1600" dirty="0"/>
              <a:t> </a:t>
            </a:r>
            <a:r>
              <a:rPr lang="en-US" sz="1600" dirty="0" err="1"/>
              <a:t>samostalniju</a:t>
            </a:r>
            <a:r>
              <a:rPr lang="en-US" sz="1600" dirty="0"/>
              <a:t> </a:t>
            </a:r>
            <a:r>
              <a:rPr lang="en-US" sz="1600" dirty="0" err="1"/>
              <a:t>politiku</a:t>
            </a:r>
            <a:endParaRPr lang="hr-HR" sz="1600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balkanska politika Jugoslavije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sukob Tita i Staljina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1948. Informbiro donosi rezoluciju protiv Jugoslavije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KPJ čini greške u agrarnoj politici,  rukovodstvo KPJ odstupa od lenjinske teorije te je dovedena u pitanje njena rukovodeća uloga, u unutarpartijskom životu vlada nedemokratski birokratski režim, antisovjetizam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hr-HR" sz="1600" dirty="0"/>
              <a:t>kampanja protiv rukovodstva i Jugoslavije u cjelini (smjenjivanje jugoslovenskih rukovodilaca)</a:t>
            </a:r>
            <a:endParaRPr lang="hr-HR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dirty="0"/>
          </a:p>
          <a:p>
            <a:pPr marL="285750" lvl="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 sz="1800" kern="15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5F4BB2A0-ED03-B9FC-243E-3C2C25AA639E}"/>
              </a:ext>
            </a:extLst>
          </p:cNvPr>
          <p:cNvSpPr/>
          <p:nvPr/>
        </p:nvSpPr>
        <p:spPr>
          <a:xfrm>
            <a:off x="593320" y="1002565"/>
            <a:ext cx="17028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B16CD-465B-498A-3011-E51BB7AAE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0" y="2457979"/>
            <a:ext cx="4354590" cy="42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63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DB2DA-7764-7309-1CDB-A8BC5EA189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r="1334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0DAB5E-C6BB-A46A-88D0-B0D72C58833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Informbiro</a:t>
            </a: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</a:t>
            </a: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vanjska</a:t>
            </a:r>
            <a:r>
              <a:rPr lang="en-US" sz="4400" b="1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politika</a:t>
            </a:r>
            <a:endParaRPr lang="en-US" sz="4400" b="1" dirty="0"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C083A-A56E-E08F-38D5-2032AD73B814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  <a:effectLst/>
              </a:rPr>
              <a:t>Sovjetski</a:t>
            </a:r>
            <a:r>
              <a:rPr lang="en-US" dirty="0">
                <a:solidFill>
                  <a:srgbClr val="FFFFFF"/>
                </a:solidFill>
                <a:effectLst/>
              </a:rPr>
              <a:t> </a:t>
            </a:r>
            <a:r>
              <a:rPr lang="en-US" dirty="0" err="1">
                <a:solidFill>
                  <a:srgbClr val="FFFFFF"/>
                </a:solidFill>
                <a:effectLst/>
              </a:rPr>
              <a:t>Savez</a:t>
            </a:r>
            <a:r>
              <a:rPr lang="hr-HR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  <a:effectLst/>
              </a:rPr>
              <a:t>28.09.1949.g. </a:t>
            </a:r>
            <a:r>
              <a:rPr lang="hr-HR" dirty="0">
                <a:solidFill>
                  <a:srgbClr val="FFFFFF"/>
                </a:solidFill>
              </a:rPr>
              <a:t>o</a:t>
            </a:r>
            <a:r>
              <a:rPr lang="en-US" dirty="0" err="1">
                <a:solidFill>
                  <a:srgbClr val="FFFFFF"/>
                </a:solidFill>
                <a:effectLst/>
              </a:rPr>
              <a:t>tkazuje</a:t>
            </a:r>
            <a:r>
              <a:rPr lang="hr-HR" dirty="0">
                <a:solidFill>
                  <a:srgbClr val="FFFFFF"/>
                </a:solidFill>
                <a:effectLst/>
              </a:rPr>
              <a:t> Ugovor o prijateljstvu, uzajamnoj pomoći i suradnji</a:t>
            </a:r>
            <a:endParaRPr lang="en-US" dirty="0">
              <a:solidFill>
                <a:srgbClr val="FFFFFF"/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provedena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potpuna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ekonomska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blokada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koja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trajala</a:t>
            </a:r>
            <a:r>
              <a:rPr lang="en-US" dirty="0">
                <a:solidFill>
                  <a:srgbClr val="FFFFFF"/>
                </a:solidFill>
              </a:rPr>
              <a:t> do 1953.g.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Jugoslavija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traži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pomoć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zapadnih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zemalja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16 </a:t>
            </a:r>
            <a:r>
              <a:rPr lang="en-US" dirty="0" err="1">
                <a:solidFill>
                  <a:srgbClr val="FFFFFF"/>
                </a:solidFill>
              </a:rPr>
              <a:t>novih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ekonomskih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ugovora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Jugoslavija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izlazi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novim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konceptom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odnosa</a:t>
            </a:r>
            <a:r>
              <a:rPr lang="en-US" dirty="0">
                <a:solidFill>
                  <a:srgbClr val="FFFFFF"/>
                </a:solidFill>
              </a:rPr>
              <a:t> u </a:t>
            </a:r>
            <a:r>
              <a:rPr lang="en-US" dirty="0" err="1">
                <a:solidFill>
                  <a:srgbClr val="FFFFFF"/>
                </a:solidFill>
              </a:rPr>
              <a:t>međunarodnoj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zajednici</a:t>
            </a:r>
            <a:r>
              <a:rPr lang="en-US" dirty="0">
                <a:solidFill>
                  <a:srgbClr val="FFFFFF"/>
                </a:solidFill>
              </a:rPr>
              <a:t> – s </a:t>
            </a:r>
            <a:r>
              <a:rPr lang="en-US" dirty="0" err="1">
                <a:solidFill>
                  <a:srgbClr val="FFFFFF"/>
                </a:solidFill>
              </a:rPr>
              <a:t>aktivnom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miroljubivom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koegzistencijom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nasuprot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blokovskoj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isključivosti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do 1954. </a:t>
            </a:r>
            <a:r>
              <a:rPr lang="en-US" dirty="0" err="1">
                <a:solidFill>
                  <a:srgbClr val="FFFFFF"/>
                </a:solidFill>
              </a:rPr>
              <a:t>godine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Jugoslavija</a:t>
            </a:r>
            <a:r>
              <a:rPr lang="en-US" dirty="0">
                <a:solidFill>
                  <a:srgbClr val="FFFFFF"/>
                </a:solidFill>
              </a:rPr>
              <a:t> je </a:t>
            </a:r>
            <a:r>
              <a:rPr lang="en-US" dirty="0" err="1">
                <a:solidFill>
                  <a:srgbClr val="FFFFFF"/>
                </a:solidFill>
              </a:rPr>
              <a:t>izašla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izolacije</a:t>
            </a: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B7D8DD7A-0473-EE8F-D2A3-05E92264311B}"/>
              </a:ext>
            </a:extLst>
          </p:cNvPr>
          <p:cNvSpPr/>
          <p:nvPr/>
        </p:nvSpPr>
        <p:spPr>
          <a:xfrm>
            <a:off x="989560" y="1348340"/>
            <a:ext cx="17028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24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D0B100-8964-A0C4-7BAB-F7E2B893B867}"/>
              </a:ext>
            </a:extLst>
          </p:cNvPr>
          <p:cNvSpPr txBox="1"/>
          <p:nvPr/>
        </p:nvSpPr>
        <p:spPr>
          <a:xfrm>
            <a:off x="528320" y="468984"/>
            <a:ext cx="6096000" cy="563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hr-HR" sz="2800" b="1" kern="15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Samoupravljanje</a:t>
            </a:r>
            <a:endParaRPr lang="en-US" sz="2800" b="1" kern="15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969BB78F-BCDF-3A3A-BC32-839D83F4B139}"/>
              </a:ext>
            </a:extLst>
          </p:cNvPr>
          <p:cNvSpPr/>
          <p:nvPr/>
        </p:nvSpPr>
        <p:spPr>
          <a:xfrm>
            <a:off x="528320" y="1295400"/>
            <a:ext cx="306832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Jugoslavija nakon 1948. razvija vlastiti model socijalizma</a:t>
            </a:r>
            <a:endParaRPr lang="en-US" dirty="0"/>
          </a:p>
        </p:txBody>
      </p:sp>
      <p:sp>
        <p:nvSpPr>
          <p:cNvPr id="5" name="Shape 5">
            <a:extLst>
              <a:ext uri="{FF2B5EF4-FFF2-40B4-BE49-F238E27FC236}">
                <a16:creationId xmlns:a16="http://schemas.microsoft.com/office/drawing/2014/main" id="{90440F6F-A78F-E280-8082-0206621C581B}"/>
              </a:ext>
            </a:extLst>
          </p:cNvPr>
          <p:cNvSpPr/>
          <p:nvPr/>
        </p:nvSpPr>
        <p:spPr>
          <a:xfrm>
            <a:off x="3830320" y="1295400"/>
            <a:ext cx="306832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radničko samoupravljanje</a:t>
            </a:r>
            <a:endParaRPr lang="en-US" dirty="0"/>
          </a:p>
        </p:txBody>
      </p:sp>
      <p:sp>
        <p:nvSpPr>
          <p:cNvPr id="6" name="Shape 5">
            <a:extLst>
              <a:ext uri="{FF2B5EF4-FFF2-40B4-BE49-F238E27FC236}">
                <a16:creationId xmlns:a16="http://schemas.microsoft.com/office/drawing/2014/main" id="{92AEAD56-7390-FBFE-930F-D7AA457C8C4B}"/>
              </a:ext>
            </a:extLst>
          </p:cNvPr>
          <p:cNvSpPr/>
          <p:nvPr/>
        </p:nvSpPr>
        <p:spPr>
          <a:xfrm>
            <a:off x="7284720" y="1295400"/>
            <a:ext cx="377952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objasniti agresivnost SSSR-a i shodno tomu smanjiti vlastitu moć </a:t>
            </a:r>
            <a:endParaRPr lang="en-US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303827A-1308-7CD8-85F6-CC4AC07C71A4}"/>
              </a:ext>
            </a:extLst>
          </p:cNvPr>
          <p:cNvSpPr/>
          <p:nvPr/>
        </p:nvSpPr>
        <p:spPr>
          <a:xfrm>
            <a:off x="528320" y="2599792"/>
            <a:ext cx="306832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gospodarska kriza izazvana ekonomskom blokadom</a:t>
            </a:r>
            <a:endParaRPr lang="en-US" dirty="0"/>
          </a:p>
        </p:txBody>
      </p:sp>
      <p:sp>
        <p:nvSpPr>
          <p:cNvPr id="10" name="Shape 5">
            <a:extLst>
              <a:ext uri="{FF2B5EF4-FFF2-40B4-BE49-F238E27FC236}">
                <a16:creationId xmlns:a16="http://schemas.microsoft.com/office/drawing/2014/main" id="{127538CE-2CD6-7BDB-B5C6-86DE324B6B6D}"/>
              </a:ext>
            </a:extLst>
          </p:cNvPr>
          <p:cNvSpPr/>
          <p:nvPr/>
        </p:nvSpPr>
        <p:spPr>
          <a:xfrm>
            <a:off x="3713480" y="2629877"/>
            <a:ext cx="345440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r>
              <a:rPr lang="hr-HR" dirty="0">
                <a:ea typeface="Aptos" panose="020B0004020202020204" pitchFamily="34" charset="0"/>
              </a:rPr>
              <a:t>dokazati zapadu da Jugoslavija nema planski i centralizirani sovjetski sustav </a:t>
            </a:r>
            <a:endParaRPr lang="en-US" dirty="0"/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7E32CA95-309D-E6C8-0C4F-DA72812F7815}"/>
              </a:ext>
            </a:extLst>
          </p:cNvPr>
          <p:cNvSpPr/>
          <p:nvPr/>
        </p:nvSpPr>
        <p:spPr>
          <a:xfrm>
            <a:off x="7284720" y="2629877"/>
            <a:ext cx="490728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ideja samoupravljanja da su radnici ti koji odlučuju o rezultatima svoga rada</a:t>
            </a:r>
            <a:endParaRPr lang="en-US" dirty="0"/>
          </a:p>
        </p:txBody>
      </p:sp>
      <p:sp>
        <p:nvSpPr>
          <p:cNvPr id="12" name="Shape 5">
            <a:extLst>
              <a:ext uri="{FF2B5EF4-FFF2-40B4-BE49-F238E27FC236}">
                <a16:creationId xmlns:a16="http://schemas.microsoft.com/office/drawing/2014/main" id="{4CFAD692-F8D2-AF9D-6590-E8DF7B09B491}"/>
              </a:ext>
            </a:extLst>
          </p:cNvPr>
          <p:cNvSpPr/>
          <p:nvPr/>
        </p:nvSpPr>
        <p:spPr>
          <a:xfrm>
            <a:off x="528320" y="3904184"/>
            <a:ext cx="390144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uvedeni randički savjeti no država je gotovo i dalje o svemu odlučivala</a:t>
            </a:r>
            <a:endParaRPr lang="en-US" dirty="0"/>
          </a:p>
        </p:txBody>
      </p:sp>
      <p:sp>
        <p:nvSpPr>
          <p:cNvPr id="13" name="Shape 5">
            <a:extLst>
              <a:ext uri="{FF2B5EF4-FFF2-40B4-BE49-F238E27FC236}">
                <a16:creationId xmlns:a16="http://schemas.microsoft.com/office/drawing/2014/main" id="{4554741E-6732-C074-279F-2F04FED1FB00}"/>
              </a:ext>
            </a:extLst>
          </p:cNvPr>
          <p:cNvSpPr/>
          <p:nvPr/>
        </p:nvSpPr>
        <p:spPr>
          <a:xfrm>
            <a:off x="4546600" y="3881528"/>
            <a:ext cx="2738120" cy="1041400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/>
              <a:t>Ustavni zakon iz 1953. institucionalizirao je samoupravljanje</a:t>
            </a:r>
            <a:endParaRPr lang="en-US" dirty="0"/>
          </a:p>
        </p:txBody>
      </p:sp>
      <p:sp>
        <p:nvSpPr>
          <p:cNvPr id="14" name="Shape 5">
            <a:extLst>
              <a:ext uri="{FF2B5EF4-FFF2-40B4-BE49-F238E27FC236}">
                <a16:creationId xmlns:a16="http://schemas.microsoft.com/office/drawing/2014/main" id="{EA40EB4A-8828-97AE-1767-75BE34E97805}"/>
              </a:ext>
            </a:extLst>
          </p:cNvPr>
          <p:cNvSpPr/>
          <p:nvPr/>
        </p:nvSpPr>
        <p:spPr>
          <a:xfrm>
            <a:off x="7528560" y="3881528"/>
            <a:ext cx="4409440" cy="1212147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pPr lvl="0"/>
            <a:r>
              <a:rPr lang="hr-HR" dirty="0"/>
              <a:t>sredstava za proizvodnju su u društvenom vlasništvu, a proizvođači sami upravljaju u gospodarstvu, kao i radni narod na lokalnim razinama</a:t>
            </a:r>
            <a:endParaRPr lang="en-US" dirty="0"/>
          </a:p>
        </p:txBody>
      </p:sp>
      <p:sp>
        <p:nvSpPr>
          <p:cNvPr id="18" name="Shape 1">
            <a:extLst>
              <a:ext uri="{FF2B5EF4-FFF2-40B4-BE49-F238E27FC236}">
                <a16:creationId xmlns:a16="http://schemas.microsoft.com/office/drawing/2014/main" id="{B86933B9-C4BB-DDE7-66DB-51D4D836889B}"/>
              </a:ext>
            </a:extLst>
          </p:cNvPr>
          <p:cNvSpPr/>
          <p:nvPr/>
        </p:nvSpPr>
        <p:spPr>
          <a:xfrm>
            <a:off x="664440" y="1008813"/>
            <a:ext cx="17028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Shape 3">
            <a:extLst>
              <a:ext uri="{FF2B5EF4-FFF2-40B4-BE49-F238E27FC236}">
                <a16:creationId xmlns:a16="http://schemas.microsoft.com/office/drawing/2014/main" id="{39617925-805E-DBAB-1BE6-9C5EA99749F0}"/>
              </a:ext>
            </a:extLst>
          </p:cNvPr>
          <p:cNvSpPr/>
          <p:nvPr/>
        </p:nvSpPr>
        <p:spPr>
          <a:xfrm>
            <a:off x="528320" y="2453640"/>
            <a:ext cx="1019556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3">
            <a:extLst>
              <a:ext uri="{FF2B5EF4-FFF2-40B4-BE49-F238E27FC236}">
                <a16:creationId xmlns:a16="http://schemas.microsoft.com/office/drawing/2014/main" id="{654A41D3-D328-FD91-1DEA-D9938C25B269}"/>
              </a:ext>
            </a:extLst>
          </p:cNvPr>
          <p:cNvSpPr/>
          <p:nvPr/>
        </p:nvSpPr>
        <p:spPr>
          <a:xfrm>
            <a:off x="528320" y="3754120"/>
            <a:ext cx="1019556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Shape 3">
            <a:extLst>
              <a:ext uri="{FF2B5EF4-FFF2-40B4-BE49-F238E27FC236}">
                <a16:creationId xmlns:a16="http://schemas.microsoft.com/office/drawing/2014/main" id="{F44394D0-4587-DD94-1829-7D22FB5B7AFE}"/>
              </a:ext>
            </a:extLst>
          </p:cNvPr>
          <p:cNvSpPr/>
          <p:nvPr/>
        </p:nvSpPr>
        <p:spPr>
          <a:xfrm>
            <a:off x="579120" y="5176520"/>
            <a:ext cx="1019556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233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hr-HR" sz="3000" b="1" dirty="0">
                <a:solidFill>
                  <a:srgbClr val="1B263B"/>
                </a:solidFill>
                <a:latin typeface="Aptos Display" pitchFamily="34" charset="0"/>
              </a:rPr>
              <a:t>Glavne faze KPJ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 dirty="0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2606040" y="2834640"/>
            <a:ext cx="192024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  <a:headEnd type="none"/>
            <a:tailEnd type="triangle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6492240" y="2834640"/>
            <a:ext cx="192024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  <a:tailEnd type="triangle"/>
          </a:ln>
        </p:spPr>
        <p:txBody>
          <a:bodyPr/>
          <a:lstStyle/>
          <a:p>
            <a:endParaRPr lang="de-DE"/>
          </a:p>
        </p:txBody>
      </p:sp>
      <p:sp>
        <p:nvSpPr>
          <p:cNvPr id="7" name="Shape 5"/>
          <p:cNvSpPr/>
          <p:nvPr/>
        </p:nvSpPr>
        <p:spPr>
          <a:xfrm>
            <a:off x="594360" y="1874520"/>
            <a:ext cx="2743200" cy="2011680"/>
          </a:xfrm>
          <a:prstGeom prst="roundRect">
            <a:avLst>
              <a:gd name="adj" fmla="val 545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594360" y="1874520"/>
            <a:ext cx="82296" cy="201168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795528" y="2002536"/>
            <a:ext cx="2423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1 · KPJ prije rata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795528" y="2331720"/>
            <a:ext cx="2423160" cy="14447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Od legalne parlamentarne snage do ilegalne organizacije; nacionalno pitanje se postupno veže uz ideju federalizma.</a:t>
            </a:r>
            <a:endParaRPr lang="en-US" sz="1260" dirty="0"/>
          </a:p>
        </p:txBody>
      </p:sp>
      <p:sp>
        <p:nvSpPr>
          <p:cNvPr id="11" name="Shape 9"/>
          <p:cNvSpPr/>
          <p:nvPr/>
        </p:nvSpPr>
        <p:spPr>
          <a:xfrm>
            <a:off x="4572000" y="1874520"/>
            <a:ext cx="2743200" cy="2011680"/>
          </a:xfrm>
          <a:prstGeom prst="roundRect">
            <a:avLst>
              <a:gd name="adj" fmla="val 545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10"/>
          <p:cNvSpPr/>
          <p:nvPr/>
        </p:nvSpPr>
        <p:spPr>
          <a:xfrm>
            <a:off x="4572000" y="1874520"/>
            <a:ext cx="82296" cy="201168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4773168" y="2002536"/>
            <a:ext cx="2423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2 · NOB 1941.–1945.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773168" y="2331720"/>
            <a:ext cx="2423160" cy="14447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Borba </a:t>
            </a:r>
            <a:r>
              <a:rPr lang="en-US" sz="1260" dirty="0" err="1">
                <a:solidFill>
                  <a:srgbClr val="202124"/>
                </a:solidFill>
              </a:rPr>
              <a:t>protiv</a:t>
            </a:r>
            <a:r>
              <a:rPr lang="en-US" sz="1260" dirty="0">
                <a:solidFill>
                  <a:srgbClr val="202124"/>
                </a:solidFill>
              </a:rPr>
              <a:t> </a:t>
            </a:r>
            <a:r>
              <a:rPr lang="hr-HR" sz="1260" dirty="0">
                <a:solidFill>
                  <a:srgbClr val="202124"/>
                </a:solidFill>
              </a:rPr>
              <a:t>sila Osovine </a:t>
            </a:r>
            <a:r>
              <a:rPr lang="en-US" sz="1260" dirty="0" err="1">
                <a:solidFill>
                  <a:srgbClr val="202124"/>
                </a:solidFill>
              </a:rPr>
              <a:t>istodobno</a:t>
            </a:r>
            <a:r>
              <a:rPr lang="en-US" sz="1260" dirty="0">
                <a:solidFill>
                  <a:srgbClr val="202124"/>
                </a:solidFill>
              </a:rPr>
              <a:t> postaje stvaranje novih organa vlasti: NOO, AVNOJ, ZAVNOH.</a:t>
            </a:r>
            <a:endParaRPr lang="en-US" sz="1260" dirty="0"/>
          </a:p>
        </p:txBody>
      </p:sp>
      <p:sp>
        <p:nvSpPr>
          <p:cNvPr id="15" name="Shape 13"/>
          <p:cNvSpPr/>
          <p:nvPr/>
        </p:nvSpPr>
        <p:spPr>
          <a:xfrm>
            <a:off x="8458200" y="1874520"/>
            <a:ext cx="2743200" cy="2011680"/>
          </a:xfrm>
          <a:prstGeom prst="roundRect">
            <a:avLst>
              <a:gd name="adj" fmla="val 545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4"/>
          <p:cNvSpPr/>
          <p:nvPr/>
        </p:nvSpPr>
        <p:spPr>
          <a:xfrm>
            <a:off x="8458200" y="1874520"/>
            <a:ext cx="82296" cy="201168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8659368" y="2002536"/>
            <a:ext cx="24231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3 · 1945.–1946.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659368" y="2331720"/>
            <a:ext cx="2423160" cy="144475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Nova vlast se institucionalizira: Privremena vlada, izbori, proglašenje FNRJ, Ustav i ključni zakoni.</a:t>
            </a:r>
            <a:endParaRPr lang="en-US" sz="1260" dirty="0"/>
          </a:p>
        </p:txBody>
      </p:sp>
      <p:sp>
        <p:nvSpPr>
          <p:cNvPr id="19" name="Shape 17"/>
          <p:cNvSpPr/>
          <p:nvPr/>
        </p:nvSpPr>
        <p:spPr>
          <a:xfrm>
            <a:off x="1051560" y="4572000"/>
            <a:ext cx="10058400" cy="731520"/>
          </a:xfrm>
          <a:prstGeom prst="roundRect">
            <a:avLst>
              <a:gd name="adj" fmla="val 12500"/>
            </a:avLst>
          </a:prstGeom>
          <a:solidFill>
            <a:srgbClr val="FFFDF7"/>
          </a:solidFill>
          <a:ln w="10160">
            <a:solidFill>
              <a:srgbClr val="DFD2B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0" name="Shape 18"/>
          <p:cNvSpPr/>
          <p:nvPr/>
        </p:nvSpPr>
        <p:spPr>
          <a:xfrm>
            <a:off x="1051560" y="4572000"/>
            <a:ext cx="73152" cy="73152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9"/>
          <p:cNvSpPr/>
          <p:nvPr/>
        </p:nvSpPr>
        <p:spPr>
          <a:xfrm>
            <a:off x="1280160" y="4700016"/>
            <a:ext cx="96926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i="1" dirty="0">
                <a:solidFill>
                  <a:srgbClr val="1B263B"/>
                </a:solidFill>
              </a:rPr>
              <a:t>FNRJ nije samo proglašena 29. studenoga 1945.; ona je politički pripremljena u međuratnoj KPJ, izgrađena u ratu i pravno učvršćena nakon oslobođenja.</a:t>
            </a:r>
            <a:endParaRPr lang="en-US" sz="1550" dirty="0"/>
          </a:p>
        </p:txBody>
      </p:sp>
      <p:sp>
        <p:nvSpPr>
          <p:cNvPr id="22" name="Shape 20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4" name="Text 22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5" name="Text 23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Zaključak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137160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822960" y="1371600"/>
            <a:ext cx="82296" cy="137160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1024128" y="149961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1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1024128" y="1828800"/>
            <a:ext cx="2788920" cy="8046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KPJ je u međuratnom razdoblju razvila revolucionarnu organizaciju i federalistički odgovor na nacionalno pitanje.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4526280" y="137160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4526280" y="137160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4727448" y="149961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2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727448" y="1828800"/>
            <a:ext cx="2788920" cy="8046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NOB je bio istodobno borba protiv okupatora i stvaranje nove vlasti kroz NOO, AVNOJ i ZAVNOH.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8229600" y="137160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8229600" y="1371600"/>
            <a:ext cx="82296" cy="137160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8430768" y="149961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3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430768" y="1828800"/>
            <a:ext cx="2788920" cy="8046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FNRJ je 1945. proglašena kao federalna republika, ali u jednopartijskom političkom sustavu.</a:t>
            </a:r>
            <a:endParaRPr lang="en-US" sz="1260" dirty="0"/>
          </a:p>
        </p:txBody>
      </p:sp>
      <p:sp>
        <p:nvSpPr>
          <p:cNvPr id="17" name="Shape 15"/>
          <p:cNvSpPr/>
          <p:nvPr/>
        </p:nvSpPr>
        <p:spPr>
          <a:xfrm>
            <a:off x="1051560" y="3886200"/>
            <a:ext cx="10012680" cy="1005840"/>
          </a:xfrm>
          <a:prstGeom prst="roundRect">
            <a:avLst>
              <a:gd name="adj" fmla="val 9091"/>
            </a:avLst>
          </a:prstGeom>
          <a:solidFill>
            <a:srgbClr val="FFFDF7"/>
          </a:solidFill>
          <a:ln w="10160">
            <a:solidFill>
              <a:srgbClr val="DFD2B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1051560" y="3886200"/>
            <a:ext cx="73152" cy="100584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1280160" y="4014216"/>
            <a:ext cx="96469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i="1" dirty="0">
                <a:solidFill>
                  <a:srgbClr val="1B263B"/>
                </a:solidFill>
              </a:rPr>
              <a:t>Za hrvatsku političku povijest ključno je da je položaj Hrvatske u FNRJ artikuliran kroz ZAVNOH i republički ustavni okvir, ali unutar snažne partijske kontrole.</a:t>
            </a:r>
            <a:endParaRPr lang="en-US" sz="1550" dirty="0"/>
          </a:p>
        </p:txBody>
      </p:sp>
      <p:sp>
        <p:nvSpPr>
          <p:cNvPr id="20" name="Text 18"/>
          <p:cNvSpPr/>
          <p:nvPr/>
        </p:nvSpPr>
        <p:spPr>
          <a:xfrm>
            <a:off x="1234440" y="5577840"/>
            <a:ext cx="9692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endParaRPr lang="en-US" sz="1500" dirty="0"/>
          </a:p>
        </p:txBody>
      </p:sp>
      <p:sp>
        <p:nvSpPr>
          <p:cNvPr id="21" name="Shape 19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4" name="Text 22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4296B9-B1CF-6B61-2A70-012BE0B97BFC}"/>
              </a:ext>
            </a:extLst>
          </p:cNvPr>
          <p:cNvSpPr txBox="1"/>
          <p:nvPr/>
        </p:nvSpPr>
        <p:spPr>
          <a:xfrm>
            <a:off x="701040" y="531614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Zaključak</a:t>
            </a:r>
            <a:endParaRPr lang="en-US" sz="320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573C657E-4B11-14D6-8F8F-2D832527CE71}"/>
              </a:ext>
            </a:extLst>
          </p:cNvPr>
          <p:cNvSpPr/>
          <p:nvPr/>
        </p:nvSpPr>
        <p:spPr>
          <a:xfrm>
            <a:off x="777240" y="1118421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CB2A9A4-C7F3-F263-3C14-E99D07407C14}"/>
              </a:ext>
            </a:extLst>
          </p:cNvPr>
          <p:cNvSpPr/>
          <p:nvPr/>
        </p:nvSpPr>
        <p:spPr>
          <a:xfrm>
            <a:off x="822960" y="137160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1945. do 1953. je ključno razdoblje u nastanku FNRJ</a:t>
            </a:r>
            <a:endParaRPr lang="de-DE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FBEEABB8-DA8C-AC20-9B57-A494F1278C83}"/>
              </a:ext>
            </a:extLst>
          </p:cNvPr>
          <p:cNvSpPr/>
          <p:nvPr/>
        </p:nvSpPr>
        <p:spPr>
          <a:xfrm>
            <a:off x="4236720" y="137160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en-US" dirty="0" err="1"/>
              <a:t>jednopartijski</a:t>
            </a:r>
            <a:r>
              <a:rPr lang="en-US" dirty="0"/>
              <a:t> </a:t>
            </a:r>
            <a:r>
              <a:rPr lang="en-US" dirty="0" err="1"/>
              <a:t>politički</a:t>
            </a:r>
            <a:r>
              <a:rPr lang="en-US" dirty="0"/>
              <a:t> </a:t>
            </a:r>
            <a:r>
              <a:rPr lang="en-US" dirty="0" err="1"/>
              <a:t>sustav</a:t>
            </a:r>
            <a:r>
              <a:rPr lang="en-US" dirty="0"/>
              <a:t> </a:t>
            </a:r>
            <a:r>
              <a:rPr lang="en-US" dirty="0" err="1"/>
              <a:t>temeljen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sovjetskom</a:t>
            </a:r>
            <a:r>
              <a:rPr lang="en-US" dirty="0"/>
              <a:t> </a:t>
            </a:r>
            <a:r>
              <a:rPr lang="en-US" dirty="0" err="1"/>
              <a:t>modelu</a:t>
            </a:r>
            <a:r>
              <a:rPr lang="en-US" dirty="0"/>
              <a:t> </a:t>
            </a:r>
            <a:r>
              <a:rPr lang="en-US" dirty="0" err="1"/>
              <a:t>socijalizma</a:t>
            </a:r>
            <a:endParaRPr lang="de-DE" dirty="0"/>
          </a:p>
        </p:txBody>
      </p:sp>
      <p:sp>
        <p:nvSpPr>
          <p:cNvPr id="7" name="Shape 3">
            <a:extLst>
              <a:ext uri="{FF2B5EF4-FFF2-40B4-BE49-F238E27FC236}">
                <a16:creationId xmlns:a16="http://schemas.microsoft.com/office/drawing/2014/main" id="{6D06C18D-73B9-265C-06EF-8076162BFE92}"/>
              </a:ext>
            </a:extLst>
          </p:cNvPr>
          <p:cNvSpPr/>
          <p:nvPr/>
        </p:nvSpPr>
        <p:spPr>
          <a:xfrm>
            <a:off x="7650480" y="1371600"/>
            <a:ext cx="436880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nacionalizacija,</a:t>
            </a:r>
            <a:r>
              <a:rPr lang="en-US" dirty="0"/>
              <a:t> </a:t>
            </a:r>
            <a:r>
              <a:rPr lang="en-US" dirty="0" err="1"/>
              <a:t>planska</a:t>
            </a:r>
            <a:r>
              <a:rPr lang="en-US" dirty="0"/>
              <a:t> </a:t>
            </a:r>
            <a:r>
              <a:rPr lang="en-US" dirty="0" err="1"/>
              <a:t>ekonomija</a:t>
            </a:r>
            <a:r>
              <a:rPr lang="hr-HR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agrarna</a:t>
            </a:r>
            <a:r>
              <a:rPr lang="en-US" dirty="0"/>
              <a:t> </a:t>
            </a:r>
            <a:r>
              <a:rPr lang="en-US" dirty="0" err="1"/>
              <a:t>reforma</a:t>
            </a:r>
            <a:r>
              <a:rPr lang="en-US" dirty="0"/>
              <a:t> </a:t>
            </a:r>
            <a:r>
              <a:rPr lang="en-US" dirty="0" err="1"/>
              <a:t>trebale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omogućiti</a:t>
            </a:r>
            <a:r>
              <a:rPr lang="en-US" dirty="0"/>
              <a:t> </a:t>
            </a:r>
            <a:r>
              <a:rPr lang="en-US" dirty="0" err="1"/>
              <a:t>prijelaz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pretežno</a:t>
            </a:r>
            <a:r>
              <a:rPr lang="en-US" dirty="0"/>
              <a:t> </a:t>
            </a:r>
            <a:r>
              <a:rPr lang="en-US" dirty="0" err="1"/>
              <a:t>agrarnog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u </a:t>
            </a:r>
            <a:r>
              <a:rPr lang="en-US" dirty="0" err="1"/>
              <a:t>moderno</a:t>
            </a:r>
            <a:r>
              <a:rPr lang="en-US" dirty="0"/>
              <a:t> </a:t>
            </a:r>
            <a:r>
              <a:rPr lang="en-US" dirty="0" err="1"/>
              <a:t>socijalističko</a:t>
            </a:r>
            <a:r>
              <a:rPr lang="en-US" dirty="0"/>
              <a:t> </a:t>
            </a:r>
            <a:r>
              <a:rPr lang="en-US" dirty="0" err="1"/>
              <a:t>društvo</a:t>
            </a:r>
            <a:endParaRPr lang="de-DE" dirty="0"/>
          </a:p>
        </p:txBody>
      </p:sp>
      <p:sp>
        <p:nvSpPr>
          <p:cNvPr id="8" name="Shape 8">
            <a:extLst>
              <a:ext uri="{FF2B5EF4-FFF2-40B4-BE49-F238E27FC236}">
                <a16:creationId xmlns:a16="http://schemas.microsoft.com/office/drawing/2014/main" id="{7552617D-4039-F910-3660-9FFC98958DB7}"/>
              </a:ext>
            </a:extLst>
          </p:cNvPr>
          <p:cNvSpPr/>
          <p:nvPr/>
        </p:nvSpPr>
        <p:spPr>
          <a:xfrm>
            <a:off x="4236720" y="137160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3A7E7DD4-298D-03A6-89C8-D92EE282AD9E}"/>
              </a:ext>
            </a:extLst>
          </p:cNvPr>
          <p:cNvSpPr/>
          <p:nvPr/>
        </p:nvSpPr>
        <p:spPr>
          <a:xfrm>
            <a:off x="736092" y="137160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3">
            <a:extLst>
              <a:ext uri="{FF2B5EF4-FFF2-40B4-BE49-F238E27FC236}">
                <a16:creationId xmlns:a16="http://schemas.microsoft.com/office/drawing/2014/main" id="{832E92D2-459A-5034-F970-B102DCF522D5}"/>
              </a:ext>
            </a:extLst>
          </p:cNvPr>
          <p:cNvSpPr/>
          <p:nvPr/>
        </p:nvSpPr>
        <p:spPr>
          <a:xfrm>
            <a:off x="781812" y="300228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hr-HR" dirty="0"/>
              <a:t>p</a:t>
            </a:r>
            <a:r>
              <a:rPr lang="en-US" dirty="0" err="1"/>
              <a:t>rekretnic</a:t>
            </a:r>
            <a:r>
              <a:rPr lang="hr-HR" dirty="0"/>
              <a:t>a je</a:t>
            </a:r>
            <a:r>
              <a:rPr lang="en-US" dirty="0"/>
              <a:t> </a:t>
            </a:r>
            <a:r>
              <a:rPr lang="hr-HR" dirty="0"/>
              <a:t>s</a:t>
            </a:r>
            <a:r>
              <a:rPr lang="en-US" dirty="0" err="1"/>
              <a:t>ukob</a:t>
            </a:r>
            <a:r>
              <a:rPr lang="en-US" dirty="0"/>
              <a:t> Tita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Staljin</a:t>
            </a:r>
            <a:r>
              <a:rPr lang="hr-HR" dirty="0"/>
              <a:t>a</a:t>
            </a:r>
            <a:r>
              <a:rPr lang="en-US" dirty="0"/>
              <a:t> 1948. </a:t>
            </a:r>
            <a:r>
              <a:rPr lang="en-US" dirty="0" err="1"/>
              <a:t>godine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izbacivanje</a:t>
            </a:r>
            <a:r>
              <a:rPr lang="en-US" dirty="0"/>
              <a:t> </a:t>
            </a:r>
            <a:r>
              <a:rPr lang="en-US" dirty="0" err="1"/>
              <a:t>Jugoslavije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Informbiroa</a:t>
            </a:r>
            <a:endParaRPr lang="de-DE" dirty="0"/>
          </a:p>
        </p:txBody>
      </p:sp>
      <p:sp>
        <p:nvSpPr>
          <p:cNvPr id="11" name="Shape 3">
            <a:extLst>
              <a:ext uri="{FF2B5EF4-FFF2-40B4-BE49-F238E27FC236}">
                <a16:creationId xmlns:a16="http://schemas.microsoft.com/office/drawing/2014/main" id="{AEC2E924-0D1E-6282-A3FE-6EAB4891BC46}"/>
              </a:ext>
            </a:extLst>
          </p:cNvPr>
          <p:cNvSpPr/>
          <p:nvPr/>
        </p:nvSpPr>
        <p:spPr>
          <a:xfrm>
            <a:off x="4236720" y="3002280"/>
            <a:ext cx="3108960" cy="1371600"/>
          </a:xfrm>
          <a:prstGeom prst="roundRect">
            <a:avLst>
              <a:gd name="adj" fmla="val 8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r>
              <a:rPr lang="pl-PL" dirty="0"/>
              <a:t>politička i gospodarska izolacija, ali i približavanje Zapadu, a time i novi model samoupravljanja</a:t>
            </a:r>
            <a:endParaRPr lang="de-DE" dirty="0"/>
          </a:p>
        </p:txBody>
      </p:sp>
      <p:sp>
        <p:nvSpPr>
          <p:cNvPr id="14" name="Shape 3">
            <a:extLst>
              <a:ext uri="{FF2B5EF4-FFF2-40B4-BE49-F238E27FC236}">
                <a16:creationId xmlns:a16="http://schemas.microsoft.com/office/drawing/2014/main" id="{2E0F598F-033E-ED37-9B5E-811158DC2CCE}"/>
              </a:ext>
            </a:extLst>
          </p:cNvPr>
          <p:cNvSpPr/>
          <p:nvPr/>
        </p:nvSpPr>
        <p:spPr>
          <a:xfrm>
            <a:off x="701040" y="4582160"/>
            <a:ext cx="10937240" cy="1371600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/>
            </a:solidFill>
            <a:prstDash val="solid"/>
          </a:ln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postavljeni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temelji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federalnog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ustroja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političkog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sustava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ekonomskog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modela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međunarodnog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položaja</a:t>
            </a:r>
            <a:r>
              <a:rPr lang="hr-HR" dirty="0">
                <a:solidFill>
                  <a:schemeClr val="bg1"/>
                </a:solidFill>
              </a:rPr>
              <a:t>, 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hr-HR" dirty="0">
                <a:solidFill>
                  <a:schemeClr val="bg1"/>
                </a:solidFill>
              </a:rPr>
              <a:t>i</a:t>
            </a:r>
            <a:r>
              <a:rPr lang="en-US" dirty="0" err="1">
                <a:solidFill>
                  <a:schemeClr val="bg1"/>
                </a:solidFill>
              </a:rPr>
              <a:t>stodobno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oblikovani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brojni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problemi</a:t>
            </a:r>
            <a:r>
              <a:rPr lang="en-US" dirty="0">
                <a:solidFill>
                  <a:schemeClr val="bg1"/>
                </a:solidFill>
              </a:rPr>
              <a:t> koji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obilježiti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daljnji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razvoj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države</a:t>
            </a:r>
            <a:r>
              <a:rPr lang="hr-HR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odnos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između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republika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federacije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pitanja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političkih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sloboda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represije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nacionalno</a:t>
            </a:r>
            <a:r>
              <a:rPr lang="hr-HR" dirty="0">
                <a:solidFill>
                  <a:schemeClr val="bg1"/>
                </a:solidFill>
              </a:rPr>
              <a:t>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pitanja</a:t>
            </a:r>
            <a:r>
              <a:rPr lang="hr-HR" dirty="0">
                <a:solidFill>
                  <a:schemeClr val="bg1"/>
                </a:solidFill>
              </a:rPr>
              <a:t>)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5" name="Shape 8">
            <a:extLst>
              <a:ext uri="{FF2B5EF4-FFF2-40B4-BE49-F238E27FC236}">
                <a16:creationId xmlns:a16="http://schemas.microsoft.com/office/drawing/2014/main" id="{77C16060-569B-102E-7343-26ECC50637B0}"/>
              </a:ext>
            </a:extLst>
          </p:cNvPr>
          <p:cNvSpPr/>
          <p:nvPr/>
        </p:nvSpPr>
        <p:spPr>
          <a:xfrm>
            <a:off x="7650480" y="137160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8">
            <a:extLst>
              <a:ext uri="{FF2B5EF4-FFF2-40B4-BE49-F238E27FC236}">
                <a16:creationId xmlns:a16="http://schemas.microsoft.com/office/drawing/2014/main" id="{03C3E968-8DD9-CD28-F78F-FD61042D07E5}"/>
              </a:ext>
            </a:extLst>
          </p:cNvPr>
          <p:cNvSpPr/>
          <p:nvPr/>
        </p:nvSpPr>
        <p:spPr>
          <a:xfrm>
            <a:off x="751840" y="300228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8">
            <a:extLst>
              <a:ext uri="{FF2B5EF4-FFF2-40B4-BE49-F238E27FC236}">
                <a16:creationId xmlns:a16="http://schemas.microsoft.com/office/drawing/2014/main" id="{3B881178-E49A-0503-513A-B6230D714CD4}"/>
              </a:ext>
            </a:extLst>
          </p:cNvPr>
          <p:cNvSpPr/>
          <p:nvPr/>
        </p:nvSpPr>
        <p:spPr>
          <a:xfrm>
            <a:off x="4236720" y="3002280"/>
            <a:ext cx="82296" cy="13716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6571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Izvori i literatura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304800" y="1325880"/>
            <a:ext cx="11125200" cy="4800600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310" b="1" dirty="0">
                <a:solidFill>
                  <a:srgbClr val="A63232"/>
                </a:solidFill>
              </a:rPr>
              <a:t>
</a:t>
            </a:r>
            <a:r>
              <a:rPr lang="en-US" sz="1310" dirty="0">
                <a:solidFill>
                  <a:srgbClr val="202124"/>
                </a:solidFill>
              </a:rPr>
              <a:t>• </a:t>
            </a:r>
            <a:r>
              <a:rPr lang="en-US" sz="1400" dirty="0">
                <a:solidFill>
                  <a:srgbClr val="202124"/>
                </a:solidFill>
              </a:rPr>
              <a:t>Hrvoje Matković, Povijest Jugoslavije: 1918.–1991.:</a:t>
            </a:r>
            <a:r>
              <a:rPr lang="hr-HR" sz="1400" dirty="0">
                <a:solidFill>
                  <a:srgbClr val="202124"/>
                </a:solidFill>
              </a:rPr>
              <a:t>Naklada Pavičić</a:t>
            </a:r>
            <a:r>
              <a:rPr lang="en-US" sz="1400" dirty="0">
                <a:solidFill>
                  <a:srgbClr val="202124"/>
                </a:solidFill>
              </a:rPr>
              <a:t>, </a:t>
            </a:r>
            <a:r>
              <a:rPr lang="hr-HR" sz="1400" dirty="0">
                <a:solidFill>
                  <a:srgbClr val="202124"/>
                </a:solidFill>
              </a:rPr>
              <a:t>2003</a:t>
            </a:r>
            <a:r>
              <a:rPr lang="en-US" sz="1400" dirty="0">
                <a:solidFill>
                  <a:srgbClr val="202124"/>
                </a:solidFill>
              </a:rPr>
              <a:t>.
• Zdenko Radelić, Hrvatska u Jugoslaviji 1945.–1991., 2006.
• Katarina Spehnjak, Javnost i propaganda, 2002.
</a:t>
            </a:r>
            <a:r>
              <a:rPr lang="en-US" sz="1400" b="1" dirty="0">
                <a:solidFill>
                  <a:srgbClr val="A63232"/>
                </a:solidFill>
              </a:rPr>
              <a:t>
</a:t>
            </a:r>
            <a:r>
              <a:rPr lang="en-US" sz="1400" dirty="0">
                <a:solidFill>
                  <a:srgbClr val="202124"/>
                </a:solidFill>
              </a:rPr>
              <a:t>• Nenad Bukvić, „Prezidijum Sabora NRH 1945.–1953.”, Arhivski vjesnik, 2017.
• Josip Mihaljević, „Ustavna uređenja temeljnih prava u Hrvatskoj 1946.–1974.”, ČSP, 2011.
• Tomislav Faletar, „Izbori za Ustavotvornu skupštinu DFJ 1945.”, 2019.</a:t>
            </a:r>
            <a:endParaRPr lang="hr-HR" sz="1400" dirty="0">
              <a:solidFill>
                <a:srgbClr val="20212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Milošević, Srđan (2022.), „Agrarian reform in Yugoslavia 1945-1948: The agro-political aspect“, ISTRAŽIVANJA Јournal of Historical Researches, no.33 </a:t>
            </a:r>
            <a:r>
              <a:rPr lang="hr-HR" sz="1400" u="sng" dirty="0">
                <a:hlinkClick r:id="rId3"/>
              </a:rPr>
              <a:t>https://www.researchgate.net/publication/366521022_AGRARIAN_REFORM_IN_YUGOSLAVIA_1945-1948_THE_AGRO-POLITICAL_ASPECT</a:t>
            </a:r>
            <a:endParaRPr lang="hr-H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Mihaljević, Josip (2011.),“ Ustavna uređenja temeljnih prava u Hrvatskoj 1946.–1974.“, Časopis za suvremenu povijest, vol. 43., no. 1 </a:t>
            </a:r>
            <a:r>
              <a:rPr lang="hr-HR" sz="1400" u="sng" dirty="0">
                <a:hlinkClick r:id="rId4"/>
              </a:rPr>
              <a:t>https://hrcak.srce.hr/67515</a:t>
            </a:r>
            <a:endParaRPr lang="hr-HR" sz="1400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400" dirty="0"/>
              <a:t>Goldstein, Ivo (2020.), „The Tito-Stalin split of 1948 as a Personal Conflict“, U: Jakovina, Tvrtko i Previšić, Martin (ur) The Tito – Stalin split 70 years after (str 15-32). Zagreb, Ljubljana: University of Zagreb, Faculty of Humanities and Social sciences, FF press &amp; Ljubljana university press, Faculty of Arts </a:t>
            </a:r>
          </a:p>
          <a:p>
            <a:r>
              <a:rPr lang="en-US" sz="1400" b="1" dirty="0">
                <a:solidFill>
                  <a:srgbClr val="A63232"/>
                </a:solidFill>
              </a:rPr>
              <a:t>
</a:t>
            </a:r>
            <a:r>
              <a:rPr lang="en-US" sz="1400" dirty="0">
                <a:solidFill>
                  <a:srgbClr val="202124"/>
                </a:solidFill>
              </a:rPr>
              <a:t>• Hrvatska enciklopedija: AVNOJ, ZAVNOH, Jugoslavija, Obznana, Zakon o zaštiti države.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202124"/>
                </a:solidFill>
              </a:rPr>
              <a:t>• Informator: Tito–Šubašić, agrarna reforma, Ustav FNRJ, nacionalizacija.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202124"/>
                </a:solidFill>
              </a:rPr>
              <a:t>• Hrvatski povijesni muzej: Izbori 1945.</a:t>
            </a:r>
            <a:endParaRPr lang="en-US" sz="1400" dirty="0"/>
          </a:p>
        </p:txBody>
      </p:sp>
      <p:sp>
        <p:nvSpPr>
          <p:cNvPr id="6" name="Shape 4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8" name="Text 6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9" name="Text 7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KPJ u Kraljevini SHS/Jugoslaviji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822960" y="2926080"/>
            <a:ext cx="1037844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685800" y="205740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786384" y="214884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1919.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786384" y="237744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SRPJ(k) i SKOJ: nastaje komunistička organizacijska mreža</a:t>
            </a:r>
            <a:endParaRPr lang="en-US" sz="1030" dirty="0"/>
          </a:p>
        </p:txBody>
      </p:sp>
      <p:sp>
        <p:nvSpPr>
          <p:cNvPr id="9" name="Shape 7"/>
          <p:cNvSpPr/>
          <p:nvPr/>
        </p:nvSpPr>
        <p:spPr>
          <a:xfrm>
            <a:off x="2743200" y="205740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8"/>
          <p:cNvSpPr/>
          <p:nvPr/>
        </p:nvSpPr>
        <p:spPr>
          <a:xfrm>
            <a:off x="2843784" y="214884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1920.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2843784" y="237744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II. kongres u Vukovaru: ime KPJ; izborni proboj</a:t>
            </a:r>
            <a:endParaRPr lang="en-US" sz="1030" dirty="0"/>
          </a:p>
        </p:txBody>
      </p:sp>
      <p:sp>
        <p:nvSpPr>
          <p:cNvPr id="12" name="Shape 10"/>
          <p:cNvSpPr/>
          <p:nvPr/>
        </p:nvSpPr>
        <p:spPr>
          <a:xfrm>
            <a:off x="4800600" y="205740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4901184" y="214884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59/58 mandata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4901184" y="237744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KPJ postaje treća politička snaga u državi</a:t>
            </a:r>
            <a:endParaRPr lang="en-US" sz="1030" dirty="0"/>
          </a:p>
        </p:txBody>
      </p:sp>
      <p:sp>
        <p:nvSpPr>
          <p:cNvPr id="15" name="Shape 13"/>
          <p:cNvSpPr/>
          <p:nvPr/>
        </p:nvSpPr>
        <p:spPr>
          <a:xfrm>
            <a:off x="6858000" y="205740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4"/>
          <p:cNvSpPr/>
          <p:nvPr/>
        </p:nvSpPr>
        <p:spPr>
          <a:xfrm>
            <a:off x="6958584" y="214884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29. XII. 1920.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6958584" y="237744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Obznana: zabrana legalnog djelovanja KPJ</a:t>
            </a:r>
            <a:endParaRPr lang="en-US" sz="1030" dirty="0"/>
          </a:p>
        </p:txBody>
      </p:sp>
      <p:sp>
        <p:nvSpPr>
          <p:cNvPr id="18" name="Shape 16"/>
          <p:cNvSpPr/>
          <p:nvPr/>
        </p:nvSpPr>
        <p:spPr>
          <a:xfrm>
            <a:off x="8915400" y="2057400"/>
            <a:ext cx="192024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9015984" y="2148840"/>
            <a:ext cx="171907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2. VIII. 1921.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9015984" y="2377440"/>
            <a:ext cx="171907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Zakon o zaštiti države: kazneni okvir protiv komunista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777240" y="4160520"/>
            <a:ext cx="4846320" cy="1143000"/>
          </a:xfrm>
          <a:prstGeom prst="roundRect">
            <a:avLst>
              <a:gd name="adj" fmla="val 96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777240" y="4160520"/>
            <a:ext cx="82296" cy="1143000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978408" y="4288536"/>
            <a:ext cx="4526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Politička posljedica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978408" y="4617720"/>
            <a:ext cx="4526280" cy="5760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KPJ nakon 1921. više ne djeluje kao obična parlamentarna stranka nego kao ilegalna revolucionarna organizacija.</a:t>
            </a:r>
            <a:endParaRPr lang="en-US" sz="1260" dirty="0"/>
          </a:p>
        </p:txBody>
      </p:sp>
      <p:sp>
        <p:nvSpPr>
          <p:cNvPr id="25" name="Shape 23"/>
          <p:cNvSpPr/>
          <p:nvPr/>
        </p:nvSpPr>
        <p:spPr>
          <a:xfrm>
            <a:off x="5989320" y="4160520"/>
            <a:ext cx="5303520" cy="1143000"/>
          </a:xfrm>
          <a:prstGeom prst="roundRect">
            <a:avLst>
              <a:gd name="adj" fmla="val 96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Shape 24"/>
          <p:cNvSpPr/>
          <p:nvPr/>
        </p:nvSpPr>
        <p:spPr>
          <a:xfrm>
            <a:off x="5989320" y="4160520"/>
            <a:ext cx="82296" cy="114300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5"/>
          <p:cNvSpPr/>
          <p:nvPr/>
        </p:nvSpPr>
        <p:spPr>
          <a:xfrm>
            <a:off x="6190488" y="4288536"/>
            <a:ext cx="4983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6190488" y="4617720"/>
            <a:ext cx="4983480" cy="5760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Ilegalnost jača centralizaciju i kadrovsku disciplinu partije, što će biti važno u NOB-u i preuzimanju vlasti 1945.</a:t>
            </a:r>
            <a:endParaRPr lang="en-US" sz="1260" dirty="0"/>
          </a:p>
        </p:txBody>
      </p:sp>
      <p:sp>
        <p:nvSpPr>
          <p:cNvPr id="29" name="Shape 27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" name="Text 28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31" name="Text 29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2" name="Text 30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KPJ i nacionalno pitanje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417320"/>
            <a:ext cx="10972800" cy="585216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Text 4"/>
          <p:cNvSpPr/>
          <p:nvPr/>
        </p:nvSpPr>
        <p:spPr>
          <a:xfrm>
            <a:off x="868680" y="1581912"/>
            <a:ext cx="10515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400" b="1" dirty="0" err="1">
                <a:solidFill>
                  <a:schemeClr val="bg1"/>
                </a:solidFill>
              </a:rPr>
              <a:t>Jugoslavija</a:t>
            </a:r>
            <a:r>
              <a:rPr lang="en-US" sz="1400" b="1" dirty="0">
                <a:solidFill>
                  <a:schemeClr val="bg1"/>
                </a:solidFill>
              </a:rPr>
              <a:t> se u </a:t>
            </a:r>
            <a:r>
              <a:rPr lang="en-US" sz="1400" b="1" dirty="0" err="1">
                <a:solidFill>
                  <a:schemeClr val="bg1"/>
                </a:solidFill>
              </a:rPr>
              <a:t>partijskom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diskursu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sve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manje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zamišlja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kao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centralistička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država</a:t>
            </a:r>
            <a:r>
              <a:rPr lang="en-US" sz="1400" b="1" dirty="0">
                <a:solidFill>
                  <a:schemeClr val="bg1"/>
                </a:solidFill>
              </a:rPr>
              <a:t>, a </a:t>
            </a:r>
            <a:r>
              <a:rPr lang="en-US" sz="1400" b="1" dirty="0" err="1">
                <a:solidFill>
                  <a:schemeClr val="bg1"/>
                </a:solidFill>
              </a:rPr>
              <a:t>sve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više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kao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buduća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federacija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ravnopravnih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chemeClr val="bg1"/>
                </a:solidFill>
              </a:rPr>
              <a:t>naroda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Shape 5"/>
          <p:cNvSpPr/>
          <p:nvPr/>
        </p:nvSpPr>
        <p:spPr>
          <a:xfrm>
            <a:off x="822960" y="2331720"/>
            <a:ext cx="3108960" cy="2148840"/>
          </a:xfrm>
          <a:prstGeom prst="roundRect">
            <a:avLst>
              <a:gd name="adj" fmla="val 510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8" name="Shape 6"/>
          <p:cNvSpPr/>
          <p:nvPr/>
        </p:nvSpPr>
        <p:spPr>
          <a:xfrm>
            <a:off x="822960" y="2331720"/>
            <a:ext cx="82296" cy="214884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Text 7"/>
          <p:cNvSpPr/>
          <p:nvPr/>
        </p:nvSpPr>
        <p:spPr>
          <a:xfrm>
            <a:off x="1024128" y="245973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1924. · Treća zemaljska konferencija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1024128" y="2788920"/>
            <a:ext cx="2788920" cy="1581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Prevladavanje lijeve frakcije: nacionalno pitanje postaje jedno od glavnih političkih pitanja KPJ.</a:t>
            </a:r>
            <a:endParaRPr lang="en-US" sz="1260" dirty="0"/>
          </a:p>
        </p:txBody>
      </p:sp>
      <p:sp>
        <p:nvSpPr>
          <p:cNvPr id="11" name="Shape 9"/>
          <p:cNvSpPr/>
          <p:nvPr/>
        </p:nvSpPr>
        <p:spPr>
          <a:xfrm>
            <a:off x="4526280" y="2331720"/>
            <a:ext cx="3108960" cy="2148840"/>
          </a:xfrm>
          <a:prstGeom prst="roundRect">
            <a:avLst>
              <a:gd name="adj" fmla="val 510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2" name="Shape 10"/>
          <p:cNvSpPr/>
          <p:nvPr/>
        </p:nvSpPr>
        <p:spPr>
          <a:xfrm>
            <a:off x="4526280" y="2331720"/>
            <a:ext cx="82296" cy="214884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1"/>
          <p:cNvSpPr/>
          <p:nvPr/>
        </p:nvSpPr>
        <p:spPr>
          <a:xfrm>
            <a:off x="4727448" y="245973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1934. · nacionalne partije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4727448" y="2788920"/>
            <a:ext cx="2788920" cy="1581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Odluka o stvaranju komunističkih partija Hrvatske i Slovenije unutar KPJ.</a:t>
            </a:r>
            <a:endParaRPr lang="en-US" sz="1260" dirty="0"/>
          </a:p>
        </p:txBody>
      </p:sp>
      <p:sp>
        <p:nvSpPr>
          <p:cNvPr id="15" name="Shape 13"/>
          <p:cNvSpPr/>
          <p:nvPr/>
        </p:nvSpPr>
        <p:spPr>
          <a:xfrm>
            <a:off x="8229600" y="2331720"/>
            <a:ext cx="3108960" cy="2148840"/>
          </a:xfrm>
          <a:prstGeom prst="roundRect">
            <a:avLst>
              <a:gd name="adj" fmla="val 5106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Shape 14"/>
          <p:cNvSpPr/>
          <p:nvPr/>
        </p:nvSpPr>
        <p:spPr>
          <a:xfrm>
            <a:off x="8229600" y="2331720"/>
            <a:ext cx="82296" cy="214884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Text 15"/>
          <p:cNvSpPr/>
          <p:nvPr/>
        </p:nvSpPr>
        <p:spPr>
          <a:xfrm>
            <a:off x="8430768" y="245973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1937. · osnutak KPH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8430768" y="2788920"/>
            <a:ext cx="2788920" cy="158191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Komunistička partija Hrvatske osniva se kao dio KPJ; jača se hrvatski republički okvir unutar pokreta.</a:t>
            </a:r>
            <a:endParaRPr lang="en-US" sz="1260" dirty="0"/>
          </a:p>
        </p:txBody>
      </p:sp>
      <p:sp>
        <p:nvSpPr>
          <p:cNvPr id="20" name="Text 18"/>
          <p:cNvSpPr/>
          <p:nvPr/>
        </p:nvSpPr>
        <p:spPr>
          <a:xfrm>
            <a:off x="868680" y="5166360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4" name="Text 22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1941.:</a:t>
            </a:r>
            <a:r>
              <a:rPr lang="hr-HR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promjena </a:t>
            </a:r>
            <a:r>
              <a:rPr lang="en-US" sz="3000" b="1" dirty="0" err="1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političk</a:t>
            </a:r>
            <a:r>
              <a:rPr lang="hr-HR" sz="3000" b="1" dirty="0" err="1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og</a:t>
            </a: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 </a:t>
            </a:r>
            <a:r>
              <a:rPr lang="en-US" sz="3000" b="1" dirty="0" err="1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okvir</a:t>
            </a:r>
            <a:r>
              <a:rPr lang="hr-HR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31520" y="1417320"/>
            <a:ext cx="3383280" cy="1417320"/>
          </a:xfrm>
          <a:prstGeom prst="roundRect">
            <a:avLst>
              <a:gd name="adj" fmla="val 7742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731520" y="1417320"/>
            <a:ext cx="82296" cy="141732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32688" y="1545336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Travanj 1941.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32688" y="1874520"/>
            <a:ext cx="3063240" cy="8503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Napad Sila Osovine i slom Kraljevine Jugoslavije. Stari državni aparat gubi stvarnu vlast na području zemlje.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4434840" y="1417320"/>
            <a:ext cx="3383280" cy="1417320"/>
          </a:xfrm>
          <a:prstGeom prst="roundRect">
            <a:avLst>
              <a:gd name="adj" fmla="val 7742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4434840" y="1417320"/>
            <a:ext cx="82296" cy="141732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4636008" y="1545336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KPJ nakon napada na SSSR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636008" y="1874520"/>
            <a:ext cx="3063240" cy="8503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KPJ poziva na oružani otpor; NOB se legitimira kao antifašistički i oslobodilački pokret.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8138160" y="1417320"/>
            <a:ext cx="3383280" cy="1417320"/>
          </a:xfrm>
          <a:prstGeom prst="roundRect">
            <a:avLst>
              <a:gd name="adj" fmla="val 7742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8138160" y="1417320"/>
            <a:ext cx="82296" cy="141732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8339328" y="1545336"/>
            <a:ext cx="30632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NOO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8339328" y="1874520"/>
            <a:ext cx="3063240" cy="85039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Narodnooslobodilački odbori postaju lokalni organi vlasti na oslobođenom teritoriju.</a:t>
            </a:r>
            <a:endParaRPr lang="en-US" sz="1260" dirty="0"/>
          </a:p>
        </p:txBody>
      </p:sp>
      <p:sp>
        <p:nvSpPr>
          <p:cNvPr id="17" name="Shape 15"/>
          <p:cNvSpPr/>
          <p:nvPr/>
        </p:nvSpPr>
        <p:spPr>
          <a:xfrm>
            <a:off x="1005840" y="4251960"/>
            <a:ext cx="9966960" cy="0"/>
          </a:xfrm>
          <a:prstGeom prst="line">
            <a:avLst/>
          </a:prstGeom>
          <a:solidFill>
            <a:srgbClr val="FFFFFF">
              <a:alpha val="0"/>
            </a:srgbClr>
          </a:solidFill>
          <a:ln w="22860">
            <a:solidFill>
              <a:srgbClr val="C6A15B"/>
            </a:solidFill>
            <a:prstDash val="solid"/>
            <a:tailEnd type="triangle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914400" y="3474720"/>
            <a:ext cx="18288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1014984" y="3566160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Rat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1014984" y="3794760"/>
            <a:ext cx="16276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oružani otpor</a:t>
            </a:r>
            <a:endParaRPr lang="en-US" sz="1030" dirty="0"/>
          </a:p>
        </p:txBody>
      </p:sp>
      <p:sp>
        <p:nvSpPr>
          <p:cNvPr id="21" name="Shape 19"/>
          <p:cNvSpPr/>
          <p:nvPr/>
        </p:nvSpPr>
        <p:spPr>
          <a:xfrm>
            <a:off x="3337560" y="3474720"/>
            <a:ext cx="18288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3438144" y="3566160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NOO</a:t>
            </a:r>
            <a:endParaRPr lang="en-US" sz="1000" dirty="0"/>
          </a:p>
        </p:txBody>
      </p:sp>
      <p:sp>
        <p:nvSpPr>
          <p:cNvPr id="23" name="Text 21"/>
          <p:cNvSpPr/>
          <p:nvPr/>
        </p:nvSpPr>
        <p:spPr>
          <a:xfrm>
            <a:off x="3438144" y="3794760"/>
            <a:ext cx="16276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lokalna vlast</a:t>
            </a:r>
            <a:endParaRPr lang="en-US" sz="1030" dirty="0"/>
          </a:p>
        </p:txBody>
      </p:sp>
      <p:sp>
        <p:nvSpPr>
          <p:cNvPr id="24" name="Shape 22"/>
          <p:cNvSpPr/>
          <p:nvPr/>
        </p:nvSpPr>
        <p:spPr>
          <a:xfrm>
            <a:off x="5760720" y="3474720"/>
            <a:ext cx="18288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3"/>
          <p:cNvSpPr/>
          <p:nvPr/>
        </p:nvSpPr>
        <p:spPr>
          <a:xfrm>
            <a:off x="5861304" y="3566160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Zemaljska vijeća</a:t>
            </a:r>
            <a:endParaRPr lang="en-US" sz="1000" dirty="0"/>
          </a:p>
        </p:txBody>
      </p:sp>
      <p:sp>
        <p:nvSpPr>
          <p:cNvPr id="26" name="Text 24"/>
          <p:cNvSpPr/>
          <p:nvPr/>
        </p:nvSpPr>
        <p:spPr>
          <a:xfrm>
            <a:off x="5861304" y="3794760"/>
            <a:ext cx="16276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republički okvir</a:t>
            </a:r>
            <a:endParaRPr lang="en-US" sz="1030" dirty="0"/>
          </a:p>
        </p:txBody>
      </p:sp>
      <p:sp>
        <p:nvSpPr>
          <p:cNvPr id="27" name="Shape 25"/>
          <p:cNvSpPr/>
          <p:nvPr/>
        </p:nvSpPr>
        <p:spPr>
          <a:xfrm>
            <a:off x="8183880" y="3474720"/>
            <a:ext cx="182880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8" name="Text 26"/>
          <p:cNvSpPr/>
          <p:nvPr/>
        </p:nvSpPr>
        <p:spPr>
          <a:xfrm>
            <a:off x="8284464" y="3566160"/>
            <a:ext cx="162763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AVNOJ</a:t>
            </a:r>
            <a:endParaRPr lang="en-US" sz="1000" dirty="0"/>
          </a:p>
        </p:txBody>
      </p:sp>
      <p:sp>
        <p:nvSpPr>
          <p:cNvPr id="29" name="Text 27"/>
          <p:cNvSpPr/>
          <p:nvPr/>
        </p:nvSpPr>
        <p:spPr>
          <a:xfrm>
            <a:off x="8284464" y="3794760"/>
            <a:ext cx="162763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savezni okvir</a:t>
            </a:r>
            <a:endParaRPr lang="en-US" sz="1030" dirty="0"/>
          </a:p>
        </p:txBody>
      </p:sp>
      <p:sp>
        <p:nvSpPr>
          <p:cNvPr id="30" name="Shape 28"/>
          <p:cNvSpPr/>
          <p:nvPr/>
        </p:nvSpPr>
        <p:spPr>
          <a:xfrm>
            <a:off x="1828800" y="5166360"/>
            <a:ext cx="8961120" cy="502920"/>
          </a:xfrm>
          <a:prstGeom prst="roundRect">
            <a:avLst>
              <a:gd name="adj" fmla="val 18182"/>
            </a:avLst>
          </a:prstGeom>
          <a:solidFill>
            <a:srgbClr val="FFFDF7"/>
          </a:solidFill>
          <a:ln w="10160">
            <a:solidFill>
              <a:srgbClr val="DFD2BF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1" name="Shape 29"/>
          <p:cNvSpPr/>
          <p:nvPr/>
        </p:nvSpPr>
        <p:spPr>
          <a:xfrm>
            <a:off x="1828800" y="5166360"/>
            <a:ext cx="73152" cy="50292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2" name="Text 30"/>
          <p:cNvSpPr/>
          <p:nvPr/>
        </p:nvSpPr>
        <p:spPr>
          <a:xfrm>
            <a:off x="2057400" y="5294376"/>
            <a:ext cx="85953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550" i="1" dirty="0">
                <a:solidFill>
                  <a:srgbClr val="1B263B"/>
                </a:solidFill>
              </a:rPr>
              <a:t>NOB je zato istodobno vojni pokret i proces stvaranja nove države.</a:t>
            </a:r>
            <a:endParaRPr lang="en-US" sz="1550" dirty="0"/>
          </a:p>
        </p:txBody>
      </p:sp>
      <p:sp>
        <p:nvSpPr>
          <p:cNvPr id="33" name="Shape 3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 32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6" name="Text 34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NOB kao izgradnja države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777240" y="1463040"/>
            <a:ext cx="3108960" cy="1170432"/>
          </a:xfrm>
          <a:prstGeom prst="roundRect">
            <a:avLst>
              <a:gd name="adj" fmla="val 937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777240" y="1463040"/>
            <a:ext cx="82296" cy="1170432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978408" y="159105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NOO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78408" y="1920240"/>
            <a:ext cx="2788920" cy="60350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Lokalni organi nove vlasti na oslobođenim područjima.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4251960" y="2377440"/>
            <a:ext cx="3108960" cy="1170432"/>
          </a:xfrm>
          <a:prstGeom prst="roundRect">
            <a:avLst>
              <a:gd name="adj" fmla="val 937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4251960" y="2377440"/>
            <a:ext cx="82296" cy="1170432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4453128" y="250545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ZAVNOH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4453128" y="2834640"/>
            <a:ext cx="2788920" cy="60350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Hrvatski ratni sabor i politički temelj Federalne Hrvatske.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7726680" y="3291840"/>
            <a:ext cx="3108960" cy="1170432"/>
          </a:xfrm>
          <a:prstGeom prst="roundRect">
            <a:avLst>
              <a:gd name="adj" fmla="val 9375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7726680" y="3291840"/>
            <a:ext cx="82296" cy="1170432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7927848" y="3419856"/>
            <a:ext cx="2788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AVNOJ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927848" y="3749040"/>
            <a:ext cx="2788920" cy="60350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Jugoslavenski okvir vlasti i buduće federacije.</a:t>
            </a:r>
            <a:endParaRPr lang="en-US" sz="1260" dirty="0"/>
          </a:p>
        </p:txBody>
      </p:sp>
      <p:sp>
        <p:nvSpPr>
          <p:cNvPr id="17" name="Shape 15"/>
          <p:cNvSpPr/>
          <p:nvPr/>
        </p:nvSpPr>
        <p:spPr>
          <a:xfrm>
            <a:off x="4343400" y="4892040"/>
            <a:ext cx="292608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4343400" y="4892040"/>
            <a:ext cx="82296" cy="9144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4544568" y="5020056"/>
            <a:ext cx="26060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NKOJ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4544568" y="5349240"/>
            <a:ext cx="26060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Izvršno tijelo s obilježjima vlade nakon Jajca 1943.</a:t>
            </a:r>
            <a:endParaRPr lang="en-US" sz="1260" dirty="0"/>
          </a:p>
        </p:txBody>
      </p:sp>
      <p:sp>
        <p:nvSpPr>
          <p:cNvPr id="21" name="Shape 19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20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3" name="Text 21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4" name="Text 22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Drugo zasjedanje AVNOJ-a, Jajce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29.–30. studenoga 1943.: politički temelj nove Jugoslavije</a:t>
            </a:r>
            <a:endParaRPr lang="en-US" sz="1200" dirty="0"/>
          </a:p>
        </p:txBody>
      </p:sp>
      <p:pic>
        <p:nvPicPr>
          <p:cNvPr id="5" name="Image 0" descr="/mnt/data/avnoj_jajce.jpg"/>
          <p:cNvPicPr>
            <a:picLocks noChangeAspect="1"/>
          </p:cNvPicPr>
          <p:nvPr/>
        </p:nvPicPr>
        <p:blipFill>
          <a:blip r:embed="rId3"/>
          <a:srcRect l="9831" r="9831"/>
          <a:stretch/>
        </p:blipFill>
        <p:spPr>
          <a:xfrm>
            <a:off x="685800" y="1417320"/>
            <a:ext cx="4572000" cy="40690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85800" y="5175504"/>
            <a:ext cx="4572000" cy="310896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758952" y="5248656"/>
            <a:ext cx="44256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60" dirty="0">
                <a:solidFill>
                  <a:srgbClr val="FFFFFF"/>
                </a:solidFill>
              </a:rPr>
              <a:t>AVNOJ, Jajce 1943.</a:t>
            </a:r>
            <a:endParaRPr lang="en-US" sz="760" dirty="0"/>
          </a:p>
        </p:txBody>
      </p:sp>
      <p:sp>
        <p:nvSpPr>
          <p:cNvPr id="8" name="Shape 5"/>
          <p:cNvSpPr/>
          <p:nvPr/>
        </p:nvSpPr>
        <p:spPr>
          <a:xfrm>
            <a:off x="5577840" y="1463040"/>
            <a:ext cx="0" cy="397764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5897880" y="141732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5998464" y="150876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AVNOJ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5998464" y="173736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proglašen vrhovnim zakonodavnim i izvršnim tijelom</a:t>
            </a:r>
            <a:endParaRPr lang="en-US" sz="1030" dirty="0"/>
          </a:p>
        </p:txBody>
      </p:sp>
      <p:sp>
        <p:nvSpPr>
          <p:cNvPr id="12" name="Shape 9"/>
          <p:cNvSpPr/>
          <p:nvPr/>
        </p:nvSpPr>
        <p:spPr>
          <a:xfrm>
            <a:off x="8549640" y="141732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Text 10"/>
          <p:cNvSpPr/>
          <p:nvPr/>
        </p:nvSpPr>
        <p:spPr>
          <a:xfrm>
            <a:off x="8650224" y="150876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NKOJ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8650224" y="173736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osnovan kao tijelo s obilježjima vlade</a:t>
            </a:r>
            <a:endParaRPr lang="en-US" sz="1030" dirty="0"/>
          </a:p>
        </p:txBody>
      </p:sp>
      <p:sp>
        <p:nvSpPr>
          <p:cNvPr id="15" name="Shape 12"/>
          <p:cNvSpPr/>
          <p:nvPr/>
        </p:nvSpPr>
        <p:spPr>
          <a:xfrm>
            <a:off x="5897880" y="251460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6" name="Text 13"/>
          <p:cNvSpPr/>
          <p:nvPr/>
        </p:nvSpPr>
        <p:spPr>
          <a:xfrm>
            <a:off x="5998464" y="260604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Tito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5998464" y="283464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predsjednik NKOJ-a; vojno-politički vođa pokreta</a:t>
            </a:r>
            <a:endParaRPr lang="en-US" sz="1030" dirty="0"/>
          </a:p>
        </p:txBody>
      </p:sp>
      <p:sp>
        <p:nvSpPr>
          <p:cNvPr id="18" name="Shape 15"/>
          <p:cNvSpPr/>
          <p:nvPr/>
        </p:nvSpPr>
        <p:spPr>
          <a:xfrm>
            <a:off x="8549640" y="251460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6"/>
          <p:cNvSpPr/>
          <p:nvPr/>
        </p:nvSpPr>
        <p:spPr>
          <a:xfrm>
            <a:off x="8650224" y="260604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Ivan Ribar</a:t>
            </a:r>
            <a:endParaRPr lang="en-US" sz="1000" dirty="0"/>
          </a:p>
        </p:txBody>
      </p:sp>
      <p:sp>
        <p:nvSpPr>
          <p:cNvPr id="20" name="Text 17"/>
          <p:cNvSpPr/>
          <p:nvPr/>
        </p:nvSpPr>
        <p:spPr>
          <a:xfrm>
            <a:off x="8650224" y="283464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predsjednik AVNOJ-a</a:t>
            </a:r>
            <a:endParaRPr lang="en-US" sz="1030" dirty="0"/>
          </a:p>
        </p:txBody>
      </p:sp>
      <p:sp>
        <p:nvSpPr>
          <p:cNvPr id="21" name="Shape 18"/>
          <p:cNvSpPr/>
          <p:nvPr/>
        </p:nvSpPr>
        <p:spPr>
          <a:xfrm>
            <a:off x="5897880" y="361188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Text 19"/>
          <p:cNvSpPr/>
          <p:nvPr/>
        </p:nvSpPr>
        <p:spPr>
          <a:xfrm>
            <a:off x="5998464" y="370332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Monarhija</a:t>
            </a:r>
            <a:endParaRPr lang="en-US" sz="1000" dirty="0"/>
          </a:p>
        </p:txBody>
      </p:sp>
      <p:sp>
        <p:nvSpPr>
          <p:cNvPr id="23" name="Text 20"/>
          <p:cNvSpPr/>
          <p:nvPr/>
        </p:nvSpPr>
        <p:spPr>
          <a:xfrm>
            <a:off x="5998464" y="393192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kralju i vladi u emigraciji uskraćen legitimitet</a:t>
            </a:r>
            <a:endParaRPr lang="en-US" sz="1030" dirty="0"/>
          </a:p>
        </p:txBody>
      </p:sp>
      <p:sp>
        <p:nvSpPr>
          <p:cNvPr id="24" name="Shape 21"/>
          <p:cNvSpPr/>
          <p:nvPr/>
        </p:nvSpPr>
        <p:spPr>
          <a:xfrm>
            <a:off x="8549640" y="3611880"/>
            <a:ext cx="2423160" cy="749808"/>
          </a:xfrm>
          <a:prstGeom prst="roundRect">
            <a:avLst>
              <a:gd name="adj" fmla="val 9756"/>
            </a:avLst>
          </a:prstGeom>
          <a:solidFill>
            <a:srgbClr val="FFFFFF">
              <a:alpha val="97000"/>
            </a:srgbClr>
          </a:solidFill>
          <a:ln w="8890">
            <a:solidFill>
              <a:srgbClr val="E1D7C6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5" name="Text 22"/>
          <p:cNvSpPr/>
          <p:nvPr/>
        </p:nvSpPr>
        <p:spPr>
          <a:xfrm>
            <a:off x="8650224" y="3703320"/>
            <a:ext cx="222199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A63232"/>
                </a:solidFill>
              </a:rPr>
              <a:t>Federacija</a:t>
            </a:r>
            <a:endParaRPr lang="en-US" sz="1000" dirty="0"/>
          </a:p>
        </p:txBody>
      </p:sp>
      <p:sp>
        <p:nvSpPr>
          <p:cNvPr id="26" name="Text 23"/>
          <p:cNvSpPr/>
          <p:nvPr/>
        </p:nvSpPr>
        <p:spPr>
          <a:xfrm>
            <a:off x="8650224" y="3931920"/>
            <a:ext cx="2221992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030" dirty="0">
                <a:solidFill>
                  <a:srgbClr val="202124"/>
                </a:solidFill>
              </a:rPr>
              <a:t>Jugoslavija zamišljena kao zajednica ravnopravnih naroda</a:t>
            </a:r>
            <a:endParaRPr lang="en-US" sz="1030" dirty="0"/>
          </a:p>
        </p:txBody>
      </p:sp>
      <p:sp>
        <p:nvSpPr>
          <p:cNvPr id="27" name="Text 24"/>
          <p:cNvSpPr/>
          <p:nvPr/>
        </p:nvSpPr>
        <p:spPr>
          <a:xfrm>
            <a:off x="5897880" y="5074920"/>
            <a:ext cx="50749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50" b="1" dirty="0">
                <a:solidFill>
                  <a:srgbClr val="1B263B"/>
                </a:solidFill>
              </a:rPr>
              <a:t>Jajce je prijelomni trenutak: ratna vlast postaje državni projekt.</a:t>
            </a:r>
            <a:endParaRPr lang="en-US" sz="1650" dirty="0"/>
          </a:p>
        </p:txBody>
      </p:sp>
      <p:sp>
        <p:nvSpPr>
          <p:cNvPr id="28" name="Shape 25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9" name="Text 26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30" name="Text 27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1" name="Text 28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ZAVNOH i hrvatska dimenzija FNRJ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i="1" dirty="0">
                <a:solidFill>
                  <a:srgbClr val="6B7280"/>
                </a:solidFill>
              </a:rPr>
              <a:t>Hrvatska državnost unutar buduće federacije</a:t>
            </a:r>
            <a:endParaRPr lang="en-US" sz="1200" dirty="0"/>
          </a:p>
        </p:txBody>
      </p:sp>
      <p:pic>
        <p:nvPicPr>
          <p:cNvPr id="5" name="Image 0" descr="/mnt/data/zavnoh_topusko.jpg"/>
          <p:cNvPicPr>
            <a:picLocks noChangeAspect="1"/>
          </p:cNvPicPr>
          <p:nvPr/>
        </p:nvPicPr>
        <p:blipFill>
          <a:blip r:embed="rId3"/>
          <a:srcRect l="11458" r="11458"/>
          <a:stretch/>
        </p:blipFill>
        <p:spPr>
          <a:xfrm>
            <a:off x="6720840" y="1417320"/>
            <a:ext cx="4800600" cy="38404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6720840" y="4946904"/>
            <a:ext cx="4800600" cy="310896"/>
          </a:xfrm>
          <a:prstGeom prst="rect">
            <a:avLst/>
          </a:prstGeom>
          <a:solidFill>
            <a:srgbClr val="000000">
              <a:alpha val="7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4"/>
          <p:cNvSpPr/>
          <p:nvPr/>
        </p:nvSpPr>
        <p:spPr>
          <a:xfrm>
            <a:off x="6793992" y="5020056"/>
            <a:ext cx="4654296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760" dirty="0">
                <a:solidFill>
                  <a:srgbClr val="FFFFFF"/>
                </a:solidFill>
              </a:rPr>
              <a:t>Treće zasjedanje ZAVNOH-a, Topusko, 1944.</a:t>
            </a:r>
            <a:endParaRPr lang="en-US" sz="760" dirty="0"/>
          </a:p>
        </p:txBody>
      </p:sp>
      <p:sp>
        <p:nvSpPr>
          <p:cNvPr id="8" name="Shape 5"/>
          <p:cNvSpPr/>
          <p:nvPr/>
        </p:nvSpPr>
        <p:spPr>
          <a:xfrm>
            <a:off x="685800" y="1325880"/>
            <a:ext cx="187452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9" name="Shape 6"/>
          <p:cNvSpPr/>
          <p:nvPr/>
        </p:nvSpPr>
        <p:spPr>
          <a:xfrm>
            <a:off x="685800" y="1325880"/>
            <a:ext cx="82296" cy="91440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Text 7"/>
          <p:cNvSpPr/>
          <p:nvPr/>
        </p:nvSpPr>
        <p:spPr>
          <a:xfrm>
            <a:off x="886968" y="1453896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I. zasjedanje</a:t>
            </a:r>
            <a:endParaRPr lang="en-US" sz="1500" dirty="0"/>
          </a:p>
        </p:txBody>
      </p:sp>
      <p:sp>
        <p:nvSpPr>
          <p:cNvPr id="11" name="Text 8"/>
          <p:cNvSpPr/>
          <p:nvPr/>
        </p:nvSpPr>
        <p:spPr>
          <a:xfrm>
            <a:off x="886968" y="1783080"/>
            <a:ext cx="155448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Otočac/Plitvice, 13.–14. VI. 1943. – izabran Vladimir Nazor.</a:t>
            </a:r>
            <a:endParaRPr lang="en-US" sz="1260" dirty="0"/>
          </a:p>
        </p:txBody>
      </p:sp>
      <p:sp>
        <p:nvSpPr>
          <p:cNvPr id="12" name="Shape 9"/>
          <p:cNvSpPr/>
          <p:nvPr/>
        </p:nvSpPr>
        <p:spPr>
          <a:xfrm>
            <a:off x="2788920" y="1325880"/>
            <a:ext cx="187452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3" name="Shape 10"/>
          <p:cNvSpPr/>
          <p:nvPr/>
        </p:nvSpPr>
        <p:spPr>
          <a:xfrm>
            <a:off x="2788920" y="1325880"/>
            <a:ext cx="82296" cy="914400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Text 11"/>
          <p:cNvSpPr/>
          <p:nvPr/>
        </p:nvSpPr>
        <p:spPr>
          <a:xfrm>
            <a:off x="2990088" y="1453896"/>
            <a:ext cx="15544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II. zasjedanje</a:t>
            </a:r>
            <a:endParaRPr lang="en-US" sz="1500" dirty="0"/>
          </a:p>
        </p:txBody>
      </p:sp>
      <p:sp>
        <p:nvSpPr>
          <p:cNvPr id="15" name="Text 12"/>
          <p:cNvSpPr/>
          <p:nvPr/>
        </p:nvSpPr>
        <p:spPr>
          <a:xfrm>
            <a:off x="2990088" y="1783080"/>
            <a:ext cx="155448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Plaški, X. 1943. – vraćanje Istre, Zadra i otoka Hrvatskoj.</a:t>
            </a:r>
            <a:endParaRPr lang="en-US" sz="1260" dirty="0"/>
          </a:p>
        </p:txBody>
      </p:sp>
      <p:sp>
        <p:nvSpPr>
          <p:cNvPr id="16" name="Shape 13"/>
          <p:cNvSpPr/>
          <p:nvPr/>
        </p:nvSpPr>
        <p:spPr>
          <a:xfrm>
            <a:off x="4892040" y="1325880"/>
            <a:ext cx="1554480" cy="914400"/>
          </a:xfrm>
          <a:prstGeom prst="roundRect">
            <a:avLst>
              <a:gd name="adj" fmla="val 120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7" name="Shape 14"/>
          <p:cNvSpPr/>
          <p:nvPr/>
        </p:nvSpPr>
        <p:spPr>
          <a:xfrm>
            <a:off x="4892040" y="1325880"/>
            <a:ext cx="82296" cy="91440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Text 15"/>
          <p:cNvSpPr/>
          <p:nvPr/>
        </p:nvSpPr>
        <p:spPr>
          <a:xfrm>
            <a:off x="5093208" y="1453896"/>
            <a:ext cx="123444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III.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5093208" y="1783080"/>
            <a:ext cx="1234440" cy="3474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Topusko, 8.–9. V. 1944.</a:t>
            </a:r>
            <a:endParaRPr lang="en-US" sz="1260" dirty="0"/>
          </a:p>
        </p:txBody>
      </p:sp>
      <p:sp>
        <p:nvSpPr>
          <p:cNvPr id="20" name="Shape 17"/>
          <p:cNvSpPr/>
          <p:nvPr/>
        </p:nvSpPr>
        <p:spPr>
          <a:xfrm>
            <a:off x="868680" y="2743200"/>
            <a:ext cx="5257800" cy="0"/>
          </a:xfrm>
          <a:prstGeom prst="line">
            <a:avLst/>
          </a:prstGeom>
          <a:solidFill>
            <a:srgbClr val="FFFFFF">
              <a:alpha val="0"/>
            </a:srgbClr>
          </a:solidFill>
          <a:ln w="25400">
            <a:solidFill>
              <a:srgbClr val="C6A15B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1" name="Text 18"/>
          <p:cNvSpPr/>
          <p:nvPr/>
        </p:nvSpPr>
        <p:spPr>
          <a:xfrm>
            <a:off x="731520" y="2971800"/>
            <a:ext cx="3200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263B"/>
                </a:solidFill>
              </a:rPr>
              <a:t>Odluke u Topuskom</a:t>
            </a:r>
            <a:endParaRPr lang="en-US" sz="1600" dirty="0"/>
          </a:p>
        </p:txBody>
      </p:sp>
      <p:sp>
        <p:nvSpPr>
          <p:cNvPr id="22" name="Text 19"/>
          <p:cNvSpPr/>
          <p:nvPr/>
        </p:nvSpPr>
        <p:spPr>
          <a:xfrm>
            <a:off x="868680" y="3429000"/>
            <a:ext cx="525780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430" dirty="0">
                <a:solidFill>
                  <a:srgbClr val="202124"/>
                </a:solidFill>
              </a:rPr>
              <a:t>• ZAVNOH postaje vrhovno zakonodavno i izvršno tijelo Demokratske Hrvatske</a:t>
            </a:r>
            <a:endParaRPr lang="en-US" sz="1430" dirty="0"/>
          </a:p>
          <a:p>
            <a:pPr marL="0" indent="0">
              <a:buNone/>
            </a:pPr>
            <a:r>
              <a:rPr lang="en-US" sz="1430" dirty="0">
                <a:solidFill>
                  <a:srgbClr val="202124"/>
                </a:solidFill>
              </a:rPr>
              <a:t>• prihvaća se ulazak Hrvatske u federativnu Jugoslaviju</a:t>
            </a:r>
            <a:endParaRPr lang="en-US" sz="1430" dirty="0"/>
          </a:p>
          <a:p>
            <a:pPr marL="0" indent="0">
              <a:buNone/>
            </a:pPr>
            <a:r>
              <a:rPr lang="en-US" sz="1430" dirty="0">
                <a:solidFill>
                  <a:srgbClr val="202124"/>
                </a:solidFill>
              </a:rPr>
              <a:t>• donosi se Deklaracija o osnovnim pravima naroda i građana</a:t>
            </a:r>
            <a:endParaRPr lang="en-US" sz="1430" dirty="0"/>
          </a:p>
          <a:p>
            <a:pPr marL="0" indent="0">
              <a:buNone/>
            </a:pPr>
            <a:r>
              <a:rPr lang="en-US" sz="1430" dirty="0">
                <a:solidFill>
                  <a:srgbClr val="202124"/>
                </a:solidFill>
              </a:rPr>
              <a:t>• uređuje se sustav NOO-a u Federalnoj Državi Hrvatskoj</a:t>
            </a:r>
            <a:endParaRPr lang="en-US" sz="1430" dirty="0"/>
          </a:p>
        </p:txBody>
      </p:sp>
      <p:sp>
        <p:nvSpPr>
          <p:cNvPr id="23" name="Shape 20"/>
          <p:cNvSpPr/>
          <p:nvPr/>
        </p:nvSpPr>
        <p:spPr>
          <a:xfrm>
            <a:off x="868680" y="5257800"/>
            <a:ext cx="2743200" cy="310896"/>
          </a:xfrm>
          <a:prstGeom prst="roundRect">
            <a:avLst>
              <a:gd name="adj" fmla="val 17647"/>
            </a:avLst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4" name="Text 21"/>
          <p:cNvSpPr/>
          <p:nvPr/>
        </p:nvSpPr>
        <p:spPr>
          <a:xfrm>
            <a:off x="941832" y="5321808"/>
            <a:ext cx="259689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</a:rPr>
              <a:t>Nazor · Hebrang · Bakarić</a:t>
            </a:r>
            <a:endParaRPr lang="en-US" sz="850" dirty="0"/>
          </a:p>
        </p:txBody>
      </p:sp>
      <p:sp>
        <p:nvSpPr>
          <p:cNvPr id="25" name="Shape 22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Text 23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27" name="Text 24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28" name="Text 25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47472"/>
            <a:ext cx="768096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1B26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Pojedinci koji nose proces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594360" y="987552"/>
            <a:ext cx="1234440" cy="0"/>
          </a:xfrm>
          <a:prstGeom prst="line">
            <a:avLst/>
          </a:prstGeom>
          <a:solidFill>
            <a:srgbClr val="FFFFFF">
              <a:alpha val="0"/>
            </a:srgbClr>
          </a:solidFill>
          <a:ln w="38100">
            <a:solidFill>
              <a:srgbClr val="A63232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4" name="Text 2"/>
          <p:cNvSpPr/>
          <p:nvPr/>
        </p:nvSpPr>
        <p:spPr>
          <a:xfrm>
            <a:off x="1965960" y="1060704"/>
            <a:ext cx="7772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1200" dirty="0"/>
          </a:p>
        </p:txBody>
      </p:sp>
      <p:sp>
        <p:nvSpPr>
          <p:cNvPr id="5" name="Shape 3"/>
          <p:cNvSpPr/>
          <p:nvPr/>
        </p:nvSpPr>
        <p:spPr>
          <a:xfrm>
            <a:off x="685800" y="1325880"/>
            <a:ext cx="2194560" cy="1353312"/>
          </a:xfrm>
          <a:prstGeom prst="roundRect">
            <a:avLst>
              <a:gd name="adj" fmla="val 8108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6" name="Shape 4"/>
          <p:cNvSpPr/>
          <p:nvPr/>
        </p:nvSpPr>
        <p:spPr>
          <a:xfrm>
            <a:off x="685800" y="1325880"/>
            <a:ext cx="82296" cy="1353312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7" name="Text 5"/>
          <p:cNvSpPr/>
          <p:nvPr/>
        </p:nvSpPr>
        <p:spPr>
          <a:xfrm>
            <a:off x="886968" y="1453896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Josip Broz Tito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886968" y="1783080"/>
            <a:ext cx="1874520" cy="7863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Generalni sekretar KPJ; vrhovni komandant; predsjednik NKOJ-a i Privremene vlade DFJ.</a:t>
            </a:r>
            <a:endParaRPr lang="en-US" sz="1260" dirty="0"/>
          </a:p>
        </p:txBody>
      </p:sp>
      <p:sp>
        <p:nvSpPr>
          <p:cNvPr id="9" name="Shape 7"/>
          <p:cNvSpPr/>
          <p:nvPr/>
        </p:nvSpPr>
        <p:spPr>
          <a:xfrm>
            <a:off x="3063240" y="1325880"/>
            <a:ext cx="2194560" cy="1353312"/>
          </a:xfrm>
          <a:prstGeom prst="roundRect">
            <a:avLst>
              <a:gd name="adj" fmla="val 8108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0" name="Shape 8"/>
          <p:cNvSpPr/>
          <p:nvPr/>
        </p:nvSpPr>
        <p:spPr>
          <a:xfrm>
            <a:off x="3063240" y="1325880"/>
            <a:ext cx="82296" cy="1353312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1" name="Text 9"/>
          <p:cNvSpPr/>
          <p:nvPr/>
        </p:nvSpPr>
        <p:spPr>
          <a:xfrm>
            <a:off x="3264408" y="1453896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Ivan Ribar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3264408" y="1783080"/>
            <a:ext cx="1874520" cy="7863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Predsjednik AVNOJ-a; institucionalno lice jugoslavenskog ratnog predstavništva.</a:t>
            </a:r>
            <a:endParaRPr lang="en-US" sz="1260" dirty="0"/>
          </a:p>
        </p:txBody>
      </p:sp>
      <p:sp>
        <p:nvSpPr>
          <p:cNvPr id="13" name="Shape 11"/>
          <p:cNvSpPr/>
          <p:nvPr/>
        </p:nvSpPr>
        <p:spPr>
          <a:xfrm>
            <a:off x="5440680" y="1325880"/>
            <a:ext cx="2194560" cy="1353312"/>
          </a:xfrm>
          <a:prstGeom prst="roundRect">
            <a:avLst>
              <a:gd name="adj" fmla="val 8108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4" name="Shape 12"/>
          <p:cNvSpPr/>
          <p:nvPr/>
        </p:nvSpPr>
        <p:spPr>
          <a:xfrm>
            <a:off x="5440680" y="1325880"/>
            <a:ext cx="82296" cy="1353312"/>
          </a:xfrm>
          <a:prstGeom prst="rect">
            <a:avLst/>
          </a:prstGeom>
          <a:solidFill>
            <a:srgbClr val="C6A15B"/>
          </a:solidFill>
          <a:ln w="12700">
            <a:solidFill>
              <a:srgbClr val="C6A15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5" name="Text 13"/>
          <p:cNvSpPr/>
          <p:nvPr/>
        </p:nvSpPr>
        <p:spPr>
          <a:xfrm>
            <a:off x="5641848" y="1453896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Ivan Šubašić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5641848" y="1783080"/>
            <a:ext cx="1874520" cy="7863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Predsjednik kraljevske vlade u emigraciji; pregovori s Titom i međunarodna legitimacija.</a:t>
            </a:r>
            <a:endParaRPr lang="en-US" sz="1260" dirty="0"/>
          </a:p>
        </p:txBody>
      </p:sp>
      <p:sp>
        <p:nvSpPr>
          <p:cNvPr id="17" name="Shape 15"/>
          <p:cNvSpPr/>
          <p:nvPr/>
        </p:nvSpPr>
        <p:spPr>
          <a:xfrm>
            <a:off x="7818120" y="1325880"/>
            <a:ext cx="2194560" cy="1353312"/>
          </a:xfrm>
          <a:prstGeom prst="roundRect">
            <a:avLst>
              <a:gd name="adj" fmla="val 8108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8" name="Shape 16"/>
          <p:cNvSpPr/>
          <p:nvPr/>
        </p:nvSpPr>
        <p:spPr>
          <a:xfrm>
            <a:off x="7818120" y="1325880"/>
            <a:ext cx="82296" cy="1353312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19" name="Text 17"/>
          <p:cNvSpPr/>
          <p:nvPr/>
        </p:nvSpPr>
        <p:spPr>
          <a:xfrm>
            <a:off x="8019288" y="1453896"/>
            <a:ext cx="1874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Vladimir Nazor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8019288" y="1783080"/>
            <a:ext cx="1874520" cy="786384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Predsjednik ZAVNOH-a; simbol političke legitimacije NOP-a u Hrvatskoj.</a:t>
            </a:r>
            <a:endParaRPr lang="en-US" sz="1260" dirty="0"/>
          </a:p>
        </p:txBody>
      </p:sp>
      <p:sp>
        <p:nvSpPr>
          <p:cNvPr id="21" name="Shape 19"/>
          <p:cNvSpPr/>
          <p:nvPr/>
        </p:nvSpPr>
        <p:spPr>
          <a:xfrm>
            <a:off x="1828800" y="3657600"/>
            <a:ext cx="2560320" cy="1143000"/>
          </a:xfrm>
          <a:prstGeom prst="roundRect">
            <a:avLst>
              <a:gd name="adj" fmla="val 96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2" name="Shape 20"/>
          <p:cNvSpPr/>
          <p:nvPr/>
        </p:nvSpPr>
        <p:spPr>
          <a:xfrm>
            <a:off x="1828800" y="3657600"/>
            <a:ext cx="82296" cy="1143000"/>
          </a:xfrm>
          <a:prstGeom prst="rect">
            <a:avLst/>
          </a:prstGeom>
          <a:solidFill>
            <a:srgbClr val="A63232"/>
          </a:solidFill>
          <a:ln w="12700">
            <a:solidFill>
              <a:srgbClr val="A63232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3" name="Text 21"/>
          <p:cNvSpPr/>
          <p:nvPr/>
        </p:nvSpPr>
        <p:spPr>
          <a:xfrm>
            <a:off x="2029968" y="3785616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Andrija Hebrang</a:t>
            </a:r>
            <a:endParaRPr lang="en-US" sz="1500" dirty="0"/>
          </a:p>
        </p:txBody>
      </p:sp>
      <p:sp>
        <p:nvSpPr>
          <p:cNvPr id="24" name="Text 22"/>
          <p:cNvSpPr/>
          <p:nvPr/>
        </p:nvSpPr>
        <p:spPr>
          <a:xfrm>
            <a:off x="2029968" y="4114800"/>
            <a:ext cx="2240280" cy="5760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Vodeća uloga u KPH i ratnoj politici u Hrvatskoj 1943.–1944.</a:t>
            </a:r>
            <a:endParaRPr lang="en-US" sz="1260" dirty="0"/>
          </a:p>
        </p:txBody>
      </p:sp>
      <p:sp>
        <p:nvSpPr>
          <p:cNvPr id="25" name="Shape 23"/>
          <p:cNvSpPr/>
          <p:nvPr/>
        </p:nvSpPr>
        <p:spPr>
          <a:xfrm>
            <a:off x="4800600" y="3657600"/>
            <a:ext cx="2560320" cy="1143000"/>
          </a:xfrm>
          <a:prstGeom prst="roundRect">
            <a:avLst>
              <a:gd name="adj" fmla="val 96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6" name="Shape 24"/>
          <p:cNvSpPr/>
          <p:nvPr/>
        </p:nvSpPr>
        <p:spPr>
          <a:xfrm>
            <a:off x="4800600" y="3657600"/>
            <a:ext cx="82296" cy="1143000"/>
          </a:xfrm>
          <a:prstGeom prst="rect">
            <a:avLst/>
          </a:prstGeom>
          <a:solidFill>
            <a:srgbClr val="566246"/>
          </a:solidFill>
          <a:ln w="12700">
            <a:solidFill>
              <a:srgbClr val="566246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27" name="Text 25"/>
          <p:cNvSpPr/>
          <p:nvPr/>
        </p:nvSpPr>
        <p:spPr>
          <a:xfrm>
            <a:off x="5001768" y="3785616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Vladimir Bakarić</a:t>
            </a:r>
            <a:endParaRPr lang="en-US" sz="1500" dirty="0"/>
          </a:p>
        </p:txBody>
      </p:sp>
      <p:sp>
        <p:nvSpPr>
          <p:cNvPr id="28" name="Text 26"/>
          <p:cNvSpPr/>
          <p:nvPr/>
        </p:nvSpPr>
        <p:spPr>
          <a:xfrm>
            <a:off x="5001768" y="4114800"/>
            <a:ext cx="2240280" cy="5760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Mandatar prve Narodne vlade Hrvatske 1945.; dugoročno najvažniji hrvatski komunistički političar.</a:t>
            </a:r>
            <a:endParaRPr lang="en-US" sz="1260" dirty="0"/>
          </a:p>
        </p:txBody>
      </p:sp>
      <p:sp>
        <p:nvSpPr>
          <p:cNvPr id="29" name="Shape 27"/>
          <p:cNvSpPr/>
          <p:nvPr/>
        </p:nvSpPr>
        <p:spPr>
          <a:xfrm>
            <a:off x="7772400" y="3657600"/>
            <a:ext cx="2560320" cy="1143000"/>
          </a:xfrm>
          <a:prstGeom prst="roundRect">
            <a:avLst>
              <a:gd name="adj" fmla="val 9600"/>
            </a:avLst>
          </a:prstGeom>
          <a:solidFill>
            <a:srgbClr val="FFF9EC"/>
          </a:solidFill>
          <a:ln w="10160">
            <a:solidFill>
              <a:srgbClr val="E0D4C3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0" name="Shape 28"/>
          <p:cNvSpPr/>
          <p:nvPr/>
        </p:nvSpPr>
        <p:spPr>
          <a:xfrm>
            <a:off x="7772400" y="3657600"/>
            <a:ext cx="82296" cy="1143000"/>
          </a:xfrm>
          <a:prstGeom prst="rect">
            <a:avLst/>
          </a:prstGeom>
          <a:solidFill>
            <a:srgbClr val="1B263B"/>
          </a:solidFill>
          <a:ln w="12700">
            <a:solidFill>
              <a:srgbClr val="1B263B">
                <a:alpha val="0"/>
              </a:srgbClr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1" name="Text 29"/>
          <p:cNvSpPr/>
          <p:nvPr/>
        </p:nvSpPr>
        <p:spPr>
          <a:xfrm>
            <a:off x="7973568" y="3785616"/>
            <a:ext cx="2240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b="1" dirty="0">
                <a:solidFill>
                  <a:srgbClr val="1B263B"/>
                </a:solidFill>
              </a:rPr>
              <a:t>Edvard Kardelj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7973568" y="4114800"/>
            <a:ext cx="2240280" cy="576072"/>
          </a:xfrm>
          <a:prstGeom prst="rect">
            <a:avLst/>
          </a:prstGeom>
          <a:noFill/>
          <a:ln/>
        </p:spPr>
        <p:txBody>
          <a:bodyPr wrap="square" lIns="381" tIns="381" rIns="381" bIns="381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1260" dirty="0">
                <a:solidFill>
                  <a:srgbClr val="202124"/>
                </a:solidFill>
              </a:rPr>
              <a:t>Ideolog federalnog modela i jedan od ključnih partijskih kreatora ustavnog sustava.</a:t>
            </a:r>
            <a:endParaRPr lang="en-US" sz="1260" dirty="0"/>
          </a:p>
        </p:txBody>
      </p:sp>
      <p:sp>
        <p:nvSpPr>
          <p:cNvPr id="33" name="Shape 31"/>
          <p:cNvSpPr/>
          <p:nvPr/>
        </p:nvSpPr>
        <p:spPr>
          <a:xfrm>
            <a:off x="502920" y="6446520"/>
            <a:ext cx="11201400" cy="0"/>
          </a:xfrm>
          <a:prstGeom prst="line">
            <a:avLst/>
          </a:prstGeom>
          <a:solidFill>
            <a:srgbClr val="FFFFFF">
              <a:alpha val="0"/>
            </a:srgbClr>
          </a:solidFill>
          <a:ln w="8890">
            <a:solidFill>
              <a:srgbClr val="D6CAB7"/>
            </a:solidFill>
            <a:prstDash val="solid"/>
          </a:ln>
        </p:spPr>
        <p:txBody>
          <a:bodyPr/>
          <a:lstStyle/>
          <a:p>
            <a:endParaRPr lang="de-DE"/>
          </a:p>
        </p:txBody>
      </p:sp>
      <p:sp>
        <p:nvSpPr>
          <p:cNvPr id="34" name="Text 32"/>
          <p:cNvSpPr/>
          <p:nvPr/>
        </p:nvSpPr>
        <p:spPr>
          <a:xfrm>
            <a:off x="548640" y="6519672"/>
            <a:ext cx="3154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sz="750" dirty="0"/>
          </a:p>
        </p:txBody>
      </p:sp>
      <p:sp>
        <p:nvSpPr>
          <p:cNvPr id="35" name="Text 33"/>
          <p:cNvSpPr/>
          <p:nvPr/>
        </p:nvSpPr>
        <p:spPr>
          <a:xfrm>
            <a:off x="4315968" y="6510528"/>
            <a:ext cx="635508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endParaRPr lang="en-US" sz="680" dirty="0"/>
          </a:p>
        </p:txBody>
      </p:sp>
      <p:sp>
        <p:nvSpPr>
          <p:cNvPr id="36" name="Text 34"/>
          <p:cNvSpPr/>
          <p:nvPr/>
        </p:nvSpPr>
        <p:spPr>
          <a:xfrm>
            <a:off x="11201400" y="6492240"/>
            <a:ext cx="457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00" dirty="0">
                <a:solidFill>
                  <a:srgbClr val="6B7280"/>
                </a:solidFill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2735</Words>
  <Application>Microsoft Office PowerPoint</Application>
  <PresentationFormat>Widescreen</PresentationFormat>
  <Paragraphs>289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Aptos</vt:lpstr>
      <vt:lpstr>Aptos Display</vt:lpstr>
      <vt:lpstr>Arial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Nastanak i uspostava FNRJ</dc:title>
  <dc:subject>Nastanak i uspostava FNRJ</dc:subject>
  <dc:creator>OpenAI</dc:creator>
  <cp:lastModifiedBy>Lidija Rendulic</cp:lastModifiedBy>
  <cp:revision>3</cp:revision>
  <dcterms:created xsi:type="dcterms:W3CDTF">2026-05-11T22:27:43Z</dcterms:created>
  <dcterms:modified xsi:type="dcterms:W3CDTF">2026-05-25T18:44:18Z</dcterms:modified>
</cp:coreProperties>
</file>