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A975E40-78A9-4C5A-9F4B-E2FEFD84A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9A8A6A1-7991-48F2-B05F-C8455ED59D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60BB6E4-AC94-4B16-9E63-BDA23DCA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3D2E79A-2788-41A6-8D19-7DB22961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12B8D05-EEA2-4D47-8ADC-90AEBB1B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7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102B60-9465-4DD9-90D8-2BC334A4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94A0326-AE84-4814-8506-6B1D4E480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A1D6935-BCDE-4165-A875-D5AE00512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8E15B37-88C0-4B8B-B4D1-84EB0C3C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3B44DB8-BD9C-4D3E-BBC8-C7C5052D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7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75CAEED2-F892-4B66-8B00-DDFBE16CEE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F9738BAB-B668-4F0A-8BC8-1B8D9B6F7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55CD45A-3FD0-409D-8CAB-A67CEC3D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788C26C-96C3-47D5-9810-E3935F4B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88499FB-A8A7-4496-BD99-3754E44C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E28726B-6C0B-40FB-88C4-CDD851CFB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C623F1-33B5-4A64-81D3-13A5FFC5B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AF2FA05-21BE-4FAD-9460-8DB343BC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FA23086-3CD7-4317-BB4D-57131F27F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06A8584-FB43-4CDD-8773-5DA477DB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9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48304C-0F92-4B3A-8786-1544534C2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2DAB97D-9AE4-4CD2-A1D8-B00C54E28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F89B040-5568-4396-A42E-B109DB87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110E6AC-97E0-44EC-BABD-39FE437C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4C469DC-796E-4C1B-BB60-62D9BA4EF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1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0BE542-17E2-4CE3-BEE2-4D74971BE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9EC84F3-66C6-40B4-A9B1-6EEE7465C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AB48172-0086-47EE-91A1-24B59B7F7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151C656-DCB1-4C74-88D7-EC94F342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21D61DE-C67D-4834-8AEF-1BF6C3008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FD4EB6E4-1284-4BC1-8A3C-36810FD1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08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E3A928E-C6E2-48F8-81D5-904B9F399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6E427F7-FFFB-4F03-9DE3-78F42930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99866E6A-3E9B-432F-B619-06AE7D06E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3BFF168-4D6A-4F7B-9425-1DC09AFE10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31915225-360C-4156-A68E-D57041140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516B8957-2450-4C86-B044-AC7DFC76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CC833BA-41F4-4FCE-984E-2F249F37A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53F6D844-A67D-4F80-AA37-9D2CFFE9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6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E241AA-2903-4C06-9BB3-E33046E4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13367FC-1D34-49C1-8BFB-A388EB1C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7C69A8DF-D1A6-493D-97B9-F11AAEDC5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6E16AD6-5CE3-457A-B06B-5FE4F388C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7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FB9DA5D-448B-4DE0-8A3D-CF76ABFD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2954794-6025-4CF9-A9C0-5D3D7F2A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C6812C0-A2A7-47E8-9645-E4F43E9F5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9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6796BA-E52A-4F39-84E1-6DC57FC43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203A11-4CF0-4209-A6DC-DC6F793FC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3385B13-C308-4780-B4EF-371732AF6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1A534BC8-583F-47D8-B64D-B4335AE57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C65C478-595E-4229-A11F-4BE32B81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4868F27-ABB8-472B-8D34-0DC6F1282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3699F8-AFF4-4756-BD1D-FC8B348E4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6FEE5FA-D002-4D97-8052-1A9C60F63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F9F02F0-4510-4D24-ABA0-67A028595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71772E3C-C51D-4959-BEE7-62C4EFCAA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330C200-F1E7-4AE9-9DF8-7337991A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F570EE1-D202-4A35-A586-CEF6650D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3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ACD0D7BD-09BE-4960-909A-72EC4DC67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5E73305-0446-436B-91E1-BE013F5B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E5FADF3-F8DD-4403-9BEE-7780BF6D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3198-BB66-4588-9570-B068B847675D}" type="datetimeFigureOut">
              <a:rPr lang="en-US" smtClean="0"/>
              <a:t>1/4/2019</a:t>
            </a:fld>
            <a:endParaRPr lang="en-U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7CE697E-CA8F-4508-B006-0B90446E4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9358B1E-2915-48D6-B3CF-443C5D324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139E2-85DB-4A30-BFB0-FB991070A9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1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3DEF87-6F7E-4EEF-91DA-9F105EB2D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Nedostajuće vrijednosti (</a:t>
            </a:r>
            <a:r>
              <a:rPr lang="hr-HR" i="1" dirty="0" err="1"/>
              <a:t>missing</a:t>
            </a:r>
            <a:r>
              <a:rPr lang="hr-HR" i="1" dirty="0"/>
              <a:t> </a:t>
            </a:r>
            <a:r>
              <a:rPr lang="hr-HR" i="1" dirty="0" err="1"/>
              <a:t>values</a:t>
            </a:r>
            <a:r>
              <a:rPr lang="hr-HR" dirty="0"/>
              <a:t>)</a:t>
            </a:r>
            <a:endParaRPr lang="en-US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BF00434-BEE1-430A-8F9D-1CEEAB42FC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Pavić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0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69B605-904F-4085-84B2-744FA2EF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D37DE73-9EB4-4D65-9E65-5767174BF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Kada koristiti pojedino rješenje?</a:t>
            </a:r>
          </a:p>
          <a:p>
            <a:pPr lvl="1"/>
            <a:r>
              <a:rPr lang="hr-HR" dirty="0"/>
              <a:t>Nema određenog odgovora </a:t>
            </a:r>
            <a:r>
              <a:rPr lang="hr-HR" dirty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hr-HR" dirty="0">
                <a:sym typeface="Wingdings" panose="05000000000000000000" pitchFamily="2" charset="2"/>
              </a:rPr>
              <a:t>Najbitnije je znanje o podacima, načinu prikupljanja i sl. </a:t>
            </a:r>
          </a:p>
          <a:p>
            <a:pPr lvl="1"/>
            <a:r>
              <a:rPr lang="hr-HR" dirty="0">
                <a:sym typeface="Wingdings" panose="05000000000000000000" pitchFamily="2" charset="2"/>
              </a:rPr>
              <a:t>Ako nedostajućih vrijednosti ima jako malo, i na malo varijabli – brisanje</a:t>
            </a:r>
          </a:p>
          <a:p>
            <a:pPr lvl="1"/>
            <a:r>
              <a:rPr lang="hr-HR" dirty="0">
                <a:sym typeface="Wingdings" panose="05000000000000000000" pitchFamily="2" charset="2"/>
              </a:rPr>
              <a:t>Ako ima više nedostajućih vrijednosti i postoji sumnja na povezanost s drugim varijablama – regresijski pristupi i višestruka imputacija</a:t>
            </a:r>
          </a:p>
          <a:p>
            <a:pPr lvl="1"/>
            <a:r>
              <a:rPr lang="hr-HR" dirty="0">
                <a:sym typeface="Wingdings" panose="05000000000000000000" pitchFamily="2" charset="2"/>
              </a:rPr>
              <a:t>Kod matrica za faktorsku analizu i s. – </a:t>
            </a:r>
            <a:r>
              <a:rPr lang="hr-HR">
                <a:sym typeface="Wingdings" panose="05000000000000000000" pitchFamily="2" charset="2"/>
              </a:rPr>
              <a:t>višestruka imputacija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34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0ECB2C-AF62-4D5C-BF7B-869457542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Mehanizmi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6E5019-EB95-4D84-BE51-4EE77C406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MCAR (</a:t>
            </a:r>
            <a:r>
              <a:rPr lang="hr-HR" i="1" dirty="0" err="1"/>
              <a:t>Missing</a:t>
            </a:r>
            <a:r>
              <a:rPr lang="hr-HR" i="1" dirty="0"/>
              <a:t> </a:t>
            </a:r>
            <a:r>
              <a:rPr lang="hr-HR" i="1" dirty="0" err="1"/>
              <a:t>completely</a:t>
            </a:r>
            <a:r>
              <a:rPr lang="hr-HR" i="1" dirty="0"/>
              <a:t> at </a:t>
            </a:r>
            <a:r>
              <a:rPr lang="hr-HR" i="1" dirty="0" err="1"/>
              <a:t>random</a:t>
            </a:r>
            <a:r>
              <a:rPr lang="hr-HR" dirty="0"/>
              <a:t>) – nedostajuće vrijednosti su rezultat potpuno nasumičnog procesa (npr. svaka kemijska olovka na ispunjavanju upitnika zakaže jednom, te to pitanje ostane neodgovoreno)</a:t>
            </a:r>
          </a:p>
          <a:p>
            <a:r>
              <a:rPr lang="hr-HR" dirty="0"/>
              <a:t>MAR (</a:t>
            </a:r>
            <a:r>
              <a:rPr lang="hr-HR" i="1" dirty="0" err="1"/>
              <a:t>Missing</a:t>
            </a:r>
            <a:r>
              <a:rPr lang="hr-HR" i="1" dirty="0"/>
              <a:t> at </a:t>
            </a:r>
            <a:r>
              <a:rPr lang="hr-HR" i="1" dirty="0" err="1"/>
              <a:t>random</a:t>
            </a:r>
            <a:r>
              <a:rPr lang="hr-HR" dirty="0"/>
              <a:t>) – vjerojatnost nedostajućih vrijednosti je jednaka samo unutar grupa opaženih podataka, za koje znamo da postoje (npr. spol – unutar svakog spola vjerojatnost je MCAR, ali međusobno se ta vjerojatnost razlikuje)</a:t>
            </a:r>
          </a:p>
          <a:p>
            <a:r>
              <a:rPr lang="hr-HR" dirty="0"/>
              <a:t>MNAR (</a:t>
            </a:r>
            <a:r>
              <a:rPr lang="hr-HR" i="1" dirty="0" err="1"/>
              <a:t>Missing</a:t>
            </a:r>
            <a:r>
              <a:rPr lang="hr-HR" i="1" dirty="0"/>
              <a:t> </a:t>
            </a:r>
            <a:r>
              <a:rPr lang="hr-HR" i="1" dirty="0" err="1"/>
              <a:t>not</a:t>
            </a:r>
            <a:r>
              <a:rPr lang="hr-HR" i="1" dirty="0"/>
              <a:t> at </a:t>
            </a:r>
            <a:r>
              <a:rPr lang="hr-HR" i="1" dirty="0" err="1"/>
              <a:t>random</a:t>
            </a:r>
            <a:r>
              <a:rPr lang="hr-HR" dirty="0"/>
              <a:t>) – vjerojatnost nedostajućih vrijednosti varira zbog nama nepoznatih razloga – npr. osobe koje imaju „slabije” izražene stavove odgovaraju rjeđe na pitanja.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66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88330F-EE05-4919-A3B6-0D9F053D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Mehanizmi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291A9E4-7D6C-43D5-8F5E-E21420962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Kako saznati koji je mehanizam uzrokovao naše nedostajuće podatke?</a:t>
            </a:r>
          </a:p>
          <a:p>
            <a:pPr lvl="1"/>
            <a:r>
              <a:rPr lang="hr-HR" dirty="0"/>
              <a:t>MCAR vs. MAR – </a:t>
            </a:r>
            <a:r>
              <a:rPr lang="hr-HR" dirty="0" err="1"/>
              <a:t>Littleov</a:t>
            </a:r>
            <a:r>
              <a:rPr lang="hr-HR" dirty="0"/>
              <a:t> test. Ako test nije značajan, u pitanju je MCAR</a:t>
            </a:r>
          </a:p>
          <a:p>
            <a:pPr lvl="1"/>
            <a:r>
              <a:rPr lang="hr-HR" dirty="0"/>
              <a:t>MAR vs. MNAR – Nema testa, treba pregledati podatke, znati ograničenja testa (npr. koja su osjetljiva pitanja) i imati znanje o samom području istraživanja</a:t>
            </a:r>
          </a:p>
          <a:p>
            <a:r>
              <a:rPr lang="hr-HR" dirty="0"/>
              <a:t>Zašto je mehanizam nedostajućih vrijednosti bitan? – o njemu ovisi mogućnosti i načini imputacije nedostajućih vrijednosti.</a:t>
            </a:r>
          </a:p>
          <a:p>
            <a:r>
              <a:rPr lang="hr-HR" dirty="0"/>
              <a:t>Kako izbjeći nedostajuće vrijednosti? – Prevencija! Izbjegavati vrlo osjetljiva pitanja, paziti na način postavljanja pitanja, imati što manji broj pitanja (naravno, ovisno o ciljevima), izbjegavati dvosmislena pitanja, ponuditi poticaje (nagrade)...</a:t>
            </a:r>
          </a:p>
        </p:txBody>
      </p:sp>
    </p:spTree>
    <p:extLst>
      <p:ext uri="{BB962C8B-B14F-4D97-AF65-F5344CB8AC3E}">
        <p14:creationId xmlns:p14="http://schemas.microsoft.com/office/powerpoint/2010/main" val="1713596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74E932-296F-4849-BBBA-ACA8892B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808C71-B729-475D-9216-7727E3BEB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Brisanje (</a:t>
            </a:r>
            <a:r>
              <a:rPr lang="hr-HR" i="1" dirty="0" err="1"/>
              <a:t>Deletion</a:t>
            </a:r>
            <a:r>
              <a:rPr lang="hr-HR" dirty="0"/>
              <a:t>)</a:t>
            </a:r>
          </a:p>
          <a:p>
            <a:pPr lvl="1"/>
            <a:r>
              <a:rPr lang="hr-HR" i="1" dirty="0" err="1"/>
              <a:t>Listwise</a:t>
            </a:r>
            <a:r>
              <a:rPr lang="hr-HR" i="1" dirty="0"/>
              <a:t> </a:t>
            </a:r>
            <a:r>
              <a:rPr lang="hr-HR" i="1" dirty="0" err="1"/>
              <a:t>deletion</a:t>
            </a:r>
            <a:r>
              <a:rPr lang="hr-HR" i="1" dirty="0"/>
              <a:t> </a:t>
            </a:r>
            <a:r>
              <a:rPr lang="hr-HR" dirty="0"/>
              <a:t>– brisanje cijele opservacije ako ima barem jednu nedostajuću vrijednost (na bilo kojoj varijabli</a:t>
            </a:r>
          </a:p>
          <a:p>
            <a:pPr lvl="1"/>
            <a:r>
              <a:rPr lang="hr-HR" i="1" dirty="0" err="1"/>
              <a:t>Pairwise</a:t>
            </a:r>
            <a:r>
              <a:rPr lang="hr-HR" i="1" dirty="0"/>
              <a:t> </a:t>
            </a:r>
            <a:r>
              <a:rPr lang="hr-HR" i="1" dirty="0" err="1"/>
              <a:t>deletion</a:t>
            </a:r>
            <a:r>
              <a:rPr lang="hr-HR" i="1" dirty="0"/>
              <a:t> – </a:t>
            </a:r>
            <a:r>
              <a:rPr lang="hr-HR" dirty="0"/>
              <a:t>brisanje samo onih vrijednosti varijabli koje nedostaju za pojedinu opservaciju, uz zadržavanje ostalih vrijednosti.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0B07639B-9E87-4819-B7EA-264129F8D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030" y="3865426"/>
            <a:ext cx="4729222" cy="22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0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F28712-66E6-4FC9-B982-3D0028B3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7E9E35-203B-4021-9F61-B50F8AB0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Problemi kod brisanja:</a:t>
            </a:r>
          </a:p>
          <a:p>
            <a:pPr lvl="1"/>
            <a:r>
              <a:rPr lang="hr-HR" dirty="0"/>
              <a:t>Rasipno, pogotovo ako ima dosta nedostajućih podataka</a:t>
            </a:r>
          </a:p>
          <a:p>
            <a:pPr lvl="1"/>
            <a:r>
              <a:rPr lang="hr-HR" dirty="0"/>
              <a:t>Neopravdano u slučaju MAR i MNAR </a:t>
            </a:r>
          </a:p>
          <a:p>
            <a:pPr lvl="1"/>
            <a:r>
              <a:rPr lang="hr-HR" dirty="0"/>
              <a:t>Kod </a:t>
            </a:r>
            <a:r>
              <a:rPr lang="hr-HR" i="1" dirty="0" err="1"/>
              <a:t>pairwise</a:t>
            </a:r>
            <a:r>
              <a:rPr lang="hr-HR" dirty="0"/>
              <a:t> za različite varijable mjere su izračunate na različitim </a:t>
            </a:r>
            <a:r>
              <a:rPr lang="hr-HR" dirty="0" err="1"/>
              <a:t>poduzorcima</a:t>
            </a:r>
            <a:endParaRPr lang="hr-HR" dirty="0"/>
          </a:p>
          <a:p>
            <a:pPr lvl="1"/>
            <a:r>
              <a:rPr lang="hr-HR" dirty="0"/>
              <a:t>Smanjuje se veličina uzorka</a:t>
            </a:r>
          </a:p>
          <a:p>
            <a:r>
              <a:rPr lang="hr-HR" dirty="0"/>
              <a:t>Dobre strane</a:t>
            </a:r>
          </a:p>
          <a:p>
            <a:pPr lvl="1"/>
            <a:r>
              <a:rPr lang="hr-HR" dirty="0"/>
              <a:t>jednostavnost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85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1232D4-0C17-41E8-9338-924744AAB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EB621C0-DC32-41CF-81E5-353437E74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Imputacija aritmetičke sredine varijable (za numeričke varijable)</a:t>
            </a:r>
          </a:p>
          <a:p>
            <a:pPr lvl="1"/>
            <a:r>
              <a:rPr lang="hr-HR"/>
              <a:t>Za svaku varijablu se odredi njezina AS i nedostajuće vrijednosti se zamijene tom AS</a:t>
            </a:r>
          </a:p>
          <a:p>
            <a:pPr lvl="1"/>
            <a:r>
              <a:rPr lang="hr-HR"/>
              <a:t>Jednostavno, no smanjuje varijancu i utječe na gotovo sve mjere osim AS varijable</a:t>
            </a:r>
          </a:p>
          <a:p>
            <a:pPr lvl="1"/>
            <a:endParaRPr lang="en-US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C2134C72-DB1C-4EA9-8DDB-A0528F842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6017" y="3429000"/>
            <a:ext cx="4914467" cy="298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5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1409E1-915E-4743-969D-F9F668CDE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574D796-4DE8-4EAE-9499-43D42E118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Imputacija regresijom</a:t>
            </a:r>
          </a:p>
          <a:p>
            <a:pPr lvl="1"/>
            <a:r>
              <a:rPr lang="hr-HR" dirty="0"/>
              <a:t>Koriste se druge varijable da bi se pomoću njih odredile vrijednosti varijable kojoj imputiramo vrijednosti. Ta varijabla je kriterijska, dok su druge varijable prediktori.</a:t>
            </a:r>
          </a:p>
          <a:p>
            <a:pPr lvl="1"/>
            <a:r>
              <a:rPr lang="hr-HR" dirty="0"/>
              <a:t>„realnija” od imputacije AS</a:t>
            </a:r>
          </a:p>
          <a:p>
            <a:pPr lvl="1"/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C913412-3686-44B9-96D2-BD7A1B3AC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062" y="3243766"/>
            <a:ext cx="4986240" cy="294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40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70188D-A29B-42AE-BC46-EA36F8B4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8A4AC2A-F5A3-4656-868D-FC8D88BC9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Imputacija stohastičkom regresijom – linearnoj regresiji dodan je „šum” kako bi se imputirane vrijednosti raspršile (i tako dale realniju sliku)</a:t>
            </a:r>
            <a:endParaRPr lang="en-US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39780DE-84D9-4250-AB90-3A4E1BEE8C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566" y="2718509"/>
            <a:ext cx="5400675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86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5AD9FF-0ED3-4AB3-9E89-5F0506255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Rješenja problema nedostajućih vrijednosti</a:t>
            </a:r>
            <a:endParaRPr lang="en-US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315392-8941-434F-8147-782F069DE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Višestruka imputacija – složeni proces u kojem se stvori više kopija seta podataka i u svaki set se imputiraju vrijednosti (iz tzv. </a:t>
            </a:r>
            <a:r>
              <a:rPr lang="hr-HR" sz="2400" dirty="0" err="1"/>
              <a:t>posteriorne</a:t>
            </a:r>
            <a:r>
              <a:rPr lang="hr-HR" sz="2400" dirty="0"/>
              <a:t> </a:t>
            </a:r>
            <a:r>
              <a:rPr lang="hr-HR" sz="2400" dirty="0" err="1"/>
              <a:t>prediktivne</a:t>
            </a:r>
            <a:r>
              <a:rPr lang="hr-HR" sz="2400" dirty="0"/>
              <a:t> raspodjele !%$?#!). Nakon toga se procjenjuju parametri od interesa (npr. AS, regresijski koeficijenti) za svaki set podataka. Treći korak je „sakupljanje” dobivenih mjera u jednu zajedničku mjeru.</a:t>
            </a:r>
            <a:endParaRPr lang="en-US" sz="24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4F739FB-3AE7-48C6-A827-CEA6F723F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852187"/>
            <a:ext cx="4296422" cy="232477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431478A9-8CA5-4C1A-9E90-A6F95CC4E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343" y="3453873"/>
            <a:ext cx="4656072" cy="285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74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565</Words>
  <Application>Microsoft Office PowerPoint</Application>
  <PresentationFormat>Široki zaslon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Tema sustava Office</vt:lpstr>
      <vt:lpstr>Nedostajuće vrijednosti (missing values)</vt:lpstr>
      <vt:lpstr>Mehanizmi</vt:lpstr>
      <vt:lpstr>Mehanizmi</vt:lpstr>
      <vt:lpstr>Rješenja problema nedostajućih vrijednosti</vt:lpstr>
      <vt:lpstr>Rješenja problema nedostajućih vrijednosti</vt:lpstr>
      <vt:lpstr>Rješenja problema nedostajućih vrijednosti</vt:lpstr>
      <vt:lpstr>Rješenja problema nedostajućih vrijednosti</vt:lpstr>
      <vt:lpstr>Rješenja problema nedostajućih vrijednosti</vt:lpstr>
      <vt:lpstr>Rješenja problema nedostajućih vrijednosti</vt:lpstr>
      <vt:lpstr>Rješenja problema nedostajućih vrijednosti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Nedostajuće vrijednosti (missing values)</dc:title>
  <dc:creator>Dario Pavic</dc:creator>
  <cp:lastModifiedBy>Dario Pavic</cp:lastModifiedBy>
  <cp:revision>9</cp:revision>
  <dcterms:created xsi:type="dcterms:W3CDTF">2019-01-04T17:19:32Z</dcterms:created>
  <dcterms:modified xsi:type="dcterms:W3CDTF">2019-01-04T18:18:24Z</dcterms:modified>
</cp:coreProperties>
</file>