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11C6-5338-4B97-9A51-1B4EAF76442B}" type="datetimeFigureOut">
              <a:rPr lang="en-GB" smtClean="0"/>
              <a:t>05/12/2017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6346-4C40-4174-95C4-C1DBCEF0B5D8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0791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11C6-5338-4B97-9A51-1B4EAF76442B}" type="datetimeFigureOut">
              <a:rPr lang="en-GB" smtClean="0"/>
              <a:t>05/12/2017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6346-4C40-4174-95C4-C1DBCEF0B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631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11C6-5338-4B97-9A51-1B4EAF76442B}" type="datetimeFigureOut">
              <a:rPr lang="en-GB" smtClean="0"/>
              <a:t>05/12/2017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6346-4C40-4174-95C4-C1DBCEF0B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1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11C6-5338-4B97-9A51-1B4EAF76442B}" type="datetimeFigureOut">
              <a:rPr lang="en-GB" smtClean="0"/>
              <a:t>05/12/2017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6346-4C40-4174-95C4-C1DBCEF0B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108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11C6-5338-4B97-9A51-1B4EAF76442B}" type="datetimeFigureOut">
              <a:rPr lang="en-GB" smtClean="0"/>
              <a:t>05/12/2017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6346-4C40-4174-95C4-C1DBCEF0B5D8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825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11C6-5338-4B97-9A51-1B4EAF76442B}" type="datetimeFigureOut">
              <a:rPr lang="en-GB" smtClean="0"/>
              <a:t>05/12/2017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6346-4C40-4174-95C4-C1DBCEF0B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864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11C6-5338-4B97-9A51-1B4EAF76442B}" type="datetimeFigureOut">
              <a:rPr lang="en-GB" smtClean="0"/>
              <a:t>05/12/2017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6346-4C40-4174-95C4-C1DBCEF0B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733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11C6-5338-4B97-9A51-1B4EAF76442B}" type="datetimeFigureOut">
              <a:rPr lang="en-GB" smtClean="0"/>
              <a:t>05/12/2017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6346-4C40-4174-95C4-C1DBCEF0B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727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11C6-5338-4B97-9A51-1B4EAF76442B}" type="datetimeFigureOut">
              <a:rPr lang="en-GB" smtClean="0"/>
              <a:t>05/12/2017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6346-4C40-4174-95C4-C1DBCEF0B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678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21E11C6-5338-4B97-9A51-1B4EAF76442B}" type="datetimeFigureOut">
              <a:rPr lang="en-GB" smtClean="0"/>
              <a:t>05/12/2017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376346-4C40-4174-95C4-C1DBCEF0B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440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11C6-5338-4B97-9A51-1B4EAF76442B}" type="datetimeFigureOut">
              <a:rPr lang="en-GB" smtClean="0"/>
              <a:t>05/12/2017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76346-4C40-4174-95C4-C1DBCEF0B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721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21E11C6-5338-4B97-9A51-1B4EAF76442B}" type="datetimeFigureOut">
              <a:rPr lang="en-GB" smtClean="0"/>
              <a:t>05/12/2017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B376346-4C40-4174-95C4-C1DBCEF0B5D8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325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C07546-71FE-4B74-9FAC-1702E8A7CD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i="1" dirty="0" err="1"/>
              <a:t>Nonresponse</a:t>
            </a:r>
            <a:r>
              <a:rPr lang="hr-HR" dirty="0"/>
              <a:t>	</a:t>
            </a:r>
            <a:endParaRPr lang="en-GB" i="1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923370A-822B-480F-893C-DCD3703A90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Kvantitativne metode istraživanja</a:t>
            </a:r>
          </a:p>
          <a:p>
            <a:r>
              <a:rPr lang="hr-HR" dirty="0"/>
              <a:t>Doc. dr. </a:t>
            </a:r>
            <a:r>
              <a:rPr lang="hr-HR" dirty="0" err="1"/>
              <a:t>sc</a:t>
            </a:r>
            <a:r>
              <a:rPr lang="hr-HR" dirty="0"/>
              <a:t>. Dario Pavić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6031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62987D-02B5-4264-BC10-E0F9A9DFE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Temeljni pojmovi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C2739F4-2AC0-4D80-AECC-C8ED387E6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i="1" dirty="0" err="1"/>
              <a:t>Unit</a:t>
            </a:r>
            <a:r>
              <a:rPr lang="hr-HR" i="1" dirty="0"/>
              <a:t> </a:t>
            </a:r>
            <a:r>
              <a:rPr lang="hr-HR" i="1" dirty="0" err="1"/>
              <a:t>nonresponse</a:t>
            </a:r>
            <a:r>
              <a:rPr lang="hr-HR" i="1" dirty="0"/>
              <a:t> </a:t>
            </a:r>
            <a:r>
              <a:rPr lang="hr-HR" dirty="0"/>
              <a:t>– nedostatak svih odgovora kod pojedinog ispitanika (jedinica) </a:t>
            </a:r>
            <a:endParaRPr lang="hr-HR" i="1" dirty="0"/>
          </a:p>
          <a:p>
            <a:pPr>
              <a:buFont typeface="Arial" panose="020B0604020202020204" pitchFamily="34" charset="0"/>
              <a:buChar char="•"/>
            </a:pPr>
            <a:r>
              <a:rPr lang="hr-HR" i="1" dirty="0" err="1"/>
              <a:t>Item</a:t>
            </a:r>
            <a:r>
              <a:rPr lang="hr-HR" i="1" dirty="0"/>
              <a:t> </a:t>
            </a:r>
            <a:r>
              <a:rPr lang="hr-HR" i="1" dirty="0" err="1"/>
              <a:t>nonresponse</a:t>
            </a:r>
            <a:r>
              <a:rPr lang="hr-HR" i="1" dirty="0"/>
              <a:t> </a:t>
            </a:r>
            <a:r>
              <a:rPr lang="hr-HR" dirty="0"/>
              <a:t>– nedostatak nekih odgovora (za pojedine varijable) kod pojedinog ispitanika (jedinica)</a:t>
            </a:r>
            <a:endParaRPr lang="hr-HR" i="1" dirty="0"/>
          </a:p>
          <a:p>
            <a:pPr>
              <a:buFont typeface="Arial" panose="020B0604020202020204" pitchFamily="34" charset="0"/>
              <a:buChar char="•"/>
            </a:pPr>
            <a:r>
              <a:rPr lang="hr-HR" i="1" dirty="0" err="1"/>
              <a:t>Nonresponse</a:t>
            </a:r>
            <a:r>
              <a:rPr lang="hr-HR" i="1" dirty="0"/>
              <a:t> </a:t>
            </a:r>
            <a:r>
              <a:rPr lang="hr-HR" i="1" dirty="0" err="1"/>
              <a:t>bias</a:t>
            </a:r>
            <a:r>
              <a:rPr lang="hr-HR" i="1" dirty="0"/>
              <a:t> </a:t>
            </a:r>
            <a:r>
              <a:rPr lang="hr-HR" dirty="0"/>
              <a:t>(otklon) – otklon od vrijednosti statistika u slučaju da oni koji ne odgovore na pitanje imaju drugačije mišljenje ili stav od ostatka uzorka.</a:t>
            </a:r>
            <a:endParaRPr lang="hr-HR" i="1" dirty="0"/>
          </a:p>
          <a:p>
            <a:pPr>
              <a:buFont typeface="Arial" panose="020B0604020202020204" pitchFamily="34" charset="0"/>
              <a:buChar char="•"/>
            </a:pPr>
            <a:r>
              <a:rPr lang="hr-HR" i="1" dirty="0" err="1"/>
              <a:t>Nonresponse</a:t>
            </a:r>
            <a:r>
              <a:rPr lang="hr-HR" i="1" dirty="0"/>
              <a:t> rate </a:t>
            </a:r>
            <a:r>
              <a:rPr lang="hr-HR" dirty="0"/>
              <a:t>– postotak osoba koje ne odgovore na pitanja.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967165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D020C3-B3B9-4EF3-80A7-312DCDE79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Tri glavna tipa </a:t>
            </a:r>
            <a:r>
              <a:rPr lang="hr-HR" i="1" dirty="0" err="1"/>
              <a:t>nonresponsea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9C1C073-1BF0-4F5C-ABF8-3F0DBD06D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 </a:t>
            </a:r>
            <a:r>
              <a:rPr lang="hr-HR" dirty="0"/>
              <a:t>Neuspješan kontakt s ispitanikom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Odbijanje sudjelovanja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Nemogućnost sudjelovanja – nerazumijevanje jezika, pitanja i sl.</a:t>
            </a:r>
          </a:p>
          <a:p>
            <a:pPr marL="457200" indent="-457200">
              <a:buFont typeface="+mj-lt"/>
              <a:buAutoNum type="arabicPeriod"/>
            </a:pPr>
            <a:endParaRPr lang="hr-HR" dirty="0"/>
          </a:p>
          <a:p>
            <a:pPr marL="0" indent="0">
              <a:buNone/>
            </a:pPr>
            <a:r>
              <a:rPr lang="hr-HR" dirty="0"/>
              <a:t>1. Neuspješan kontakt s ispitanikom – telefonske ili ankete „u živo” – nemogućnost uspostavljanja kontakta s ispitanikom (ispitanik nije kod kuće, ne javlja se na telefon...)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Različite populacije imaju različite vjerojatnosti kontaktiranja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Lakše je dobiti osobe vikendom ili u večernjim satima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6053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FCFBB8F-B5E8-4C0B-89EF-7B2E95BF0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Odbijanje sudjelovanja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2E93B50-2AB7-4952-A0F1-23B7524C7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Ljude se kontaktira zbog svakakvih razloga: prodaja, humanitarni razlozi, istraživanja javnog mišljenja itd.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Hoće li ispitanik odbiti anketu ovisi 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dirty="0"/>
              <a:t>Učestalosti iskustva (koliko često ga zovu)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dirty="0"/>
              <a:t>Razini znanja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dirty="0"/>
              <a:t>Korištenju poticaja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dirty="0"/>
              <a:t>Upornosti kontakta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dirty="0"/>
              <a:t>Prirode samog zahtjeva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Neke spoznaje: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dirty="0"/>
              <a:t>Odluka o odbijanju ankete se donosi relativno brzo (kod telefonske ankete unutar 30 sekunda)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dirty="0"/>
              <a:t>Osobe koje odbiju anketu često pristanu ako ih se ponovo kontaktira (u 25%-40% slučajeva).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dirty="0"/>
              <a:t>Iskusni anketari pokušavaju preduhitriti odbijanje (npr. kažu na početku „ne zovem da bih Vam nešto prodao”)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3026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7B0C8E-BBEA-455F-BBEE-168202272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Odbijanje</a:t>
            </a:r>
            <a:r>
              <a:rPr lang="en-GB" dirty="0"/>
              <a:t> </a:t>
            </a:r>
            <a:r>
              <a:rPr lang="en-GB" dirty="0" err="1"/>
              <a:t>sudjelovanja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03F6F48-D11E-4D5B-B8D6-41D09EBEA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Zašto ljudi odbijaju anketu?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Ljudi u gradovima i samačka domaćinstva češće odbijaju anketu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Muški odbijaju češće od žena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Iskusniji anketari ostvaruju više anketa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Dizajn ankete ima utjecaj (trajanje, poticaji...)</a:t>
            </a:r>
          </a:p>
          <a:p>
            <a:pPr marL="0" indent="0">
              <a:buNone/>
            </a:pPr>
            <a:r>
              <a:rPr lang="hr-HR" dirty="0"/>
              <a:t>Razlozi: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Oportunistički trošak – ljudi smatraju da odgovaranjem na anketu gube vrijeme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Socijalna izolacija – osobe na vrhu i na dnu socioekonomske ljestvice odbijaju ankete glavnih (velikih) društvenih institucija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Interes za temu – neke ljude tema ne zanima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Prezasićenost anketiranjem – ako ih se stalno zove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0737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2E9D3F-460B-4998-BCF0-D3274C438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Kako </a:t>
            </a:r>
            <a:r>
              <a:rPr lang="hr-HR" i="1" dirty="0" err="1"/>
              <a:t>nonresponse</a:t>
            </a:r>
            <a:r>
              <a:rPr lang="hr-HR" dirty="0"/>
              <a:t> utječe na mjere?</a:t>
            </a:r>
            <a:endParaRPr lang="en-GB" dirty="0"/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C05CF27B-C7FD-41A5-8234-A389A25741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7043" y="2379307"/>
            <a:ext cx="6258065" cy="2972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407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14ED23-E8A7-4292-B6CB-5B798F7A8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Kako smanjiti </a:t>
            </a:r>
            <a:r>
              <a:rPr lang="hr-HR" i="1" dirty="0" err="1"/>
              <a:t>nonresponse</a:t>
            </a:r>
            <a:r>
              <a:rPr lang="hr-HR" dirty="0"/>
              <a:t>?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9303528-7B39-4073-B9ED-FE8AFD952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Povećati broj pokušaja dolaska do ispitanika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Produljiti period prikupljanja podataka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Smanjiti opterećenost anketara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Sponzoriranje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Obavještavanje unaprijed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Poticaji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Smanjenje vremenskog trajanja i kompleksnosti ankete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Ponašanje anketara: uljudnost, zamjećivanje detalja, održavanje kontakta, sličnost anketara i </a:t>
            </a:r>
            <a:r>
              <a:rPr lang="hr-HR"/>
              <a:t>anketiranih itd.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76499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205</TotalTime>
  <Words>386</Words>
  <Application>Microsoft Office PowerPoint</Application>
  <PresentationFormat>Široki zaslon</PresentationFormat>
  <Paragraphs>49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Retrospektiva</vt:lpstr>
      <vt:lpstr>Nonresponse </vt:lpstr>
      <vt:lpstr>Temeljni pojmovi</vt:lpstr>
      <vt:lpstr>Tri glavna tipa nonresponsea</vt:lpstr>
      <vt:lpstr>Odbijanje sudjelovanja</vt:lpstr>
      <vt:lpstr>Odbijanje sudjelovanja</vt:lpstr>
      <vt:lpstr>Kako nonresponse utječe na mjere?</vt:lpstr>
      <vt:lpstr>Kako smanjiti nonresponse?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Nonresponse </dc:title>
  <dc:creator>Dario Pavic</dc:creator>
  <cp:lastModifiedBy>Dario Pavic</cp:lastModifiedBy>
  <cp:revision>9</cp:revision>
  <dcterms:created xsi:type="dcterms:W3CDTF">2017-12-05T13:48:51Z</dcterms:created>
  <dcterms:modified xsi:type="dcterms:W3CDTF">2017-12-05T17:13:58Z</dcterms:modified>
</cp:coreProperties>
</file>