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96" r:id="rId5"/>
    <p:sldId id="259" r:id="rId6"/>
    <p:sldId id="295" r:id="rId7"/>
    <p:sldId id="260" r:id="rId8"/>
    <p:sldId id="261" r:id="rId9"/>
    <p:sldId id="297" r:id="rId10"/>
    <p:sldId id="262" r:id="rId11"/>
    <p:sldId id="264" r:id="rId12"/>
    <p:sldId id="263" r:id="rId13"/>
    <p:sldId id="290" r:id="rId14"/>
    <p:sldId id="265" r:id="rId15"/>
    <p:sldId id="266" r:id="rId16"/>
    <p:sldId id="267" r:id="rId17"/>
    <p:sldId id="268" r:id="rId18"/>
    <p:sldId id="269" r:id="rId19"/>
    <p:sldId id="271" r:id="rId20"/>
    <p:sldId id="270" r:id="rId21"/>
    <p:sldId id="272" r:id="rId22"/>
    <p:sldId id="273" r:id="rId23"/>
    <p:sldId id="274" r:id="rId24"/>
    <p:sldId id="291" r:id="rId25"/>
    <p:sldId id="292" r:id="rId26"/>
    <p:sldId id="293" r:id="rId27"/>
    <p:sldId id="294" r:id="rId28"/>
    <p:sldId id="275" r:id="rId29"/>
    <p:sldId id="276" r:id="rId30"/>
    <p:sldId id="277" r:id="rId31"/>
    <p:sldId id="286" r:id="rId32"/>
    <p:sldId id="287" r:id="rId33"/>
    <p:sldId id="278" r:id="rId34"/>
    <p:sldId id="279" r:id="rId35"/>
    <p:sldId id="288" r:id="rId36"/>
    <p:sldId id="289" r:id="rId37"/>
    <p:sldId id="280" r:id="rId38"/>
    <p:sldId id="281" r:id="rId39"/>
    <p:sldId id="282" r:id="rId40"/>
    <p:sldId id="283" r:id="rId41"/>
    <p:sldId id="284" r:id="rId42"/>
    <p:sldId id="285" r:id="rId43"/>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396" y="-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989D-D6D9-FDCF-A264-C572094C93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a:extLst>
              <a:ext uri="{FF2B5EF4-FFF2-40B4-BE49-F238E27FC236}">
                <a16:creationId xmlns:a16="http://schemas.microsoft.com/office/drawing/2014/main" id="{2316EA80-98C2-206B-5202-ED2524544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a:extLst>
              <a:ext uri="{FF2B5EF4-FFF2-40B4-BE49-F238E27FC236}">
                <a16:creationId xmlns:a16="http://schemas.microsoft.com/office/drawing/2014/main" id="{77EEE3AF-EFA4-053A-9EC9-DE0D216BAC48}"/>
              </a:ext>
            </a:extLst>
          </p:cNvPr>
          <p:cNvSpPr>
            <a:spLocks noGrp="1"/>
          </p:cNvSpPr>
          <p:nvPr>
            <p:ph type="dt" sz="half" idx="10"/>
          </p:nvPr>
        </p:nvSpPr>
        <p:spPr/>
        <p:txBody>
          <a:bodyPr/>
          <a:lstStyle/>
          <a:p>
            <a:fld id="{D5271062-E3ED-4164-B722-06CDE6B040B7}" type="datetimeFigureOut">
              <a:rPr lang="hr-HR" smtClean="0"/>
              <a:t>27.5.2025.</a:t>
            </a:fld>
            <a:endParaRPr lang="hr-HR"/>
          </a:p>
        </p:txBody>
      </p:sp>
      <p:sp>
        <p:nvSpPr>
          <p:cNvPr id="5" name="Footer Placeholder 4">
            <a:extLst>
              <a:ext uri="{FF2B5EF4-FFF2-40B4-BE49-F238E27FC236}">
                <a16:creationId xmlns:a16="http://schemas.microsoft.com/office/drawing/2014/main" id="{06E05756-C0D5-3849-861C-9A95CEA5013B}"/>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341B7124-6F1E-94D5-B2DA-DD2F5DC41DD0}"/>
              </a:ext>
            </a:extLst>
          </p:cNvPr>
          <p:cNvSpPr>
            <a:spLocks noGrp="1"/>
          </p:cNvSpPr>
          <p:nvPr>
            <p:ph type="sldNum" sz="quarter" idx="12"/>
          </p:nvPr>
        </p:nvSpPr>
        <p:spPr/>
        <p:txBody>
          <a:bodyPr/>
          <a:lstStyle/>
          <a:p>
            <a:fld id="{5778854E-1FBD-4C76-AA97-281B25B7D070}" type="slidenum">
              <a:rPr lang="hr-HR" smtClean="0"/>
              <a:t>‹#›</a:t>
            </a:fld>
            <a:endParaRPr lang="hr-HR"/>
          </a:p>
        </p:txBody>
      </p:sp>
    </p:spTree>
    <p:extLst>
      <p:ext uri="{BB962C8B-B14F-4D97-AF65-F5344CB8AC3E}">
        <p14:creationId xmlns:p14="http://schemas.microsoft.com/office/powerpoint/2010/main" val="4161937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D0255-FAB9-C575-F038-8D0F1FC78714}"/>
              </a:ext>
            </a:extLst>
          </p:cNvPr>
          <p:cNvSpPr>
            <a:spLocks noGrp="1"/>
          </p:cNvSpPr>
          <p:nvPr>
            <p:ph type="title"/>
          </p:nvPr>
        </p:nvSpPr>
        <p:spPr/>
        <p:txBody>
          <a:bodyPr/>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39CF2B36-D673-3233-5A18-8ABE96B68D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DE1C5263-3F93-9A93-57DC-1EE8C5736BB3}"/>
              </a:ext>
            </a:extLst>
          </p:cNvPr>
          <p:cNvSpPr>
            <a:spLocks noGrp="1"/>
          </p:cNvSpPr>
          <p:nvPr>
            <p:ph type="dt" sz="half" idx="10"/>
          </p:nvPr>
        </p:nvSpPr>
        <p:spPr/>
        <p:txBody>
          <a:bodyPr/>
          <a:lstStyle/>
          <a:p>
            <a:fld id="{D5271062-E3ED-4164-B722-06CDE6B040B7}" type="datetimeFigureOut">
              <a:rPr lang="hr-HR" smtClean="0"/>
              <a:t>27.5.2025.</a:t>
            </a:fld>
            <a:endParaRPr lang="hr-HR"/>
          </a:p>
        </p:txBody>
      </p:sp>
      <p:sp>
        <p:nvSpPr>
          <p:cNvPr id="5" name="Footer Placeholder 4">
            <a:extLst>
              <a:ext uri="{FF2B5EF4-FFF2-40B4-BE49-F238E27FC236}">
                <a16:creationId xmlns:a16="http://schemas.microsoft.com/office/drawing/2014/main" id="{CC32CB51-CC78-1CB9-E7BD-028ECC55B6B2}"/>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875AE4EC-8C3A-459A-435E-662A04F61F39}"/>
              </a:ext>
            </a:extLst>
          </p:cNvPr>
          <p:cNvSpPr>
            <a:spLocks noGrp="1"/>
          </p:cNvSpPr>
          <p:nvPr>
            <p:ph type="sldNum" sz="quarter" idx="12"/>
          </p:nvPr>
        </p:nvSpPr>
        <p:spPr/>
        <p:txBody>
          <a:bodyPr/>
          <a:lstStyle/>
          <a:p>
            <a:fld id="{5778854E-1FBD-4C76-AA97-281B25B7D070}" type="slidenum">
              <a:rPr lang="hr-HR" smtClean="0"/>
              <a:t>‹#›</a:t>
            </a:fld>
            <a:endParaRPr lang="hr-HR"/>
          </a:p>
        </p:txBody>
      </p:sp>
    </p:spTree>
    <p:extLst>
      <p:ext uri="{BB962C8B-B14F-4D97-AF65-F5344CB8AC3E}">
        <p14:creationId xmlns:p14="http://schemas.microsoft.com/office/powerpoint/2010/main" val="2502662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786426-5AE5-BBF3-2760-8EB842202D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D083F2F3-58CD-E64F-C367-DCE96BE1C3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43FE2BC4-E2AC-2C1F-766D-188C5F71CF29}"/>
              </a:ext>
            </a:extLst>
          </p:cNvPr>
          <p:cNvSpPr>
            <a:spLocks noGrp="1"/>
          </p:cNvSpPr>
          <p:nvPr>
            <p:ph type="dt" sz="half" idx="10"/>
          </p:nvPr>
        </p:nvSpPr>
        <p:spPr/>
        <p:txBody>
          <a:bodyPr/>
          <a:lstStyle/>
          <a:p>
            <a:fld id="{D5271062-E3ED-4164-B722-06CDE6B040B7}" type="datetimeFigureOut">
              <a:rPr lang="hr-HR" smtClean="0"/>
              <a:t>27.5.2025.</a:t>
            </a:fld>
            <a:endParaRPr lang="hr-HR"/>
          </a:p>
        </p:txBody>
      </p:sp>
      <p:sp>
        <p:nvSpPr>
          <p:cNvPr id="5" name="Footer Placeholder 4">
            <a:extLst>
              <a:ext uri="{FF2B5EF4-FFF2-40B4-BE49-F238E27FC236}">
                <a16:creationId xmlns:a16="http://schemas.microsoft.com/office/drawing/2014/main" id="{23FA9E80-00A4-F0D4-385F-D66A56FBCC4B}"/>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2A8B8F44-9C20-5AD0-2880-AE48D8794D95}"/>
              </a:ext>
            </a:extLst>
          </p:cNvPr>
          <p:cNvSpPr>
            <a:spLocks noGrp="1"/>
          </p:cNvSpPr>
          <p:nvPr>
            <p:ph type="sldNum" sz="quarter" idx="12"/>
          </p:nvPr>
        </p:nvSpPr>
        <p:spPr/>
        <p:txBody>
          <a:bodyPr/>
          <a:lstStyle/>
          <a:p>
            <a:fld id="{5778854E-1FBD-4C76-AA97-281B25B7D070}" type="slidenum">
              <a:rPr lang="hr-HR" smtClean="0"/>
              <a:t>‹#›</a:t>
            </a:fld>
            <a:endParaRPr lang="hr-HR"/>
          </a:p>
        </p:txBody>
      </p:sp>
    </p:spTree>
    <p:extLst>
      <p:ext uri="{BB962C8B-B14F-4D97-AF65-F5344CB8AC3E}">
        <p14:creationId xmlns:p14="http://schemas.microsoft.com/office/powerpoint/2010/main" val="3491836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9324-1852-D471-D923-A06283D62777}"/>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17634D26-2BFD-17DF-5DE5-6F65369C37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06B35316-5CD0-C55F-5813-B22470680D96}"/>
              </a:ext>
            </a:extLst>
          </p:cNvPr>
          <p:cNvSpPr>
            <a:spLocks noGrp="1"/>
          </p:cNvSpPr>
          <p:nvPr>
            <p:ph type="dt" sz="half" idx="10"/>
          </p:nvPr>
        </p:nvSpPr>
        <p:spPr/>
        <p:txBody>
          <a:bodyPr/>
          <a:lstStyle/>
          <a:p>
            <a:fld id="{D5271062-E3ED-4164-B722-06CDE6B040B7}" type="datetimeFigureOut">
              <a:rPr lang="hr-HR" smtClean="0"/>
              <a:t>27.5.2025.</a:t>
            </a:fld>
            <a:endParaRPr lang="hr-HR"/>
          </a:p>
        </p:txBody>
      </p:sp>
      <p:sp>
        <p:nvSpPr>
          <p:cNvPr id="5" name="Footer Placeholder 4">
            <a:extLst>
              <a:ext uri="{FF2B5EF4-FFF2-40B4-BE49-F238E27FC236}">
                <a16:creationId xmlns:a16="http://schemas.microsoft.com/office/drawing/2014/main" id="{10D52F61-D8D1-E20B-57A8-12B64001894D}"/>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25F951E1-6970-E19B-ACDF-E1E3C89C3CE4}"/>
              </a:ext>
            </a:extLst>
          </p:cNvPr>
          <p:cNvSpPr>
            <a:spLocks noGrp="1"/>
          </p:cNvSpPr>
          <p:nvPr>
            <p:ph type="sldNum" sz="quarter" idx="12"/>
          </p:nvPr>
        </p:nvSpPr>
        <p:spPr/>
        <p:txBody>
          <a:bodyPr/>
          <a:lstStyle/>
          <a:p>
            <a:fld id="{5778854E-1FBD-4C76-AA97-281B25B7D070}" type="slidenum">
              <a:rPr lang="hr-HR" smtClean="0"/>
              <a:t>‹#›</a:t>
            </a:fld>
            <a:endParaRPr lang="hr-HR"/>
          </a:p>
        </p:txBody>
      </p:sp>
    </p:spTree>
    <p:extLst>
      <p:ext uri="{BB962C8B-B14F-4D97-AF65-F5344CB8AC3E}">
        <p14:creationId xmlns:p14="http://schemas.microsoft.com/office/powerpoint/2010/main" val="3161313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1E9C8-FBAF-9840-B181-34281DC82D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a:extLst>
              <a:ext uri="{FF2B5EF4-FFF2-40B4-BE49-F238E27FC236}">
                <a16:creationId xmlns:a16="http://schemas.microsoft.com/office/drawing/2014/main" id="{B41B3F94-6876-0379-FF11-A0B93CE18A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13755F-AF27-4A65-5A0F-E82B5DC67683}"/>
              </a:ext>
            </a:extLst>
          </p:cNvPr>
          <p:cNvSpPr>
            <a:spLocks noGrp="1"/>
          </p:cNvSpPr>
          <p:nvPr>
            <p:ph type="dt" sz="half" idx="10"/>
          </p:nvPr>
        </p:nvSpPr>
        <p:spPr/>
        <p:txBody>
          <a:bodyPr/>
          <a:lstStyle/>
          <a:p>
            <a:fld id="{D5271062-E3ED-4164-B722-06CDE6B040B7}" type="datetimeFigureOut">
              <a:rPr lang="hr-HR" smtClean="0"/>
              <a:t>27.5.2025.</a:t>
            </a:fld>
            <a:endParaRPr lang="hr-HR"/>
          </a:p>
        </p:txBody>
      </p:sp>
      <p:sp>
        <p:nvSpPr>
          <p:cNvPr id="5" name="Footer Placeholder 4">
            <a:extLst>
              <a:ext uri="{FF2B5EF4-FFF2-40B4-BE49-F238E27FC236}">
                <a16:creationId xmlns:a16="http://schemas.microsoft.com/office/drawing/2014/main" id="{21FCAE30-95AE-2B5F-BEBC-28AE00AAA9E5}"/>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3696F784-9C96-83E6-74C2-0E6691F58678}"/>
              </a:ext>
            </a:extLst>
          </p:cNvPr>
          <p:cNvSpPr>
            <a:spLocks noGrp="1"/>
          </p:cNvSpPr>
          <p:nvPr>
            <p:ph type="sldNum" sz="quarter" idx="12"/>
          </p:nvPr>
        </p:nvSpPr>
        <p:spPr/>
        <p:txBody>
          <a:bodyPr/>
          <a:lstStyle/>
          <a:p>
            <a:fld id="{5778854E-1FBD-4C76-AA97-281B25B7D070}" type="slidenum">
              <a:rPr lang="hr-HR" smtClean="0"/>
              <a:t>‹#›</a:t>
            </a:fld>
            <a:endParaRPr lang="hr-HR"/>
          </a:p>
        </p:txBody>
      </p:sp>
    </p:spTree>
    <p:extLst>
      <p:ext uri="{BB962C8B-B14F-4D97-AF65-F5344CB8AC3E}">
        <p14:creationId xmlns:p14="http://schemas.microsoft.com/office/powerpoint/2010/main" val="157951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1A7B7-7CFE-E71B-74A3-A78B91BC122C}"/>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10E2E7C1-74D9-FE67-F1C6-07E8B67104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a:extLst>
              <a:ext uri="{FF2B5EF4-FFF2-40B4-BE49-F238E27FC236}">
                <a16:creationId xmlns:a16="http://schemas.microsoft.com/office/drawing/2014/main" id="{71613449-3744-95B0-0FB5-ABCDD46050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FA2C3535-01EF-6478-D76A-62457CF6DADD}"/>
              </a:ext>
            </a:extLst>
          </p:cNvPr>
          <p:cNvSpPr>
            <a:spLocks noGrp="1"/>
          </p:cNvSpPr>
          <p:nvPr>
            <p:ph type="dt" sz="half" idx="10"/>
          </p:nvPr>
        </p:nvSpPr>
        <p:spPr/>
        <p:txBody>
          <a:bodyPr/>
          <a:lstStyle/>
          <a:p>
            <a:fld id="{D5271062-E3ED-4164-B722-06CDE6B040B7}" type="datetimeFigureOut">
              <a:rPr lang="hr-HR" smtClean="0"/>
              <a:t>27.5.2025.</a:t>
            </a:fld>
            <a:endParaRPr lang="hr-HR"/>
          </a:p>
        </p:txBody>
      </p:sp>
      <p:sp>
        <p:nvSpPr>
          <p:cNvPr id="6" name="Footer Placeholder 5">
            <a:extLst>
              <a:ext uri="{FF2B5EF4-FFF2-40B4-BE49-F238E27FC236}">
                <a16:creationId xmlns:a16="http://schemas.microsoft.com/office/drawing/2014/main" id="{68C80782-71B2-19A2-4AC7-69C0A61A97F9}"/>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92F3D6B9-BBE3-192C-2ADE-C631A8E4CE7E}"/>
              </a:ext>
            </a:extLst>
          </p:cNvPr>
          <p:cNvSpPr>
            <a:spLocks noGrp="1"/>
          </p:cNvSpPr>
          <p:nvPr>
            <p:ph type="sldNum" sz="quarter" idx="12"/>
          </p:nvPr>
        </p:nvSpPr>
        <p:spPr/>
        <p:txBody>
          <a:bodyPr/>
          <a:lstStyle/>
          <a:p>
            <a:fld id="{5778854E-1FBD-4C76-AA97-281B25B7D070}" type="slidenum">
              <a:rPr lang="hr-HR" smtClean="0"/>
              <a:t>‹#›</a:t>
            </a:fld>
            <a:endParaRPr lang="hr-HR"/>
          </a:p>
        </p:txBody>
      </p:sp>
    </p:spTree>
    <p:extLst>
      <p:ext uri="{BB962C8B-B14F-4D97-AF65-F5344CB8AC3E}">
        <p14:creationId xmlns:p14="http://schemas.microsoft.com/office/powerpoint/2010/main" val="2771970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57B0C-6539-05DA-ED8B-E4052C612A74}"/>
              </a:ext>
            </a:extLst>
          </p:cNvPr>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a:extLst>
              <a:ext uri="{FF2B5EF4-FFF2-40B4-BE49-F238E27FC236}">
                <a16:creationId xmlns:a16="http://schemas.microsoft.com/office/drawing/2014/main" id="{1BC17539-1282-F86F-C76B-DC8E2F95F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AEFE8A-F3FC-FCC9-C36E-D0006AB608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a:extLst>
              <a:ext uri="{FF2B5EF4-FFF2-40B4-BE49-F238E27FC236}">
                <a16:creationId xmlns:a16="http://schemas.microsoft.com/office/drawing/2014/main" id="{E2772AB4-AFE3-F709-BD15-7499B8A547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9FB5D4-7F77-4391-E8BD-4699E446B7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B7979622-8C81-DC06-8688-F0B291E77BE5}"/>
              </a:ext>
            </a:extLst>
          </p:cNvPr>
          <p:cNvSpPr>
            <a:spLocks noGrp="1"/>
          </p:cNvSpPr>
          <p:nvPr>
            <p:ph type="dt" sz="half" idx="10"/>
          </p:nvPr>
        </p:nvSpPr>
        <p:spPr/>
        <p:txBody>
          <a:bodyPr/>
          <a:lstStyle/>
          <a:p>
            <a:fld id="{D5271062-E3ED-4164-B722-06CDE6B040B7}" type="datetimeFigureOut">
              <a:rPr lang="hr-HR" smtClean="0"/>
              <a:t>27.5.2025.</a:t>
            </a:fld>
            <a:endParaRPr lang="hr-HR"/>
          </a:p>
        </p:txBody>
      </p:sp>
      <p:sp>
        <p:nvSpPr>
          <p:cNvPr id="8" name="Footer Placeholder 7">
            <a:extLst>
              <a:ext uri="{FF2B5EF4-FFF2-40B4-BE49-F238E27FC236}">
                <a16:creationId xmlns:a16="http://schemas.microsoft.com/office/drawing/2014/main" id="{634B6E82-D507-ABDD-73A3-975D9761689B}"/>
              </a:ext>
            </a:extLst>
          </p:cNvPr>
          <p:cNvSpPr>
            <a:spLocks noGrp="1"/>
          </p:cNvSpPr>
          <p:nvPr>
            <p:ph type="ftr" sz="quarter" idx="11"/>
          </p:nvPr>
        </p:nvSpPr>
        <p:spPr/>
        <p:txBody>
          <a:bodyPr/>
          <a:lstStyle/>
          <a:p>
            <a:endParaRPr lang="hr-HR"/>
          </a:p>
        </p:txBody>
      </p:sp>
      <p:sp>
        <p:nvSpPr>
          <p:cNvPr id="9" name="Slide Number Placeholder 8">
            <a:extLst>
              <a:ext uri="{FF2B5EF4-FFF2-40B4-BE49-F238E27FC236}">
                <a16:creationId xmlns:a16="http://schemas.microsoft.com/office/drawing/2014/main" id="{EF04F9EB-4DE6-9275-B92B-7E3492292355}"/>
              </a:ext>
            </a:extLst>
          </p:cNvPr>
          <p:cNvSpPr>
            <a:spLocks noGrp="1"/>
          </p:cNvSpPr>
          <p:nvPr>
            <p:ph type="sldNum" sz="quarter" idx="12"/>
          </p:nvPr>
        </p:nvSpPr>
        <p:spPr/>
        <p:txBody>
          <a:bodyPr/>
          <a:lstStyle/>
          <a:p>
            <a:fld id="{5778854E-1FBD-4C76-AA97-281B25B7D070}" type="slidenum">
              <a:rPr lang="hr-HR" smtClean="0"/>
              <a:t>‹#›</a:t>
            </a:fld>
            <a:endParaRPr lang="hr-HR"/>
          </a:p>
        </p:txBody>
      </p:sp>
    </p:spTree>
    <p:extLst>
      <p:ext uri="{BB962C8B-B14F-4D97-AF65-F5344CB8AC3E}">
        <p14:creationId xmlns:p14="http://schemas.microsoft.com/office/powerpoint/2010/main" val="467010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8F7E9-32A0-AC55-2472-EF2971D07E1F}"/>
              </a:ext>
            </a:extLst>
          </p:cNvPr>
          <p:cNvSpPr>
            <a:spLocks noGrp="1"/>
          </p:cNvSpPr>
          <p:nvPr>
            <p:ph type="title"/>
          </p:nvPr>
        </p:nvSpPr>
        <p:spPr/>
        <p:txBody>
          <a:bodyPr/>
          <a:lstStyle/>
          <a:p>
            <a:r>
              <a:rPr lang="en-US"/>
              <a:t>Click to edit Master title style</a:t>
            </a:r>
            <a:endParaRPr lang="hr-HR"/>
          </a:p>
        </p:txBody>
      </p:sp>
      <p:sp>
        <p:nvSpPr>
          <p:cNvPr id="3" name="Date Placeholder 2">
            <a:extLst>
              <a:ext uri="{FF2B5EF4-FFF2-40B4-BE49-F238E27FC236}">
                <a16:creationId xmlns:a16="http://schemas.microsoft.com/office/drawing/2014/main" id="{ABC9FD0F-7E3E-6BAD-00A2-A00FCE5DC6FE}"/>
              </a:ext>
            </a:extLst>
          </p:cNvPr>
          <p:cNvSpPr>
            <a:spLocks noGrp="1"/>
          </p:cNvSpPr>
          <p:nvPr>
            <p:ph type="dt" sz="half" idx="10"/>
          </p:nvPr>
        </p:nvSpPr>
        <p:spPr/>
        <p:txBody>
          <a:bodyPr/>
          <a:lstStyle/>
          <a:p>
            <a:fld id="{D5271062-E3ED-4164-B722-06CDE6B040B7}" type="datetimeFigureOut">
              <a:rPr lang="hr-HR" smtClean="0"/>
              <a:t>27.5.2025.</a:t>
            </a:fld>
            <a:endParaRPr lang="hr-HR"/>
          </a:p>
        </p:txBody>
      </p:sp>
      <p:sp>
        <p:nvSpPr>
          <p:cNvPr id="4" name="Footer Placeholder 3">
            <a:extLst>
              <a:ext uri="{FF2B5EF4-FFF2-40B4-BE49-F238E27FC236}">
                <a16:creationId xmlns:a16="http://schemas.microsoft.com/office/drawing/2014/main" id="{AE6D4DA5-B633-F47D-7E60-D9A47AE61FEA}"/>
              </a:ext>
            </a:extLst>
          </p:cNvPr>
          <p:cNvSpPr>
            <a:spLocks noGrp="1"/>
          </p:cNvSpPr>
          <p:nvPr>
            <p:ph type="ftr" sz="quarter" idx="11"/>
          </p:nvPr>
        </p:nvSpPr>
        <p:spPr/>
        <p:txBody>
          <a:bodyPr/>
          <a:lstStyle/>
          <a:p>
            <a:endParaRPr lang="hr-HR"/>
          </a:p>
        </p:txBody>
      </p:sp>
      <p:sp>
        <p:nvSpPr>
          <p:cNvPr id="5" name="Slide Number Placeholder 4">
            <a:extLst>
              <a:ext uri="{FF2B5EF4-FFF2-40B4-BE49-F238E27FC236}">
                <a16:creationId xmlns:a16="http://schemas.microsoft.com/office/drawing/2014/main" id="{87360DC6-17C7-62FE-63A0-3E615737D5FA}"/>
              </a:ext>
            </a:extLst>
          </p:cNvPr>
          <p:cNvSpPr>
            <a:spLocks noGrp="1"/>
          </p:cNvSpPr>
          <p:nvPr>
            <p:ph type="sldNum" sz="quarter" idx="12"/>
          </p:nvPr>
        </p:nvSpPr>
        <p:spPr/>
        <p:txBody>
          <a:bodyPr/>
          <a:lstStyle/>
          <a:p>
            <a:fld id="{5778854E-1FBD-4C76-AA97-281B25B7D070}" type="slidenum">
              <a:rPr lang="hr-HR" smtClean="0"/>
              <a:t>‹#›</a:t>
            </a:fld>
            <a:endParaRPr lang="hr-HR"/>
          </a:p>
        </p:txBody>
      </p:sp>
    </p:spTree>
    <p:extLst>
      <p:ext uri="{BB962C8B-B14F-4D97-AF65-F5344CB8AC3E}">
        <p14:creationId xmlns:p14="http://schemas.microsoft.com/office/powerpoint/2010/main" val="1749704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F3E683-035A-0F40-7ECE-D041FA1D66DB}"/>
              </a:ext>
            </a:extLst>
          </p:cNvPr>
          <p:cNvSpPr>
            <a:spLocks noGrp="1"/>
          </p:cNvSpPr>
          <p:nvPr>
            <p:ph type="dt" sz="half" idx="10"/>
          </p:nvPr>
        </p:nvSpPr>
        <p:spPr/>
        <p:txBody>
          <a:bodyPr/>
          <a:lstStyle/>
          <a:p>
            <a:fld id="{D5271062-E3ED-4164-B722-06CDE6B040B7}" type="datetimeFigureOut">
              <a:rPr lang="hr-HR" smtClean="0"/>
              <a:t>27.5.2025.</a:t>
            </a:fld>
            <a:endParaRPr lang="hr-HR"/>
          </a:p>
        </p:txBody>
      </p:sp>
      <p:sp>
        <p:nvSpPr>
          <p:cNvPr id="3" name="Footer Placeholder 2">
            <a:extLst>
              <a:ext uri="{FF2B5EF4-FFF2-40B4-BE49-F238E27FC236}">
                <a16:creationId xmlns:a16="http://schemas.microsoft.com/office/drawing/2014/main" id="{8AC3F7B5-E020-FBB9-D47C-BAAD4052820A}"/>
              </a:ext>
            </a:extLst>
          </p:cNvPr>
          <p:cNvSpPr>
            <a:spLocks noGrp="1"/>
          </p:cNvSpPr>
          <p:nvPr>
            <p:ph type="ftr" sz="quarter" idx="11"/>
          </p:nvPr>
        </p:nvSpPr>
        <p:spPr/>
        <p:txBody>
          <a:bodyPr/>
          <a:lstStyle/>
          <a:p>
            <a:endParaRPr lang="hr-HR"/>
          </a:p>
        </p:txBody>
      </p:sp>
      <p:sp>
        <p:nvSpPr>
          <p:cNvPr id="4" name="Slide Number Placeholder 3">
            <a:extLst>
              <a:ext uri="{FF2B5EF4-FFF2-40B4-BE49-F238E27FC236}">
                <a16:creationId xmlns:a16="http://schemas.microsoft.com/office/drawing/2014/main" id="{2FEAA453-EEEB-C7C4-50C2-407B08CD4D5E}"/>
              </a:ext>
            </a:extLst>
          </p:cNvPr>
          <p:cNvSpPr>
            <a:spLocks noGrp="1"/>
          </p:cNvSpPr>
          <p:nvPr>
            <p:ph type="sldNum" sz="quarter" idx="12"/>
          </p:nvPr>
        </p:nvSpPr>
        <p:spPr/>
        <p:txBody>
          <a:bodyPr/>
          <a:lstStyle/>
          <a:p>
            <a:fld id="{5778854E-1FBD-4C76-AA97-281B25B7D070}" type="slidenum">
              <a:rPr lang="hr-HR" smtClean="0"/>
              <a:t>‹#›</a:t>
            </a:fld>
            <a:endParaRPr lang="hr-HR"/>
          </a:p>
        </p:txBody>
      </p:sp>
    </p:spTree>
    <p:extLst>
      <p:ext uri="{BB962C8B-B14F-4D97-AF65-F5344CB8AC3E}">
        <p14:creationId xmlns:p14="http://schemas.microsoft.com/office/powerpoint/2010/main" val="2501664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2D50-7555-B10F-0AC5-5B4B8DB506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a:extLst>
              <a:ext uri="{FF2B5EF4-FFF2-40B4-BE49-F238E27FC236}">
                <a16:creationId xmlns:a16="http://schemas.microsoft.com/office/drawing/2014/main" id="{1DD75FA3-E7B1-7C22-0ED2-E7BC79558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a:extLst>
              <a:ext uri="{FF2B5EF4-FFF2-40B4-BE49-F238E27FC236}">
                <a16:creationId xmlns:a16="http://schemas.microsoft.com/office/drawing/2014/main" id="{2C5C7A8C-C41F-8EB0-4003-8EB250766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7F620-81B8-F140-4E9D-CB0315CE78A2}"/>
              </a:ext>
            </a:extLst>
          </p:cNvPr>
          <p:cNvSpPr>
            <a:spLocks noGrp="1"/>
          </p:cNvSpPr>
          <p:nvPr>
            <p:ph type="dt" sz="half" idx="10"/>
          </p:nvPr>
        </p:nvSpPr>
        <p:spPr/>
        <p:txBody>
          <a:bodyPr/>
          <a:lstStyle/>
          <a:p>
            <a:fld id="{D5271062-E3ED-4164-B722-06CDE6B040B7}" type="datetimeFigureOut">
              <a:rPr lang="hr-HR" smtClean="0"/>
              <a:t>27.5.2025.</a:t>
            </a:fld>
            <a:endParaRPr lang="hr-HR"/>
          </a:p>
        </p:txBody>
      </p:sp>
      <p:sp>
        <p:nvSpPr>
          <p:cNvPr id="6" name="Footer Placeholder 5">
            <a:extLst>
              <a:ext uri="{FF2B5EF4-FFF2-40B4-BE49-F238E27FC236}">
                <a16:creationId xmlns:a16="http://schemas.microsoft.com/office/drawing/2014/main" id="{87B7CA57-C743-586F-4265-9825C19464C0}"/>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5BF99BFD-880D-3292-EB43-7657B872483C}"/>
              </a:ext>
            </a:extLst>
          </p:cNvPr>
          <p:cNvSpPr>
            <a:spLocks noGrp="1"/>
          </p:cNvSpPr>
          <p:nvPr>
            <p:ph type="sldNum" sz="quarter" idx="12"/>
          </p:nvPr>
        </p:nvSpPr>
        <p:spPr/>
        <p:txBody>
          <a:bodyPr/>
          <a:lstStyle/>
          <a:p>
            <a:fld id="{5778854E-1FBD-4C76-AA97-281B25B7D070}" type="slidenum">
              <a:rPr lang="hr-HR" smtClean="0"/>
              <a:t>‹#›</a:t>
            </a:fld>
            <a:endParaRPr lang="hr-HR"/>
          </a:p>
        </p:txBody>
      </p:sp>
    </p:spTree>
    <p:extLst>
      <p:ext uri="{BB962C8B-B14F-4D97-AF65-F5344CB8AC3E}">
        <p14:creationId xmlns:p14="http://schemas.microsoft.com/office/powerpoint/2010/main" val="806114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F3D87-6BAE-3D49-9B3A-F57053462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a:extLst>
              <a:ext uri="{FF2B5EF4-FFF2-40B4-BE49-F238E27FC236}">
                <a16:creationId xmlns:a16="http://schemas.microsoft.com/office/drawing/2014/main" id="{EE063811-F1FD-9640-E7D0-84519B2AF0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a:extLst>
              <a:ext uri="{FF2B5EF4-FFF2-40B4-BE49-F238E27FC236}">
                <a16:creationId xmlns:a16="http://schemas.microsoft.com/office/drawing/2014/main" id="{64B0141D-4F65-49F0-F84F-549D4CC95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665787-E7C2-96BB-F47C-713ACA0FBD4F}"/>
              </a:ext>
            </a:extLst>
          </p:cNvPr>
          <p:cNvSpPr>
            <a:spLocks noGrp="1"/>
          </p:cNvSpPr>
          <p:nvPr>
            <p:ph type="dt" sz="half" idx="10"/>
          </p:nvPr>
        </p:nvSpPr>
        <p:spPr/>
        <p:txBody>
          <a:bodyPr/>
          <a:lstStyle/>
          <a:p>
            <a:fld id="{D5271062-E3ED-4164-B722-06CDE6B040B7}" type="datetimeFigureOut">
              <a:rPr lang="hr-HR" smtClean="0"/>
              <a:t>27.5.2025.</a:t>
            </a:fld>
            <a:endParaRPr lang="hr-HR"/>
          </a:p>
        </p:txBody>
      </p:sp>
      <p:sp>
        <p:nvSpPr>
          <p:cNvPr id="6" name="Footer Placeholder 5">
            <a:extLst>
              <a:ext uri="{FF2B5EF4-FFF2-40B4-BE49-F238E27FC236}">
                <a16:creationId xmlns:a16="http://schemas.microsoft.com/office/drawing/2014/main" id="{8F118D6B-DCD1-1818-4DE0-E8A10627D4BD}"/>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B2C0C68D-471A-5A88-A9F3-C7781EDA0BC6}"/>
              </a:ext>
            </a:extLst>
          </p:cNvPr>
          <p:cNvSpPr>
            <a:spLocks noGrp="1"/>
          </p:cNvSpPr>
          <p:nvPr>
            <p:ph type="sldNum" sz="quarter" idx="12"/>
          </p:nvPr>
        </p:nvSpPr>
        <p:spPr/>
        <p:txBody>
          <a:bodyPr/>
          <a:lstStyle/>
          <a:p>
            <a:fld id="{5778854E-1FBD-4C76-AA97-281B25B7D070}" type="slidenum">
              <a:rPr lang="hr-HR" smtClean="0"/>
              <a:t>‹#›</a:t>
            </a:fld>
            <a:endParaRPr lang="hr-HR"/>
          </a:p>
        </p:txBody>
      </p:sp>
    </p:spTree>
    <p:extLst>
      <p:ext uri="{BB962C8B-B14F-4D97-AF65-F5344CB8AC3E}">
        <p14:creationId xmlns:p14="http://schemas.microsoft.com/office/powerpoint/2010/main" val="731040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98074-966C-BBC2-C78F-0009FD4F5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a:extLst>
              <a:ext uri="{FF2B5EF4-FFF2-40B4-BE49-F238E27FC236}">
                <a16:creationId xmlns:a16="http://schemas.microsoft.com/office/drawing/2014/main" id="{6E7FE539-C6B2-1F6E-A872-BDB151AA23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EF95D95B-3D00-5F74-EA2F-D383537BD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271062-E3ED-4164-B722-06CDE6B040B7}" type="datetimeFigureOut">
              <a:rPr lang="hr-HR" smtClean="0"/>
              <a:t>27.5.2025.</a:t>
            </a:fld>
            <a:endParaRPr lang="hr-HR"/>
          </a:p>
        </p:txBody>
      </p:sp>
      <p:sp>
        <p:nvSpPr>
          <p:cNvPr id="5" name="Footer Placeholder 4">
            <a:extLst>
              <a:ext uri="{FF2B5EF4-FFF2-40B4-BE49-F238E27FC236}">
                <a16:creationId xmlns:a16="http://schemas.microsoft.com/office/drawing/2014/main" id="{F9AB8D34-DCB6-CFD5-E91A-107CD76FA6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r-HR"/>
          </a:p>
        </p:txBody>
      </p:sp>
      <p:sp>
        <p:nvSpPr>
          <p:cNvPr id="6" name="Slide Number Placeholder 5">
            <a:extLst>
              <a:ext uri="{FF2B5EF4-FFF2-40B4-BE49-F238E27FC236}">
                <a16:creationId xmlns:a16="http://schemas.microsoft.com/office/drawing/2014/main" id="{7C57790E-209B-1407-8319-A0F605ED67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78854E-1FBD-4C76-AA97-281B25B7D070}" type="slidenum">
              <a:rPr lang="hr-HR" smtClean="0"/>
              <a:t>‹#›</a:t>
            </a:fld>
            <a:endParaRPr lang="hr-HR"/>
          </a:p>
        </p:txBody>
      </p:sp>
    </p:spTree>
    <p:extLst>
      <p:ext uri="{BB962C8B-B14F-4D97-AF65-F5344CB8AC3E}">
        <p14:creationId xmlns:p14="http://schemas.microsoft.com/office/powerpoint/2010/main" val="3504959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7.wdp"/><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5.wdp"/><Relationship Id="rId3" Type="http://schemas.openxmlformats.org/officeDocument/2006/relationships/image" Target="../media/image31.png"/><Relationship Id="rId7" Type="http://schemas.microsoft.com/office/2007/relationships/hdphoto" Target="../media/hdphoto2.wdp"/><Relationship Id="rId12"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97728-9AE2-B977-B0B7-A8241949BD8B}"/>
              </a:ext>
            </a:extLst>
          </p:cNvPr>
          <p:cNvSpPr>
            <a:spLocks noGrp="1"/>
          </p:cNvSpPr>
          <p:nvPr>
            <p:ph type="ctrTitle"/>
          </p:nvPr>
        </p:nvSpPr>
        <p:spPr>
          <a:xfrm>
            <a:off x="1524000" y="2599471"/>
            <a:ext cx="9144000" cy="2387600"/>
          </a:xfrm>
        </p:spPr>
        <p:txBody>
          <a:bodyPr>
            <a:noAutofit/>
          </a:bodyPr>
          <a:lstStyle/>
          <a:p>
            <a:r>
              <a:rPr lang="hr-HR" sz="5000" b="1" dirty="0">
                <a:latin typeface="Kristen ITC" panose="03050502040202030202" pitchFamily="66" charset="0"/>
              </a:rPr>
              <a:t>Novi val u Hrvatskoj –</a:t>
            </a:r>
            <a:br>
              <a:rPr lang="hr-HR" sz="5000" b="1" dirty="0">
                <a:latin typeface="Kristen ITC" panose="03050502040202030202" pitchFamily="66" charset="0"/>
              </a:rPr>
            </a:br>
            <a:r>
              <a:rPr lang="hr-HR" sz="5000" b="1" dirty="0">
                <a:latin typeface="Kristen ITC" panose="03050502040202030202" pitchFamily="66" charset="0"/>
              </a:rPr>
              <a:t> Glazba kao odraz i kritika političke stvarnosti 20. stoljeća</a:t>
            </a:r>
            <a:br>
              <a:rPr lang="hr-HR" sz="5000" b="1" dirty="0">
                <a:latin typeface="Kristen ITC" panose="03050502040202030202" pitchFamily="66" charset="0"/>
              </a:rPr>
            </a:br>
            <a:endParaRPr lang="hr-HR" sz="5000" b="1" dirty="0">
              <a:latin typeface="Segoe Print" panose="02000600000000000000" pitchFamily="2" charset="0"/>
              <a:cs typeface="Cavolini" panose="03000502040302020204" pitchFamily="66" charset="0"/>
            </a:endParaRPr>
          </a:p>
        </p:txBody>
      </p:sp>
      <p:sp>
        <p:nvSpPr>
          <p:cNvPr id="3" name="Subtitle 2">
            <a:extLst>
              <a:ext uri="{FF2B5EF4-FFF2-40B4-BE49-F238E27FC236}">
                <a16:creationId xmlns:a16="http://schemas.microsoft.com/office/drawing/2014/main" id="{54138C5D-D0E5-763D-2937-17C150C365FF}"/>
              </a:ext>
            </a:extLst>
          </p:cNvPr>
          <p:cNvSpPr>
            <a:spLocks noGrp="1"/>
          </p:cNvSpPr>
          <p:nvPr>
            <p:ph type="subTitle" idx="1"/>
          </p:nvPr>
        </p:nvSpPr>
        <p:spPr>
          <a:xfrm>
            <a:off x="1524000" y="4987071"/>
            <a:ext cx="9144000" cy="1655762"/>
          </a:xfrm>
        </p:spPr>
        <p:txBody>
          <a:bodyPr>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HR" sz="1900" b="0" i="0" u="none" strike="noStrike" kern="1200" cap="none" spc="0" normalizeH="0" baseline="0" noProof="0" dirty="0">
                <a:ln>
                  <a:noFill/>
                </a:ln>
                <a:effectLst/>
                <a:uLnTx/>
                <a:uFillTx/>
                <a:latin typeface="Kristen ITC" panose="03050502040202030202" pitchFamily="66" charset="0"/>
              </a:rPr>
              <a:t>Kolegij: Hrvatska politička povijest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HR" sz="1900" b="0" i="0" u="none" strike="noStrike" kern="1200" cap="none" spc="0" normalizeH="0" baseline="0" noProof="0" dirty="0">
                <a:ln>
                  <a:noFill/>
                </a:ln>
                <a:effectLst/>
                <a:uLnTx/>
                <a:uFillTx/>
                <a:latin typeface="Kristen ITC" panose="03050502040202030202" pitchFamily="66" charset="0"/>
              </a:rPr>
              <a:t>Mentor: doc. dr. sc. Danijel Jurković</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HR" sz="1900" b="0" i="0" u="none" strike="noStrike" kern="1200" cap="none" spc="0" normalizeH="0" baseline="0" noProof="0" dirty="0">
                <a:ln>
                  <a:noFill/>
                </a:ln>
                <a:effectLst/>
                <a:uLnTx/>
                <a:uFillTx/>
                <a:latin typeface="Kristen ITC" panose="03050502040202030202" pitchFamily="66" charset="0"/>
              </a:rPr>
              <a:t>Student: Barbara Babič</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hr-HR" sz="1900" b="0" i="0" u="none" strike="noStrike" kern="1200" cap="none" spc="0" normalizeH="0" baseline="0" noProof="0" dirty="0">
              <a:ln>
                <a:noFill/>
              </a:ln>
              <a:effectLst/>
              <a:uLnTx/>
              <a:uFillTx/>
              <a:latin typeface="Kristen ITC" panose="03050502040202030202" pitchFamily="66"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HR" sz="1900" b="0" i="0" u="none" strike="noStrike" kern="1200" cap="none" spc="0" normalizeH="0" baseline="0" noProof="0" dirty="0">
                <a:ln>
                  <a:noFill/>
                </a:ln>
                <a:effectLst/>
                <a:uLnTx/>
                <a:uFillTx/>
                <a:latin typeface="Kristen ITC" panose="03050502040202030202" pitchFamily="66" charset="0"/>
              </a:rPr>
              <a:t>Zagreb, 20. </a:t>
            </a:r>
            <a:r>
              <a:rPr lang="hr-HR" sz="1900" dirty="0">
                <a:latin typeface="Kristen ITC" panose="03050502040202030202" pitchFamily="66" charset="0"/>
              </a:rPr>
              <a:t>svibnja</a:t>
            </a:r>
            <a:r>
              <a:rPr kumimoji="0" lang="hr-HR" sz="1900" b="0" i="0" u="none" strike="noStrike" kern="1200" cap="none" spc="0" normalizeH="0" baseline="0" noProof="0" dirty="0">
                <a:ln>
                  <a:noFill/>
                </a:ln>
                <a:effectLst/>
                <a:uLnTx/>
                <a:uFillTx/>
                <a:latin typeface="Kristen ITC" panose="03050502040202030202" pitchFamily="66" charset="0"/>
              </a:rPr>
              <a:t>, 2025.</a:t>
            </a:r>
          </a:p>
          <a:p>
            <a:endParaRPr lang="hr-HR" sz="2000" dirty="0">
              <a:latin typeface="Kristen ITC" panose="03050502040202030202" pitchFamily="66" charset="0"/>
            </a:endParaRPr>
          </a:p>
        </p:txBody>
      </p:sp>
    </p:spTree>
    <p:extLst>
      <p:ext uri="{BB962C8B-B14F-4D97-AF65-F5344CB8AC3E}">
        <p14:creationId xmlns:p14="http://schemas.microsoft.com/office/powerpoint/2010/main" val="2635575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3CE3E4-B1F2-6743-51DF-FDC04E8357A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06" b="97639" l="10000" r="90000">
                        <a14:foregroundMark x1="61563" y1="88750" x2="61563" y2="34028"/>
                        <a14:foregroundMark x1="58359" y1="93611" x2="58359" y2="93611"/>
                        <a14:foregroundMark x1="54531" y1="97639" x2="54531" y2="97639"/>
                        <a14:foregroundMark x1="44688" y1="45694" x2="44688" y2="45694"/>
                        <a14:foregroundMark x1="40781" y1="40417" x2="40781" y2="40417"/>
                        <a14:foregroundMark x1="21250" y1="9306" x2="21250" y2="9306"/>
                        <a14:foregroundMark x1="29453" y1="94028" x2="29688" y2="87500"/>
                        <a14:backgroundMark x1="49219" y1="81389" x2="49219" y2="81389"/>
                      </a14:backgroundRemoval>
                    </a14:imgEffect>
                  </a14:imgLayer>
                </a14:imgProps>
              </a:ext>
            </a:extLst>
          </a:blip>
          <a:stretch>
            <a:fillRect/>
          </a:stretch>
        </p:blipFill>
        <p:spPr>
          <a:xfrm rot="20014721">
            <a:off x="2916061" y="1236154"/>
            <a:ext cx="7990901" cy="4494883"/>
          </a:xfrm>
          <a:prstGeom prst="rect">
            <a:avLst/>
          </a:prstGeom>
        </p:spPr>
      </p:pic>
      <p:pic>
        <p:nvPicPr>
          <p:cNvPr id="5" name="Picture 4">
            <a:extLst>
              <a:ext uri="{FF2B5EF4-FFF2-40B4-BE49-F238E27FC236}">
                <a16:creationId xmlns:a16="http://schemas.microsoft.com/office/drawing/2014/main" id="{681EA47B-A9CA-6C0C-AC64-EB29297CBCF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2444" l="9778" r="89778">
                        <a14:foregroundMark x1="48889" y1="44889" x2="48889" y2="44889"/>
                        <a14:foregroundMark x1="42222" y1="44889" x2="42222" y2="44889"/>
                        <a14:foregroundMark x1="43556" y1="43556" x2="59556" y2="44889"/>
                        <a14:foregroundMark x1="39556" y1="92444" x2="39556" y2="92444"/>
                      </a14:backgroundRemoval>
                    </a14:imgEffect>
                  </a14:imgLayer>
                </a14:imgProps>
              </a:ext>
            </a:extLst>
          </a:blip>
          <a:stretch>
            <a:fillRect/>
          </a:stretch>
        </p:blipFill>
        <p:spPr>
          <a:xfrm rot="1287525">
            <a:off x="9058656" y="814453"/>
            <a:ext cx="2901304" cy="2901304"/>
          </a:xfrm>
          <a:prstGeom prst="rect">
            <a:avLst/>
          </a:prstGeom>
        </p:spPr>
      </p:pic>
      <p:sp>
        <p:nvSpPr>
          <p:cNvPr id="2" name="Title 1">
            <a:extLst>
              <a:ext uri="{FF2B5EF4-FFF2-40B4-BE49-F238E27FC236}">
                <a16:creationId xmlns:a16="http://schemas.microsoft.com/office/drawing/2014/main" id="{3309C770-AA9A-9D7A-1F92-212F51EA98FE}"/>
              </a:ext>
            </a:extLst>
          </p:cNvPr>
          <p:cNvSpPr>
            <a:spLocks noGrp="1"/>
          </p:cNvSpPr>
          <p:nvPr>
            <p:ph type="title"/>
          </p:nvPr>
        </p:nvSpPr>
        <p:spPr/>
        <p:txBody>
          <a:bodyPr/>
          <a:lstStyle/>
          <a:p>
            <a:pPr algn="ctr"/>
            <a:r>
              <a:rPr lang="hr-HR" b="1" kern="100" dirty="0">
                <a:latin typeface="Kristen ITC" panose="03050502040202030202" pitchFamily="66" charset="0"/>
                <a:ea typeface="Aptos" panose="020B0004020202020204" pitchFamily="34" charset="0"/>
                <a:cs typeface="Times New Roman" panose="02020603050405020304" pitchFamily="18" charset="0"/>
              </a:rPr>
              <a:t>Više od glazbe – kritika i sloboda</a:t>
            </a:r>
            <a:br>
              <a:rPr lang="hr-HR" sz="4000" kern="100" dirty="0">
                <a:effectLst/>
                <a:latin typeface="Aptos" panose="020B0004020202020204" pitchFamily="34" charset="0"/>
                <a:ea typeface="Aptos" panose="020B0004020202020204" pitchFamily="34" charset="0"/>
                <a:cs typeface="Times New Roman" panose="02020603050405020304" pitchFamily="18" charset="0"/>
              </a:rPr>
            </a:br>
            <a:endParaRPr lang="hr-HR" dirty="0"/>
          </a:p>
        </p:txBody>
      </p:sp>
      <p:sp>
        <p:nvSpPr>
          <p:cNvPr id="3" name="Content Placeholder 2">
            <a:extLst>
              <a:ext uri="{FF2B5EF4-FFF2-40B4-BE49-F238E27FC236}">
                <a16:creationId xmlns:a16="http://schemas.microsoft.com/office/drawing/2014/main" id="{70DE7FD6-D3D3-00DA-8723-B3110931C299}"/>
              </a:ext>
            </a:extLst>
          </p:cNvPr>
          <p:cNvSpPr>
            <a:spLocks noGrp="1"/>
          </p:cNvSpPr>
          <p:nvPr>
            <p:ph idx="1"/>
          </p:nvPr>
        </p:nvSpPr>
        <p:spPr>
          <a:xfrm>
            <a:off x="109728" y="1104900"/>
            <a:ext cx="11904472" cy="5753100"/>
          </a:xfrm>
        </p:spPr>
        <p:txBody>
          <a:bodyPr>
            <a:normAutofit fontScale="32500" lnSpcReduction="20000"/>
          </a:bodyPr>
          <a:lstStyle/>
          <a:p>
            <a:pPr algn="ctr">
              <a:lnSpc>
                <a:spcPct val="150000"/>
              </a:lnSpc>
              <a:spcAft>
                <a:spcPts val="800"/>
              </a:spcAft>
              <a:buSzPct val="250000"/>
              <a:buBlip>
                <a:blip r:embed="rId6"/>
              </a:buBlip>
            </a:pPr>
            <a:r>
              <a:rPr lang="hr-HR" sz="5500" kern="100" dirty="0">
                <a:effectLst/>
                <a:latin typeface="Kristen ITC" panose="03050502040202030202" pitchFamily="66" charset="0"/>
                <a:ea typeface="Aptos" panose="020B0004020202020204" pitchFamily="34" charset="0"/>
                <a:cs typeface="Times New Roman" panose="02020603050405020304" pitchFamily="18" charset="0"/>
              </a:rPr>
              <a:t>“</a:t>
            </a:r>
            <a:r>
              <a:rPr lang="hr-HR" sz="5500" kern="100" dirty="0">
                <a:effectLst/>
                <a:latin typeface="Kristen ITC" panose="03050502040202030202" pitchFamily="66" charset="0"/>
                <a:ea typeface="KaiTi" panose="020B0503020204020204" pitchFamily="49" charset="-122"/>
                <a:cs typeface="Times New Roman" panose="02020603050405020304" pitchFamily="18" charset="0"/>
              </a:rPr>
              <a:t>Ti su ljudi kreirali novu i drugačiju povijest, novu i </a:t>
            </a:r>
            <a:r>
              <a:rPr lang="hr-HR" sz="5500" kern="100" dirty="0">
                <a:effectLst/>
                <a:highlight>
                  <a:srgbClr val="C0C0C0"/>
                </a:highlight>
                <a:latin typeface="Kristen ITC" panose="03050502040202030202" pitchFamily="66" charset="0"/>
                <a:ea typeface="KaiTi" panose="020B0503020204020204" pitchFamily="49" charset="-122"/>
                <a:cs typeface="Times New Roman" panose="02020603050405020304" pitchFamily="18" charset="0"/>
              </a:rPr>
              <a:t>drugačiju supkulturu </a:t>
            </a:r>
            <a:r>
              <a:rPr lang="hr-HR" sz="5500" kern="100" dirty="0">
                <a:effectLst/>
                <a:latin typeface="Kristen ITC" panose="03050502040202030202" pitchFamily="66" charset="0"/>
                <a:ea typeface="KaiTi" panose="020B0503020204020204" pitchFamily="49" charset="-122"/>
                <a:cs typeface="Times New Roman" panose="02020603050405020304" pitchFamily="18" charset="0"/>
              </a:rPr>
              <a:t>koja je nesumnjivo utjecala na mlade generacije </a:t>
            </a:r>
            <a:r>
              <a:rPr lang="hr-HR" sz="5500" kern="100" dirty="0">
                <a:effectLst/>
                <a:highlight>
                  <a:srgbClr val="C0C0C0"/>
                </a:highlight>
                <a:latin typeface="Kristen ITC" panose="03050502040202030202" pitchFamily="66" charset="0"/>
                <a:ea typeface="KaiTi" panose="020B0503020204020204" pitchFamily="49" charset="-122"/>
                <a:cs typeface="Times New Roman" panose="02020603050405020304" pitchFamily="18" charset="0"/>
              </a:rPr>
              <a:t>onog vremena.”</a:t>
            </a:r>
            <a:r>
              <a:rPr lang="hr-HR" sz="5500" kern="100" dirty="0">
                <a:effectLst/>
                <a:latin typeface="Kristen ITC" panose="03050502040202030202" pitchFamily="66" charset="0"/>
                <a:ea typeface="KaiTi" panose="020B0503020204020204" pitchFamily="49" charset="-122"/>
                <a:cs typeface="Times New Roman" panose="02020603050405020304" pitchFamily="18" charset="0"/>
              </a:rPr>
              <a:t>​</a:t>
            </a:r>
          </a:p>
          <a:p>
            <a:pPr algn="ctr">
              <a:lnSpc>
                <a:spcPct val="150000"/>
              </a:lnSpc>
              <a:spcAft>
                <a:spcPts val="800"/>
              </a:spcAft>
              <a:buSzPct val="250000"/>
              <a:buBlip>
                <a:blip r:embed="rId6"/>
              </a:buBlip>
            </a:pPr>
            <a:r>
              <a:rPr lang="hr-HR" sz="5500" kern="100" dirty="0">
                <a:effectLst/>
                <a:latin typeface="Kristen ITC" panose="03050502040202030202" pitchFamily="66" charset="0"/>
                <a:ea typeface="KaiTi" panose="020B0503020204020204" pitchFamily="49" charset="-122"/>
                <a:cs typeface="Times New Roman" panose="02020603050405020304" pitchFamily="18" charset="0"/>
              </a:rPr>
              <a:t>Novi val u Jugoslaviji</a:t>
            </a:r>
            <a:r>
              <a:rPr lang="hr-HR" sz="5500" kern="100" dirty="0">
                <a:latin typeface="Kristen ITC" panose="03050502040202030202" pitchFamily="66" charset="0"/>
                <a:ea typeface="KaiTi" panose="020B0503020204020204" pitchFamily="49" charset="-122"/>
                <a:cs typeface="Times New Roman" panose="02020603050405020304" pitchFamily="18" charset="0"/>
              </a:rPr>
              <a:t> </a:t>
            </a:r>
            <a:r>
              <a:rPr lang="hr-HR" sz="5500" kern="100" dirty="0">
                <a:effectLst/>
                <a:latin typeface="Kristen ITC" panose="03050502040202030202" pitchFamily="66" charset="0"/>
                <a:ea typeface="KaiTi" panose="020B0503020204020204" pitchFamily="49" charset="-122"/>
                <a:cs typeface="Times New Roman" panose="02020603050405020304" pitchFamily="18" charset="0"/>
              </a:rPr>
              <a:t> = generacijska pobuna, </a:t>
            </a:r>
            <a:r>
              <a:rPr lang="hr-HR" sz="5500" kern="100" dirty="0">
                <a:effectLst/>
                <a:highlight>
                  <a:srgbClr val="C0C0C0"/>
                </a:highlight>
                <a:latin typeface="Kristen ITC" panose="03050502040202030202" pitchFamily="66" charset="0"/>
                <a:ea typeface="KaiTi" panose="020B0503020204020204" pitchFamily="49" charset="-122"/>
                <a:cs typeface="Times New Roman" panose="02020603050405020304" pitchFamily="18" charset="0"/>
              </a:rPr>
              <a:t>kulturni pokret i kritika </a:t>
            </a:r>
            <a:r>
              <a:rPr lang="hr-HR" sz="5500" kern="100" dirty="0">
                <a:effectLst/>
                <a:latin typeface="Kristen ITC" panose="03050502040202030202" pitchFamily="66" charset="0"/>
                <a:ea typeface="KaiTi" panose="020B0503020204020204" pitchFamily="49" charset="-122"/>
                <a:cs typeface="Times New Roman" panose="02020603050405020304" pitchFamily="18" charset="0"/>
              </a:rPr>
              <a:t>društvenog </a:t>
            </a:r>
            <a:r>
              <a:rPr lang="hr-HR" sz="5500" kern="100" dirty="0">
                <a:effectLst/>
                <a:highlight>
                  <a:srgbClr val="C0C0C0"/>
                </a:highlight>
                <a:latin typeface="Kristen ITC" panose="03050502040202030202" pitchFamily="66" charset="0"/>
                <a:ea typeface="KaiTi" panose="020B0503020204020204" pitchFamily="49" charset="-122"/>
                <a:cs typeface="Times New Roman" panose="02020603050405020304" pitchFamily="18" charset="0"/>
              </a:rPr>
              <a:t>i političkog poretka</a:t>
            </a:r>
            <a:r>
              <a:rPr lang="hr-HR" sz="5500" kern="100" dirty="0">
                <a:effectLst/>
                <a:latin typeface="Kristen ITC" panose="03050502040202030202" pitchFamily="66" charset="0"/>
                <a:ea typeface="KaiTi" panose="020B0503020204020204" pitchFamily="49" charset="-122"/>
                <a:cs typeface="Times New Roman" panose="02020603050405020304" pitchFamily="18" charset="0"/>
              </a:rPr>
              <a:t>, </a:t>
            </a:r>
            <a:r>
              <a:rPr lang="hr-HR" sz="5500" kern="100" dirty="0">
                <a:latin typeface="Kristen ITC" panose="03050502040202030202" pitchFamily="66" charset="0"/>
                <a:ea typeface="KaiTi" panose="020B0503020204020204" pitchFamily="49" charset="-122"/>
                <a:cs typeface="Times New Roman" panose="02020603050405020304" pitchFamily="18" charset="0"/>
              </a:rPr>
              <a:t>kritički pogled </a:t>
            </a:r>
            <a:r>
              <a:rPr lang="hr-HR" sz="5500" kern="100" dirty="0">
                <a:highlight>
                  <a:srgbClr val="C0C0C0"/>
                </a:highlight>
                <a:latin typeface="Kristen ITC" panose="03050502040202030202" pitchFamily="66" charset="0"/>
                <a:ea typeface="KaiTi" panose="020B0503020204020204" pitchFamily="49" charset="-122"/>
                <a:cs typeface="Times New Roman" panose="02020603050405020304" pitchFamily="18" charset="0"/>
              </a:rPr>
              <a:t>na društvo</a:t>
            </a:r>
            <a:endParaRPr lang="hr-HR" sz="5500" kern="100" dirty="0">
              <a:effectLst/>
              <a:highlight>
                <a:srgbClr val="C0C0C0"/>
              </a:highlight>
              <a:latin typeface="Kristen ITC" panose="03050502040202030202" pitchFamily="66" charset="0"/>
              <a:ea typeface="KaiTi" panose="020B0503020204020204" pitchFamily="49" charset="-122"/>
              <a:cs typeface="Times New Roman" panose="02020603050405020304" pitchFamily="18" charset="0"/>
            </a:endParaRPr>
          </a:p>
          <a:p>
            <a:pPr algn="ctr">
              <a:lnSpc>
                <a:spcPct val="150000"/>
              </a:lnSpc>
              <a:spcAft>
                <a:spcPts val="800"/>
              </a:spcAft>
              <a:buSzPct val="250000"/>
              <a:buBlip>
                <a:blip r:embed="rId6"/>
              </a:buBlip>
            </a:pPr>
            <a:r>
              <a:rPr lang="hr-HR" sz="5500" kern="100" dirty="0">
                <a:effectLst/>
                <a:highlight>
                  <a:srgbClr val="C0C0C0"/>
                </a:highlight>
                <a:latin typeface="Kristen ITC" panose="03050502040202030202" pitchFamily="66" charset="0"/>
                <a:ea typeface="KaiTi" panose="020B0503020204020204" pitchFamily="49" charset="-122"/>
                <a:cs typeface="Times New Roman" panose="02020603050405020304" pitchFamily="18" charset="0"/>
              </a:rPr>
              <a:t>Umjetnički rad </a:t>
            </a:r>
            <a:r>
              <a:rPr lang="hr-HR" sz="5500" kern="100" dirty="0">
                <a:effectLst/>
                <a:latin typeface="Kristen ITC" panose="03050502040202030202" pitchFamily="66" charset="0"/>
                <a:ea typeface="KaiTi" panose="020B0503020204020204" pitchFamily="49" charset="-122"/>
                <a:cs typeface="Times New Roman" panose="02020603050405020304" pitchFamily="18" charset="0"/>
              </a:rPr>
              <a:t>često na </a:t>
            </a:r>
            <a:r>
              <a:rPr lang="hr-HR" sz="5500" kern="100" dirty="0">
                <a:effectLst/>
                <a:highlight>
                  <a:srgbClr val="C0C0C0"/>
                </a:highlight>
                <a:latin typeface="Kristen ITC" panose="03050502040202030202" pitchFamily="66" charset="0"/>
                <a:ea typeface="KaiTi" panose="020B0503020204020204" pitchFamily="49" charset="-122"/>
                <a:cs typeface="Times New Roman" panose="02020603050405020304" pitchFamily="18" charset="0"/>
              </a:rPr>
              <a:t>rubu zabrane</a:t>
            </a:r>
          </a:p>
          <a:p>
            <a:pPr algn="ctr">
              <a:lnSpc>
                <a:spcPct val="150000"/>
              </a:lnSpc>
              <a:spcAft>
                <a:spcPts val="800"/>
              </a:spcAft>
              <a:buSzPct val="250000"/>
              <a:buBlip>
                <a:blip r:embed="rId6"/>
              </a:buBlip>
            </a:pPr>
            <a:r>
              <a:rPr lang="hr-HR" sz="5500" kern="100" dirty="0">
                <a:effectLst/>
                <a:latin typeface="Kristen ITC" panose="03050502040202030202" pitchFamily="66" charset="0"/>
                <a:ea typeface="KaiTi" panose="020B0503020204020204" pitchFamily="49" charset="-122"/>
                <a:cs typeface="Times New Roman" panose="02020603050405020304" pitchFamily="18" charset="0"/>
              </a:rPr>
              <a:t> </a:t>
            </a:r>
            <a:r>
              <a:rPr lang="hr-HR" sz="5500" kern="100" dirty="0">
                <a:latin typeface="Kristen ITC" panose="03050502040202030202" pitchFamily="66" charset="0"/>
                <a:ea typeface="KaiTi" panose="020B0503020204020204" pitchFamily="49" charset="-122"/>
                <a:cs typeface="Times New Roman" panose="02020603050405020304" pitchFamily="18" charset="0"/>
              </a:rPr>
              <a:t>U </a:t>
            </a:r>
            <a:r>
              <a:rPr lang="hr-HR" sz="5500" kern="100" dirty="0">
                <a:effectLst/>
                <a:latin typeface="Kristen ITC" panose="03050502040202030202" pitchFamily="66" charset="0"/>
                <a:ea typeface="KaiTi" panose="020B0503020204020204" pitchFamily="49" charset="-122"/>
                <a:cs typeface="Times New Roman" panose="02020603050405020304" pitchFamily="18" charset="0"/>
              </a:rPr>
              <a:t>srži rock govori o </a:t>
            </a:r>
            <a:r>
              <a:rPr lang="hr-HR" sz="5500" kern="100" dirty="0">
                <a:effectLst/>
                <a:highlight>
                  <a:srgbClr val="C0C0C0"/>
                </a:highlight>
                <a:latin typeface="Kristen ITC" panose="03050502040202030202" pitchFamily="66" charset="0"/>
                <a:ea typeface="KaiTi" panose="020B0503020204020204" pitchFamily="49" charset="-122"/>
                <a:cs typeface="Times New Roman" panose="02020603050405020304" pitchFamily="18" charset="0"/>
              </a:rPr>
              <a:t>slobodi i samoizražavanju</a:t>
            </a:r>
            <a:r>
              <a:rPr lang="hr-HR" sz="5500" kern="100" dirty="0">
                <a:effectLst/>
                <a:latin typeface="Kristen ITC" panose="03050502040202030202" pitchFamily="66" charset="0"/>
                <a:ea typeface="KaiTi" panose="020B0503020204020204" pitchFamily="49" charset="-122"/>
                <a:cs typeface="Times New Roman" panose="02020603050405020304" pitchFamily="18" charset="0"/>
              </a:rPr>
              <a:t>. </a:t>
            </a:r>
            <a:r>
              <a:rPr lang="hr-HR" sz="5500" kern="100" dirty="0">
                <a:effectLst/>
                <a:highlight>
                  <a:srgbClr val="C0C0C0"/>
                </a:highlight>
                <a:latin typeface="Kristen ITC" panose="03050502040202030202" pitchFamily="66" charset="0"/>
                <a:ea typeface="KaiTi" panose="020B0503020204020204" pitchFamily="49" charset="-122"/>
                <a:cs typeface="Times New Roman" panose="02020603050405020304" pitchFamily="18" charset="0"/>
              </a:rPr>
              <a:t>Pjesme umotane u eufemizme </a:t>
            </a:r>
            <a:r>
              <a:rPr lang="hr-HR" sz="5500" kern="100" dirty="0">
                <a:effectLst/>
                <a:latin typeface="Kristen ITC" panose="03050502040202030202" pitchFamily="66" charset="0"/>
                <a:ea typeface="KaiTi" panose="020B0503020204020204" pitchFamily="49" charset="-122"/>
                <a:cs typeface="Times New Roman" panose="02020603050405020304" pitchFamily="18" charset="0"/>
              </a:rPr>
              <a:t>i metafore, suptilna </a:t>
            </a:r>
            <a:r>
              <a:rPr lang="hr-HR" sz="5500" kern="100" dirty="0">
                <a:effectLst/>
                <a:highlight>
                  <a:srgbClr val="C0C0C0"/>
                </a:highlight>
                <a:latin typeface="Kristen ITC" panose="03050502040202030202" pitchFamily="66" charset="0"/>
                <a:ea typeface="KaiTi" panose="020B0503020204020204" pitchFamily="49" charset="-122"/>
                <a:cs typeface="Times New Roman" panose="02020603050405020304" pitchFamily="18" charset="0"/>
              </a:rPr>
              <a:t>kritika društva</a:t>
            </a:r>
          </a:p>
          <a:p>
            <a:pPr algn="ctr">
              <a:lnSpc>
                <a:spcPct val="150000"/>
              </a:lnSpc>
              <a:spcAft>
                <a:spcPts val="800"/>
              </a:spcAft>
              <a:buSzPct val="250000"/>
              <a:buBlip>
                <a:blip r:embed="rId6"/>
              </a:buBlip>
            </a:pPr>
            <a:r>
              <a:rPr lang="hr-HR" sz="5500" kern="100" dirty="0">
                <a:effectLst/>
                <a:latin typeface="Kristen ITC" panose="03050502040202030202" pitchFamily="66" charset="0"/>
                <a:ea typeface="KaiTi" panose="020B0503020204020204" pitchFamily="49" charset="-122"/>
                <a:cs typeface="Times New Roman" panose="02020603050405020304" pitchFamily="18" charset="0"/>
              </a:rPr>
              <a:t>U vrijeme kad su druge </a:t>
            </a:r>
            <a:r>
              <a:rPr lang="hr-HR" sz="5500" kern="100" dirty="0">
                <a:effectLst/>
                <a:highlight>
                  <a:srgbClr val="C0C0C0"/>
                </a:highlight>
                <a:latin typeface="Kristen ITC" panose="03050502040202030202" pitchFamily="66" charset="0"/>
                <a:ea typeface="KaiTi" panose="020B0503020204020204" pitchFamily="49" charset="-122"/>
                <a:cs typeface="Times New Roman" panose="02020603050405020304" pitchFamily="18" charset="0"/>
              </a:rPr>
              <a:t>sfere javnog izražavanja bile ograničene, glazba je postala </a:t>
            </a:r>
            <a:r>
              <a:rPr lang="hr-HR" sz="5500" kern="100" dirty="0">
                <a:effectLst/>
                <a:latin typeface="Kristen ITC" panose="03050502040202030202" pitchFamily="66" charset="0"/>
                <a:ea typeface="KaiTi" panose="020B0503020204020204" pitchFamily="49" charset="-122"/>
                <a:cs typeface="Times New Roman" panose="02020603050405020304" pitchFamily="18" charset="0"/>
              </a:rPr>
              <a:t>medij kroz koji se artikuliralo nezadovoljstvo, </a:t>
            </a:r>
            <a:r>
              <a:rPr lang="hr-HR" sz="5500" kern="100" dirty="0">
                <a:effectLst/>
                <a:highlight>
                  <a:srgbClr val="C0C0C0"/>
                </a:highlight>
                <a:latin typeface="Kristen ITC" panose="03050502040202030202" pitchFamily="66" charset="0"/>
                <a:ea typeface="KaiTi" panose="020B0503020204020204" pitchFamily="49" charset="-122"/>
                <a:cs typeface="Times New Roman" panose="02020603050405020304" pitchFamily="18" charset="0"/>
              </a:rPr>
              <a:t>ironija i pobuna protiv ustaljenog </a:t>
            </a:r>
            <a:r>
              <a:rPr lang="hr-HR" sz="5500" kern="100" dirty="0">
                <a:effectLst/>
                <a:latin typeface="Kristen ITC" panose="03050502040202030202" pitchFamily="66" charset="0"/>
                <a:ea typeface="KaiTi" panose="020B0503020204020204" pitchFamily="49" charset="-122"/>
                <a:cs typeface="Times New Roman" panose="02020603050405020304" pitchFamily="18" charset="0"/>
              </a:rPr>
              <a:t>poretka</a:t>
            </a:r>
            <a:endParaRPr lang="hr-HR" sz="5500" kern="100" dirty="0">
              <a:latin typeface="Kristen ITC" panose="03050502040202030202" pitchFamily="66" charset="0"/>
              <a:ea typeface="KaiTi" panose="020B0503020204020204" pitchFamily="49" charset="-122"/>
              <a:cs typeface="Times New Roman" panose="02020603050405020304" pitchFamily="18" charset="0"/>
            </a:endParaRPr>
          </a:p>
          <a:p>
            <a:pPr algn="ctr">
              <a:lnSpc>
                <a:spcPct val="150000"/>
              </a:lnSpc>
              <a:spcAft>
                <a:spcPts val="800"/>
              </a:spcAft>
              <a:buSzPct val="250000"/>
              <a:buBlip>
                <a:blip r:embed="rId6"/>
              </a:buBlip>
            </a:pPr>
            <a:r>
              <a:rPr lang="hr-HR" sz="5500" kern="100" dirty="0">
                <a:latin typeface="Kristen ITC" panose="03050502040202030202" pitchFamily="66" charset="0"/>
                <a:ea typeface="KaiTi" panose="020B0503020204020204" pitchFamily="49" charset="-122"/>
                <a:cs typeface="Times New Roman" panose="02020603050405020304" pitchFamily="18" charset="0"/>
              </a:rPr>
              <a:t>„</a:t>
            </a:r>
            <a:r>
              <a:rPr lang="hr-HR" sz="5500" kern="100" dirty="0">
                <a:effectLst/>
                <a:latin typeface="Kristen ITC" panose="03050502040202030202" pitchFamily="66" charset="0"/>
                <a:ea typeface="KaiTi" panose="020B0503020204020204" pitchFamily="49" charset="-122"/>
                <a:cs typeface="Times New Roman" panose="02020603050405020304" pitchFamily="18" charset="0"/>
              </a:rPr>
              <a:t>Rock’n’roll je jedan od </a:t>
            </a:r>
            <a:r>
              <a:rPr lang="hr-HR" sz="5500" kern="100" dirty="0">
                <a:effectLst/>
                <a:highlight>
                  <a:srgbClr val="C0C0C0"/>
                </a:highlight>
                <a:latin typeface="Kristen ITC" panose="03050502040202030202" pitchFamily="66" charset="0"/>
                <a:ea typeface="KaiTi" panose="020B0503020204020204" pitchFamily="49" charset="-122"/>
                <a:cs typeface="Times New Roman" panose="02020603050405020304" pitchFamily="18" charset="0"/>
              </a:rPr>
              <a:t>najvažnijih medija da se ljudima u </a:t>
            </a:r>
            <a:r>
              <a:rPr lang="hr-HR" sz="5500" kern="100" dirty="0">
                <a:effectLst/>
                <a:latin typeface="Kristen ITC" panose="03050502040202030202" pitchFamily="66" charset="0"/>
                <a:ea typeface="KaiTi" panose="020B0503020204020204" pitchFamily="49" charset="-122"/>
                <a:cs typeface="Times New Roman" panose="02020603050405020304" pitchFamily="18" charset="0"/>
              </a:rPr>
              <a:t>komunističkim zemljama pomogne drukčije </a:t>
            </a:r>
            <a:r>
              <a:rPr lang="hr-HR" sz="5500" kern="100" dirty="0">
                <a:effectLst/>
                <a:highlight>
                  <a:srgbClr val="C0C0C0"/>
                </a:highlight>
                <a:latin typeface="Kristen ITC" panose="03050502040202030202" pitchFamily="66" charset="0"/>
                <a:ea typeface="KaiTi" panose="020B0503020204020204" pitchFamily="49" charset="-122"/>
                <a:cs typeface="Times New Roman" panose="02020603050405020304" pitchFamily="18" charset="0"/>
              </a:rPr>
              <a:t>misliti”,</a:t>
            </a:r>
            <a:r>
              <a:rPr lang="hr-HR" sz="5500" b="1" kern="100" dirty="0">
                <a:effectLst/>
                <a:highlight>
                  <a:srgbClr val="C0C0C0"/>
                </a:highlight>
                <a:latin typeface="Kristen ITC" panose="03050502040202030202" pitchFamily="66" charset="0"/>
                <a:ea typeface="KaiTi" panose="020B0503020204020204" pitchFamily="49" charset="-122"/>
                <a:cs typeface="Times New Roman" panose="02020603050405020304" pitchFamily="18" charset="0"/>
              </a:rPr>
              <a:t> </a:t>
            </a:r>
            <a:r>
              <a:rPr lang="hr-HR" sz="5500" kern="100" dirty="0">
                <a:highlight>
                  <a:srgbClr val="C0C0C0"/>
                </a:highlight>
                <a:latin typeface="Kristen ITC" panose="03050502040202030202" pitchFamily="66" charset="0"/>
                <a:ea typeface="KaiTi" panose="020B0503020204020204" pitchFamily="49" charset="-122"/>
                <a:cs typeface="Times New Roman" panose="02020603050405020304" pitchFamily="18" charset="0"/>
              </a:rPr>
              <a:t>Goran Bregović</a:t>
            </a:r>
            <a:endParaRPr lang="hr-HR" sz="5500" kern="100" dirty="0">
              <a:effectLst/>
              <a:highlight>
                <a:srgbClr val="C0C0C0"/>
              </a:highlight>
              <a:latin typeface="Kristen ITC" panose="03050502040202030202" pitchFamily="66" charset="0"/>
              <a:ea typeface="KaiTi" panose="020B0503020204020204" pitchFamily="49" charset="-122"/>
              <a:cs typeface="Times New Roman" panose="02020603050405020304" pitchFamily="18" charset="0"/>
            </a:endParaRPr>
          </a:p>
          <a:p>
            <a:pPr marL="0" indent="0">
              <a:buNone/>
            </a:pPr>
            <a:r>
              <a:rPr lang="hr-HR"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hr-HR" dirty="0"/>
          </a:p>
        </p:txBody>
      </p:sp>
    </p:spTree>
    <p:extLst>
      <p:ext uri="{BB962C8B-B14F-4D97-AF65-F5344CB8AC3E}">
        <p14:creationId xmlns:p14="http://schemas.microsoft.com/office/powerpoint/2010/main" val="31520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E709-B027-C9D4-9628-91F297112D07}"/>
              </a:ext>
            </a:extLst>
          </p:cNvPr>
          <p:cNvSpPr>
            <a:spLocks noGrp="1"/>
          </p:cNvSpPr>
          <p:nvPr>
            <p:ph type="title"/>
          </p:nvPr>
        </p:nvSpPr>
        <p:spPr>
          <a:xfrm>
            <a:off x="838200" y="18255"/>
            <a:ext cx="10515600" cy="1325563"/>
          </a:xfrm>
        </p:spPr>
        <p:txBody>
          <a:bodyPr/>
          <a:lstStyle/>
          <a:p>
            <a:pPr algn="ctr"/>
            <a:r>
              <a:rPr lang="hr-HR" b="1">
                <a:latin typeface="Kristen ITC" panose="03050502040202030202" pitchFamily="66" charset="0"/>
              </a:rPr>
              <a:t>Mediji i cenzura </a:t>
            </a:r>
            <a:br>
              <a:rPr lang="hr-HR"/>
            </a:br>
            <a:endParaRPr lang="hr-HR" dirty="0"/>
          </a:p>
        </p:txBody>
      </p:sp>
      <p:sp>
        <p:nvSpPr>
          <p:cNvPr id="3" name="Content Placeholder 2">
            <a:extLst>
              <a:ext uri="{FF2B5EF4-FFF2-40B4-BE49-F238E27FC236}">
                <a16:creationId xmlns:a16="http://schemas.microsoft.com/office/drawing/2014/main" id="{C58ABDCB-52E4-D6AF-E55D-626308043E14}"/>
              </a:ext>
            </a:extLst>
          </p:cNvPr>
          <p:cNvSpPr>
            <a:spLocks noGrp="1"/>
          </p:cNvSpPr>
          <p:nvPr>
            <p:ph idx="1"/>
          </p:nvPr>
        </p:nvSpPr>
        <p:spPr>
          <a:xfrm>
            <a:off x="-158496" y="2488407"/>
            <a:ext cx="12192000" cy="4351338"/>
          </a:xfrm>
        </p:spPr>
        <p:txBody>
          <a:bodyPr>
            <a:normAutofit/>
          </a:bodyPr>
          <a:lstStyle/>
          <a:p>
            <a:pPr algn="ctr">
              <a:buSzPct val="250000"/>
              <a:buBlip>
                <a:blip r:embed="rId2"/>
              </a:buBlip>
            </a:pPr>
            <a:r>
              <a:rPr lang="hr-HR" dirty="0">
                <a:latin typeface="Kristen ITC" panose="03050502040202030202" pitchFamily="66" charset="0"/>
              </a:rPr>
              <a:t>Mainstream mediji često ignorirali ili marginalizirali novi val</a:t>
            </a:r>
          </a:p>
          <a:p>
            <a:pPr algn="ctr">
              <a:buSzPct val="250000"/>
              <a:buBlip>
                <a:blip r:embed="rId2"/>
              </a:buBlip>
            </a:pPr>
            <a:r>
              <a:rPr lang="hr-HR" dirty="0">
                <a:latin typeface="Kristen ITC" panose="03050502040202030202" pitchFamily="66" charset="0"/>
              </a:rPr>
              <a:t> Podršku pružali: omladinske redakcije radija i lista Polet</a:t>
            </a:r>
          </a:p>
          <a:p>
            <a:pPr algn="ctr">
              <a:buSzPct val="250000"/>
              <a:buBlip>
                <a:blip r:embed="rId2"/>
              </a:buBlip>
            </a:pPr>
            <a:r>
              <a:rPr lang="hr-HR" dirty="0">
                <a:latin typeface="Kristen ITC" panose="03050502040202030202" pitchFamily="66" charset="0"/>
              </a:rPr>
              <a:t>Zabrane nastupa, skraćeni intervjui, cenzurirani tekstovi...</a:t>
            </a:r>
          </a:p>
          <a:p>
            <a:endParaRPr lang="hr-HR" dirty="0"/>
          </a:p>
        </p:txBody>
      </p:sp>
      <p:pic>
        <p:nvPicPr>
          <p:cNvPr id="4" name="Picture 3">
            <a:extLst>
              <a:ext uri="{FF2B5EF4-FFF2-40B4-BE49-F238E27FC236}">
                <a16:creationId xmlns:a16="http://schemas.microsoft.com/office/drawing/2014/main" id="{48B91DFF-1ABD-7C5B-D870-1D58C9B7BD47}"/>
              </a:ext>
            </a:extLst>
          </p:cNvPr>
          <p:cNvPicPr>
            <a:picLocks noChangeAspect="1"/>
          </p:cNvPicPr>
          <p:nvPr/>
        </p:nvPicPr>
        <p:blipFill>
          <a:blip r:embed="rId3"/>
          <a:srcRect l="36830"/>
          <a:stretch/>
        </p:blipFill>
        <p:spPr>
          <a:xfrm>
            <a:off x="588614" y="4073461"/>
            <a:ext cx="2130086" cy="2241995"/>
          </a:xfrm>
          <a:prstGeom prst="rect">
            <a:avLst/>
          </a:prstGeom>
        </p:spPr>
      </p:pic>
      <p:pic>
        <p:nvPicPr>
          <p:cNvPr id="6" name="Picture 5">
            <a:extLst>
              <a:ext uri="{FF2B5EF4-FFF2-40B4-BE49-F238E27FC236}">
                <a16:creationId xmlns:a16="http://schemas.microsoft.com/office/drawing/2014/main" id="{BBA5D1DB-725E-3AC6-7057-64C9E3D1C719}"/>
              </a:ext>
            </a:extLst>
          </p:cNvPr>
          <p:cNvPicPr>
            <a:picLocks noChangeAspect="1"/>
          </p:cNvPicPr>
          <p:nvPr/>
        </p:nvPicPr>
        <p:blipFill>
          <a:blip r:embed="rId4"/>
          <a:stretch>
            <a:fillRect/>
          </a:stretch>
        </p:blipFill>
        <p:spPr>
          <a:xfrm rot="20705749">
            <a:off x="2581216" y="4164141"/>
            <a:ext cx="1769187" cy="2489968"/>
          </a:xfrm>
          <a:prstGeom prst="rect">
            <a:avLst/>
          </a:prstGeom>
        </p:spPr>
      </p:pic>
      <p:pic>
        <p:nvPicPr>
          <p:cNvPr id="7" name="Picture 6">
            <a:extLst>
              <a:ext uri="{FF2B5EF4-FFF2-40B4-BE49-F238E27FC236}">
                <a16:creationId xmlns:a16="http://schemas.microsoft.com/office/drawing/2014/main" id="{F8FDAB44-0A47-9238-1BA1-300BB2AEF824}"/>
              </a:ext>
            </a:extLst>
          </p:cNvPr>
          <p:cNvPicPr>
            <a:picLocks noChangeAspect="1"/>
          </p:cNvPicPr>
          <p:nvPr/>
        </p:nvPicPr>
        <p:blipFill>
          <a:blip r:embed="rId5"/>
          <a:stretch>
            <a:fillRect/>
          </a:stretch>
        </p:blipFill>
        <p:spPr>
          <a:xfrm rot="315299">
            <a:off x="4385944" y="4246720"/>
            <a:ext cx="2301563" cy="2324811"/>
          </a:xfrm>
          <a:prstGeom prst="rect">
            <a:avLst/>
          </a:prstGeom>
        </p:spPr>
      </p:pic>
      <p:pic>
        <p:nvPicPr>
          <p:cNvPr id="9" name="Picture 8">
            <a:extLst>
              <a:ext uri="{FF2B5EF4-FFF2-40B4-BE49-F238E27FC236}">
                <a16:creationId xmlns:a16="http://schemas.microsoft.com/office/drawing/2014/main" id="{AF7405B6-A89B-8A61-4043-EEDAF6D3ABF4}"/>
              </a:ext>
            </a:extLst>
          </p:cNvPr>
          <p:cNvPicPr>
            <a:picLocks noChangeAspect="1"/>
          </p:cNvPicPr>
          <p:nvPr/>
        </p:nvPicPr>
        <p:blipFill>
          <a:blip r:embed="rId6"/>
          <a:stretch>
            <a:fillRect/>
          </a:stretch>
        </p:blipFill>
        <p:spPr>
          <a:xfrm>
            <a:off x="6634413" y="4730610"/>
            <a:ext cx="2619375" cy="1752600"/>
          </a:xfrm>
          <a:prstGeom prst="rect">
            <a:avLst/>
          </a:prstGeom>
        </p:spPr>
      </p:pic>
      <p:pic>
        <p:nvPicPr>
          <p:cNvPr id="10" name="Picture 9">
            <a:extLst>
              <a:ext uri="{FF2B5EF4-FFF2-40B4-BE49-F238E27FC236}">
                <a16:creationId xmlns:a16="http://schemas.microsoft.com/office/drawing/2014/main" id="{A002057B-6A9B-4270-9F4F-9C095B67A49F}"/>
              </a:ext>
            </a:extLst>
          </p:cNvPr>
          <p:cNvPicPr>
            <a:picLocks noChangeAspect="1"/>
          </p:cNvPicPr>
          <p:nvPr/>
        </p:nvPicPr>
        <p:blipFill>
          <a:blip r:embed="rId7"/>
          <a:stretch>
            <a:fillRect/>
          </a:stretch>
        </p:blipFill>
        <p:spPr>
          <a:xfrm>
            <a:off x="268224" y="228923"/>
            <a:ext cx="2466975" cy="1847850"/>
          </a:xfrm>
          <a:prstGeom prst="rect">
            <a:avLst/>
          </a:prstGeom>
        </p:spPr>
      </p:pic>
      <p:pic>
        <p:nvPicPr>
          <p:cNvPr id="11" name="Picture 10">
            <a:extLst>
              <a:ext uri="{FF2B5EF4-FFF2-40B4-BE49-F238E27FC236}">
                <a16:creationId xmlns:a16="http://schemas.microsoft.com/office/drawing/2014/main" id="{965CE834-0262-0F23-8C88-591DC57E1945}"/>
              </a:ext>
            </a:extLst>
          </p:cNvPr>
          <p:cNvPicPr>
            <a:picLocks noChangeAspect="1"/>
          </p:cNvPicPr>
          <p:nvPr/>
        </p:nvPicPr>
        <p:blipFill>
          <a:blip r:embed="rId8"/>
          <a:stretch>
            <a:fillRect/>
          </a:stretch>
        </p:blipFill>
        <p:spPr>
          <a:xfrm>
            <a:off x="8545786" y="138479"/>
            <a:ext cx="1666715" cy="2281316"/>
          </a:xfrm>
          <a:prstGeom prst="rect">
            <a:avLst/>
          </a:prstGeom>
        </p:spPr>
      </p:pic>
      <p:pic>
        <p:nvPicPr>
          <p:cNvPr id="5" name="Picture 4">
            <a:extLst>
              <a:ext uri="{FF2B5EF4-FFF2-40B4-BE49-F238E27FC236}">
                <a16:creationId xmlns:a16="http://schemas.microsoft.com/office/drawing/2014/main" id="{345803A2-EB6E-5CEC-0ED2-8303C432EE2C}"/>
              </a:ext>
            </a:extLst>
          </p:cNvPr>
          <p:cNvPicPr>
            <a:picLocks noChangeAspect="1"/>
          </p:cNvPicPr>
          <p:nvPr/>
        </p:nvPicPr>
        <p:blipFill>
          <a:blip r:embed="rId9"/>
          <a:srcRect l="9508" r="8226"/>
          <a:stretch/>
        </p:blipFill>
        <p:spPr>
          <a:xfrm rot="929219">
            <a:off x="8806467" y="4334014"/>
            <a:ext cx="1576498" cy="2166892"/>
          </a:xfrm>
          <a:prstGeom prst="rect">
            <a:avLst/>
          </a:prstGeom>
        </p:spPr>
      </p:pic>
      <p:pic>
        <p:nvPicPr>
          <p:cNvPr id="8" name="Picture 7">
            <a:extLst>
              <a:ext uri="{FF2B5EF4-FFF2-40B4-BE49-F238E27FC236}">
                <a16:creationId xmlns:a16="http://schemas.microsoft.com/office/drawing/2014/main" id="{12897039-AAB9-B2F4-4686-8E66F84C886A}"/>
              </a:ext>
            </a:extLst>
          </p:cNvPr>
          <p:cNvPicPr>
            <a:picLocks noChangeAspect="1"/>
          </p:cNvPicPr>
          <p:nvPr/>
        </p:nvPicPr>
        <p:blipFill>
          <a:blip r:embed="rId10"/>
          <a:stretch>
            <a:fillRect/>
          </a:stretch>
        </p:blipFill>
        <p:spPr>
          <a:xfrm rot="20410257">
            <a:off x="10480651" y="4101467"/>
            <a:ext cx="1305031" cy="1445950"/>
          </a:xfrm>
          <a:prstGeom prst="rect">
            <a:avLst/>
          </a:prstGeom>
        </p:spPr>
      </p:pic>
      <p:pic>
        <p:nvPicPr>
          <p:cNvPr id="12" name="Picture 11">
            <a:extLst>
              <a:ext uri="{FF2B5EF4-FFF2-40B4-BE49-F238E27FC236}">
                <a16:creationId xmlns:a16="http://schemas.microsoft.com/office/drawing/2014/main" id="{77D2A504-6F6F-8AE7-EB1C-F2059E567C10}"/>
              </a:ext>
            </a:extLst>
          </p:cNvPr>
          <p:cNvPicPr>
            <a:picLocks noChangeAspect="1"/>
          </p:cNvPicPr>
          <p:nvPr/>
        </p:nvPicPr>
        <p:blipFill>
          <a:blip r:embed="rId11"/>
          <a:stretch>
            <a:fillRect/>
          </a:stretch>
        </p:blipFill>
        <p:spPr>
          <a:xfrm>
            <a:off x="10462390" y="194472"/>
            <a:ext cx="1462059" cy="2169330"/>
          </a:xfrm>
          <a:prstGeom prst="rect">
            <a:avLst/>
          </a:prstGeom>
        </p:spPr>
      </p:pic>
      <p:pic>
        <p:nvPicPr>
          <p:cNvPr id="13" name="Picture 12">
            <a:extLst>
              <a:ext uri="{FF2B5EF4-FFF2-40B4-BE49-F238E27FC236}">
                <a16:creationId xmlns:a16="http://schemas.microsoft.com/office/drawing/2014/main" id="{4ED9EE76-599A-AA7A-447B-B871DD3782AA}"/>
              </a:ext>
            </a:extLst>
          </p:cNvPr>
          <p:cNvPicPr>
            <a:picLocks noChangeAspect="1"/>
          </p:cNvPicPr>
          <p:nvPr/>
        </p:nvPicPr>
        <p:blipFill>
          <a:blip r:embed="rId12"/>
          <a:stretch>
            <a:fillRect/>
          </a:stretch>
        </p:blipFill>
        <p:spPr>
          <a:xfrm>
            <a:off x="4534642" y="674120"/>
            <a:ext cx="2590800" cy="1762125"/>
          </a:xfrm>
          <a:prstGeom prst="rect">
            <a:avLst/>
          </a:prstGeom>
        </p:spPr>
      </p:pic>
    </p:spTree>
    <p:extLst>
      <p:ext uri="{BB962C8B-B14F-4D97-AF65-F5344CB8AC3E}">
        <p14:creationId xmlns:p14="http://schemas.microsoft.com/office/powerpoint/2010/main" val="3299970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7E52-8912-A903-B26C-FBB7A1088483}"/>
              </a:ext>
            </a:extLst>
          </p:cNvPr>
          <p:cNvSpPr>
            <a:spLocks noGrp="1"/>
          </p:cNvSpPr>
          <p:nvPr>
            <p:ph type="title"/>
          </p:nvPr>
        </p:nvSpPr>
        <p:spPr>
          <a:xfrm>
            <a:off x="138289" y="432594"/>
            <a:ext cx="10515600" cy="1325563"/>
          </a:xfrm>
        </p:spPr>
        <p:txBody>
          <a:bodyPr>
            <a:normAutofit fontScale="90000"/>
          </a:bodyPr>
          <a:lstStyle/>
          <a:p>
            <a:pPr algn="ctr"/>
            <a:r>
              <a:rPr lang="hr-HR" b="1" dirty="0">
                <a:latin typeface="Kristen ITC" panose="03050502040202030202" pitchFamily="66" charset="0"/>
              </a:rPr>
              <a:t>Komisija za šund </a:t>
            </a:r>
            <a:br>
              <a:rPr lang="hr-HR" dirty="0"/>
            </a:br>
            <a:br>
              <a:rPr lang="hr-HR" dirty="0"/>
            </a:br>
            <a:endParaRPr lang="hr-HR" dirty="0"/>
          </a:p>
        </p:txBody>
      </p:sp>
      <p:sp>
        <p:nvSpPr>
          <p:cNvPr id="3" name="Content Placeholder 2">
            <a:extLst>
              <a:ext uri="{FF2B5EF4-FFF2-40B4-BE49-F238E27FC236}">
                <a16:creationId xmlns:a16="http://schemas.microsoft.com/office/drawing/2014/main" id="{C50F77F4-4BF4-C4FD-5FC5-CA0CE596B739}"/>
              </a:ext>
            </a:extLst>
          </p:cNvPr>
          <p:cNvSpPr>
            <a:spLocks noGrp="1"/>
          </p:cNvSpPr>
          <p:nvPr>
            <p:ph idx="1"/>
          </p:nvPr>
        </p:nvSpPr>
        <p:spPr>
          <a:xfrm>
            <a:off x="-97536" y="2305120"/>
            <a:ext cx="12094464" cy="4294759"/>
          </a:xfrm>
        </p:spPr>
        <p:txBody>
          <a:bodyPr>
            <a:normAutofit fontScale="92500"/>
          </a:bodyPr>
          <a:lstStyle/>
          <a:p>
            <a:endParaRPr lang="hr-HR" dirty="0"/>
          </a:p>
          <a:p>
            <a:pPr algn="ctr">
              <a:buSzPct val="250000"/>
              <a:buBlip>
                <a:blip r:embed="rId2"/>
              </a:buBlip>
            </a:pPr>
            <a:r>
              <a:rPr lang="hr-HR" dirty="0">
                <a:latin typeface="Kristen ITC" panose="03050502040202030202" pitchFamily="66" charset="0"/>
              </a:rPr>
              <a:t>Komisija za utvrđivanje kvalitete glazbe i kulturnih sadržaja, osnovana 1969. </a:t>
            </a:r>
          </a:p>
          <a:p>
            <a:pPr algn="ctr">
              <a:buSzPct val="250000"/>
              <a:buBlip>
                <a:blip r:embed="rId2"/>
              </a:buBlip>
            </a:pPr>
            <a:r>
              <a:rPr lang="hr-HR" dirty="0">
                <a:latin typeface="Kristen ITC" panose="03050502040202030202" pitchFamily="66" charset="0"/>
              </a:rPr>
              <a:t> Zadaća: pratiti i regulirati kulturni sadržaj u glazbi, televiziji, filmu i drugim oblicima zabave - utvrđivala što je, a što nije podobno</a:t>
            </a:r>
          </a:p>
          <a:p>
            <a:pPr algn="ctr">
              <a:buSzPct val="250000"/>
              <a:buBlip>
                <a:blip r:embed="rId2"/>
              </a:buBlip>
            </a:pPr>
            <a:r>
              <a:rPr lang="hr-HR" dirty="0">
                <a:latin typeface="Kristen ITC" panose="03050502040202030202" pitchFamily="66" charset="0"/>
              </a:rPr>
              <a:t>Šund = prijetnja ideološkoj čistoći i vrijednostima koje su vlasti željele promovirat + prodiranje negativnih utjecaja sa Zapada</a:t>
            </a:r>
          </a:p>
          <a:p>
            <a:pPr algn="ctr">
              <a:buSzPct val="250000"/>
              <a:buBlip>
                <a:blip r:embed="rId2"/>
              </a:buBlip>
            </a:pPr>
            <a:r>
              <a:rPr lang="hr-HR" dirty="0">
                <a:latin typeface="Kristen ITC" panose="03050502040202030202" pitchFamily="66" charset="0"/>
              </a:rPr>
              <a:t>oblik kulturne represije, alat za političku kontrolu, a ne za zaštitu kulture ili umjetnosti, ograničava slobodu izražavanja i kreativnosti</a:t>
            </a:r>
          </a:p>
          <a:p>
            <a:endParaRPr lang="hr-HR" dirty="0"/>
          </a:p>
        </p:txBody>
      </p:sp>
      <p:pic>
        <p:nvPicPr>
          <p:cNvPr id="4" name="Picture 3">
            <a:extLst>
              <a:ext uri="{FF2B5EF4-FFF2-40B4-BE49-F238E27FC236}">
                <a16:creationId xmlns:a16="http://schemas.microsoft.com/office/drawing/2014/main" id="{E007A523-B809-D7D4-1F08-8F10D9E0582B}"/>
              </a:ext>
            </a:extLst>
          </p:cNvPr>
          <p:cNvPicPr>
            <a:picLocks noChangeAspect="1"/>
          </p:cNvPicPr>
          <p:nvPr/>
        </p:nvPicPr>
        <p:blipFill>
          <a:blip r:embed="rId3"/>
          <a:srcRect l="21815" r="21872"/>
          <a:stretch/>
        </p:blipFill>
        <p:spPr>
          <a:xfrm>
            <a:off x="321858" y="150838"/>
            <a:ext cx="2255520" cy="2253003"/>
          </a:xfrm>
          <a:prstGeom prst="rect">
            <a:avLst/>
          </a:prstGeom>
        </p:spPr>
      </p:pic>
      <p:sp>
        <p:nvSpPr>
          <p:cNvPr id="5" name="TextBox 4">
            <a:extLst>
              <a:ext uri="{FF2B5EF4-FFF2-40B4-BE49-F238E27FC236}">
                <a16:creationId xmlns:a16="http://schemas.microsoft.com/office/drawing/2014/main" id="{7C9B20F2-FFBA-CBFE-0AA1-565ABD6FA32E}"/>
              </a:ext>
            </a:extLst>
          </p:cNvPr>
          <p:cNvSpPr txBox="1"/>
          <p:nvPr/>
        </p:nvSpPr>
        <p:spPr>
          <a:xfrm>
            <a:off x="2577378" y="6240740"/>
            <a:ext cx="9163517" cy="369332"/>
          </a:xfrm>
          <a:prstGeom prst="rect">
            <a:avLst/>
          </a:prstGeom>
          <a:noFill/>
        </p:spPr>
        <p:txBody>
          <a:bodyPr wrap="square" rtlCol="0">
            <a:spAutoFit/>
          </a:bodyPr>
          <a:lstStyle/>
          <a:p>
            <a:r>
              <a:rPr lang="hr-HR" dirty="0">
                <a:latin typeface="Kristen ITC" panose="03050502040202030202" pitchFamily="66" charset="0"/>
              </a:rPr>
              <a:t>https://www.youtube.com/watch?v=jNyeIYRseKE</a:t>
            </a:r>
          </a:p>
        </p:txBody>
      </p:sp>
      <p:pic>
        <p:nvPicPr>
          <p:cNvPr id="6" name="Picture 5">
            <a:extLst>
              <a:ext uri="{FF2B5EF4-FFF2-40B4-BE49-F238E27FC236}">
                <a16:creationId xmlns:a16="http://schemas.microsoft.com/office/drawing/2014/main" id="{2CED9448-2254-1B72-911E-95F4070F4BDE}"/>
              </a:ext>
            </a:extLst>
          </p:cNvPr>
          <p:cNvPicPr>
            <a:picLocks noChangeAspect="1"/>
          </p:cNvPicPr>
          <p:nvPr/>
        </p:nvPicPr>
        <p:blipFill>
          <a:blip r:embed="rId4"/>
          <a:stretch>
            <a:fillRect/>
          </a:stretch>
        </p:blipFill>
        <p:spPr>
          <a:xfrm>
            <a:off x="8045621" y="150838"/>
            <a:ext cx="3807487" cy="1992585"/>
          </a:xfrm>
          <a:prstGeom prst="rect">
            <a:avLst/>
          </a:prstGeom>
        </p:spPr>
      </p:pic>
    </p:spTree>
    <p:extLst>
      <p:ext uri="{BB962C8B-B14F-4D97-AF65-F5344CB8AC3E}">
        <p14:creationId xmlns:p14="http://schemas.microsoft.com/office/powerpoint/2010/main" val="4037494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C3E68-3719-B500-3F77-73746A1DBA78}"/>
              </a:ext>
            </a:extLst>
          </p:cNvPr>
          <p:cNvSpPr>
            <a:spLocks noGrp="1"/>
          </p:cNvSpPr>
          <p:nvPr>
            <p:ph type="title"/>
          </p:nvPr>
        </p:nvSpPr>
        <p:spPr>
          <a:xfrm>
            <a:off x="3937000" y="1015435"/>
            <a:ext cx="10515600" cy="1325563"/>
          </a:xfrm>
        </p:spPr>
        <p:txBody>
          <a:bodyPr/>
          <a:lstStyle/>
          <a:p>
            <a:pPr algn="ctr"/>
            <a:r>
              <a:rPr kumimoji="0" lang="hr-HR" sz="8000" b="1" i="0" u="none" strike="noStrike" kern="1200" cap="none" spc="0" normalizeH="0" baseline="0" noProof="0" dirty="0">
                <a:ln>
                  <a:noFill/>
                </a:ln>
                <a:solidFill>
                  <a:prstClr val="black"/>
                </a:solidFill>
                <a:effectLst/>
                <a:uLnTx/>
                <a:uFillTx/>
                <a:latin typeface="Kristen ITC" panose="03050502040202030202" pitchFamily="66" charset="0"/>
                <a:ea typeface="+mj-ea"/>
                <a:cs typeface="+mj-cs"/>
              </a:rPr>
              <a:t>Polet</a:t>
            </a:r>
            <a:endParaRPr lang="hr-HR" dirty="0"/>
          </a:p>
        </p:txBody>
      </p:sp>
      <p:sp>
        <p:nvSpPr>
          <p:cNvPr id="3" name="Content Placeholder 2">
            <a:extLst>
              <a:ext uri="{FF2B5EF4-FFF2-40B4-BE49-F238E27FC236}">
                <a16:creationId xmlns:a16="http://schemas.microsoft.com/office/drawing/2014/main" id="{205FC43D-C79A-3D08-B55E-9B02423290B4}"/>
              </a:ext>
            </a:extLst>
          </p:cNvPr>
          <p:cNvSpPr>
            <a:spLocks noGrp="1"/>
          </p:cNvSpPr>
          <p:nvPr>
            <p:ph idx="1"/>
          </p:nvPr>
        </p:nvSpPr>
        <p:spPr>
          <a:xfrm>
            <a:off x="6096000" y="3105277"/>
            <a:ext cx="6197600" cy="4351338"/>
          </a:xfrm>
        </p:spPr>
        <p:txBody>
          <a:bodyPr/>
          <a:lstStyle/>
          <a:p>
            <a:pPr lvl="0" algn="ctr">
              <a:buSzPct val="250000"/>
              <a:buBlip>
                <a:blip r:embed="rId2"/>
              </a:buBlip>
              <a:defRPr/>
            </a:pPr>
            <a:r>
              <a:rPr lang="hr-HR" sz="2400" dirty="0">
                <a:latin typeface="Kristen ITC" panose="03050502040202030202" pitchFamily="66" charset="0"/>
              </a:rPr>
              <a:t>omladinski list, pokrenut u Zagrebu krajem 1970-ih</a:t>
            </a:r>
          </a:p>
          <a:p>
            <a:pPr algn="ctr">
              <a:buSzPct val="250000"/>
              <a:buBlip>
                <a:blip r:embed="rId2"/>
              </a:buBlip>
              <a:defRPr/>
            </a:pPr>
            <a:r>
              <a:rPr lang="hr-HR" sz="2400" dirty="0">
                <a:latin typeface="Kristen ITC" panose="03050502040202030202" pitchFamily="66" charset="0"/>
              </a:rPr>
              <a:t>formalno djelovao pod okriljem Saveza socijalističke omladine Hrvatske - imao institucionalni okvir</a:t>
            </a:r>
          </a:p>
          <a:p>
            <a:pPr algn="ctr">
              <a:buSzPct val="250000"/>
              <a:buBlip>
                <a:blip r:embed="rId2"/>
              </a:buBlip>
              <a:defRPr/>
            </a:pPr>
            <a:r>
              <a:rPr lang="hr-HR" sz="2400" dirty="0">
                <a:latin typeface="Kristen ITC" panose="03050502040202030202" pitchFamily="66" charset="0"/>
              </a:rPr>
              <a:t>Paradoks - mnogi elementi novog vala bili su institucionalno podržani</a:t>
            </a:r>
          </a:p>
          <a:p>
            <a:pPr algn="ctr">
              <a:buSzPct val="250000"/>
              <a:buBlip>
                <a:blip r:embed="rId2"/>
              </a:buBlip>
              <a:defRPr/>
            </a:pPr>
            <a:r>
              <a:rPr lang="hr-HR" sz="2400" dirty="0">
                <a:latin typeface="Kristen ITC" panose="03050502040202030202" pitchFamily="66" charset="0"/>
              </a:rPr>
              <a:t>listovi poput Poleta stvarali su „režirane“ zvijezde poput Prljavog kazališta</a:t>
            </a:r>
          </a:p>
          <a:p>
            <a:pPr lvl="0" algn="ctr">
              <a:buSzPct val="250000"/>
              <a:buBlip>
                <a:blip r:embed="rId2"/>
              </a:buBlip>
              <a:defRPr/>
            </a:pPr>
            <a:endParaRPr lang="hr-HR" sz="2400" dirty="0"/>
          </a:p>
          <a:p>
            <a:pPr marL="0" indent="0">
              <a:buNone/>
            </a:pPr>
            <a:endParaRPr lang="hr-HR" dirty="0"/>
          </a:p>
        </p:txBody>
      </p:sp>
      <p:pic>
        <p:nvPicPr>
          <p:cNvPr id="5" name="Picture 4">
            <a:extLst>
              <a:ext uri="{FF2B5EF4-FFF2-40B4-BE49-F238E27FC236}">
                <a16:creationId xmlns:a16="http://schemas.microsoft.com/office/drawing/2014/main" id="{B0927B9B-AC95-0ADF-7337-5FDC2532AAF9}"/>
              </a:ext>
            </a:extLst>
          </p:cNvPr>
          <p:cNvPicPr>
            <a:picLocks noChangeAspect="1"/>
          </p:cNvPicPr>
          <p:nvPr/>
        </p:nvPicPr>
        <p:blipFill>
          <a:blip r:embed="rId3"/>
          <a:stretch>
            <a:fillRect/>
          </a:stretch>
        </p:blipFill>
        <p:spPr>
          <a:xfrm>
            <a:off x="171412" y="402303"/>
            <a:ext cx="4289149" cy="1938695"/>
          </a:xfrm>
          <a:prstGeom prst="rect">
            <a:avLst/>
          </a:prstGeom>
        </p:spPr>
      </p:pic>
      <p:pic>
        <p:nvPicPr>
          <p:cNvPr id="6" name="Picture 5">
            <a:extLst>
              <a:ext uri="{FF2B5EF4-FFF2-40B4-BE49-F238E27FC236}">
                <a16:creationId xmlns:a16="http://schemas.microsoft.com/office/drawing/2014/main" id="{BDEFF143-0309-1CB8-B561-85E2E38C67CE}"/>
              </a:ext>
            </a:extLst>
          </p:cNvPr>
          <p:cNvPicPr>
            <a:picLocks noChangeAspect="1"/>
          </p:cNvPicPr>
          <p:nvPr/>
        </p:nvPicPr>
        <p:blipFill>
          <a:blip r:embed="rId4"/>
          <a:stretch>
            <a:fillRect/>
          </a:stretch>
        </p:blipFill>
        <p:spPr>
          <a:xfrm>
            <a:off x="743073" y="2664285"/>
            <a:ext cx="4165010" cy="3960341"/>
          </a:xfrm>
          <a:prstGeom prst="rect">
            <a:avLst/>
          </a:prstGeom>
        </p:spPr>
      </p:pic>
      <p:pic>
        <p:nvPicPr>
          <p:cNvPr id="7" name="Picture 6">
            <a:extLst>
              <a:ext uri="{FF2B5EF4-FFF2-40B4-BE49-F238E27FC236}">
                <a16:creationId xmlns:a16="http://schemas.microsoft.com/office/drawing/2014/main" id="{798D6A60-B732-C0C4-689B-D405AD1A0ED2}"/>
              </a:ext>
            </a:extLst>
          </p:cNvPr>
          <p:cNvPicPr>
            <a:picLocks noChangeAspect="1"/>
          </p:cNvPicPr>
          <p:nvPr/>
        </p:nvPicPr>
        <p:blipFill>
          <a:blip r:embed="rId5"/>
          <a:stretch>
            <a:fillRect/>
          </a:stretch>
        </p:blipFill>
        <p:spPr>
          <a:xfrm>
            <a:off x="4908083" y="170988"/>
            <a:ext cx="1771695" cy="2493297"/>
          </a:xfrm>
          <a:prstGeom prst="rect">
            <a:avLst/>
          </a:prstGeom>
        </p:spPr>
      </p:pic>
    </p:spTree>
    <p:extLst>
      <p:ext uri="{BB962C8B-B14F-4D97-AF65-F5344CB8AC3E}">
        <p14:creationId xmlns:p14="http://schemas.microsoft.com/office/powerpoint/2010/main" val="3411796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F10E49-0BB5-29F6-5D0A-402EFC0AA427}"/>
              </a:ext>
            </a:extLst>
          </p:cNvPr>
          <p:cNvSpPr>
            <a:spLocks noGrp="1"/>
          </p:cNvSpPr>
          <p:nvPr>
            <p:ph idx="1"/>
          </p:nvPr>
        </p:nvSpPr>
        <p:spPr>
          <a:xfrm>
            <a:off x="0" y="244464"/>
            <a:ext cx="12192000" cy="2902295"/>
          </a:xfrm>
        </p:spPr>
        <p:txBody>
          <a:bodyPr>
            <a:normAutofit lnSpcReduction="10000"/>
          </a:bodyPr>
          <a:lstStyle/>
          <a:p>
            <a:pPr algn="ctr">
              <a:buSzPct val="250000"/>
              <a:buBlip>
                <a:blip r:embed="rId2"/>
              </a:buBlip>
            </a:pPr>
            <a:r>
              <a:rPr lang="hr-HR" sz="2400" dirty="0">
                <a:latin typeface="Kristen ITC" panose="03050502040202030202" pitchFamily="66" charset="0"/>
              </a:rPr>
              <a:t>Provokativne fotografije, golotinja - umjetnička i ideološka provokacija</a:t>
            </a:r>
          </a:p>
          <a:p>
            <a:pPr algn="ctr">
              <a:buSzPct val="250000"/>
              <a:buBlip>
                <a:blip r:embed="rId2"/>
              </a:buBlip>
            </a:pPr>
            <a:r>
              <a:rPr lang="hr-HR" sz="2400" dirty="0">
                <a:latin typeface="Kristen ITC" panose="03050502040202030202" pitchFamily="66" charset="0"/>
              </a:rPr>
              <a:t>Pero Kvesić</a:t>
            </a:r>
          </a:p>
          <a:p>
            <a:pPr algn="ctr">
              <a:buSzPct val="250000"/>
              <a:buBlip>
                <a:blip r:embed="rId2"/>
              </a:buBlip>
            </a:pPr>
            <a:r>
              <a:rPr lang="hr-HR" sz="2400" dirty="0">
                <a:latin typeface="Kristen ITC" panose="03050502040202030202" pitchFamily="66" charset="0"/>
              </a:rPr>
              <a:t>Modeli sportaši, umjetnici, studenti...</a:t>
            </a:r>
          </a:p>
          <a:p>
            <a:pPr algn="ctr">
              <a:buSzPct val="250000"/>
              <a:buBlip>
                <a:blip r:embed="rId2"/>
              </a:buBlip>
            </a:pPr>
            <a:r>
              <a:rPr lang="hr-HR" sz="2400" dirty="0">
                <a:latin typeface="Kristen ITC" panose="03050502040202030202" pitchFamily="66" charset="0"/>
              </a:rPr>
              <a:t>Fotografije podvrgnute cenzuri.  Urednici Poleta pozivani na razgovore, list pod nadzorom Saveza socijalističke omladine</a:t>
            </a:r>
          </a:p>
          <a:p>
            <a:pPr algn="ctr">
              <a:buSzPct val="250000"/>
              <a:buBlip>
                <a:blip r:embed="rId2"/>
              </a:buBlip>
            </a:pPr>
            <a:r>
              <a:rPr lang="hr-HR" sz="2400" dirty="0">
                <a:latin typeface="Kristen ITC" panose="03050502040202030202" pitchFamily="66" charset="0"/>
              </a:rPr>
              <a:t>Društveno-konzervativne snage list optuživale za pornografiju, moralnu dekadenciju i nepoštivanje omladinskih normi...</a:t>
            </a:r>
          </a:p>
          <a:p>
            <a:endParaRPr lang="hr-HR" dirty="0"/>
          </a:p>
        </p:txBody>
      </p:sp>
      <p:pic>
        <p:nvPicPr>
          <p:cNvPr id="4" name="Picture 3">
            <a:extLst>
              <a:ext uri="{FF2B5EF4-FFF2-40B4-BE49-F238E27FC236}">
                <a16:creationId xmlns:a16="http://schemas.microsoft.com/office/drawing/2014/main" id="{0085EFBC-A28F-89CC-CCC0-06E167793805}"/>
              </a:ext>
            </a:extLst>
          </p:cNvPr>
          <p:cNvPicPr>
            <a:picLocks noChangeAspect="1"/>
          </p:cNvPicPr>
          <p:nvPr/>
        </p:nvPicPr>
        <p:blipFill>
          <a:blip r:embed="rId3"/>
          <a:stretch>
            <a:fillRect/>
          </a:stretch>
        </p:blipFill>
        <p:spPr>
          <a:xfrm>
            <a:off x="107273" y="3375989"/>
            <a:ext cx="1823844" cy="2775850"/>
          </a:xfrm>
          <a:prstGeom prst="rect">
            <a:avLst/>
          </a:prstGeom>
        </p:spPr>
      </p:pic>
      <p:pic>
        <p:nvPicPr>
          <p:cNvPr id="7" name="Picture 6">
            <a:extLst>
              <a:ext uri="{FF2B5EF4-FFF2-40B4-BE49-F238E27FC236}">
                <a16:creationId xmlns:a16="http://schemas.microsoft.com/office/drawing/2014/main" id="{DF6C089C-46D2-EB9E-34FE-B45E47A9A1FE}"/>
              </a:ext>
            </a:extLst>
          </p:cNvPr>
          <p:cNvPicPr>
            <a:picLocks noChangeAspect="1"/>
          </p:cNvPicPr>
          <p:nvPr/>
        </p:nvPicPr>
        <p:blipFill>
          <a:blip r:embed="rId4"/>
          <a:stretch>
            <a:fillRect/>
          </a:stretch>
        </p:blipFill>
        <p:spPr>
          <a:xfrm>
            <a:off x="4452614" y="2914292"/>
            <a:ext cx="2430551" cy="3699244"/>
          </a:xfrm>
          <a:prstGeom prst="rect">
            <a:avLst/>
          </a:prstGeom>
        </p:spPr>
      </p:pic>
      <p:pic>
        <p:nvPicPr>
          <p:cNvPr id="8" name="Picture 7">
            <a:extLst>
              <a:ext uri="{FF2B5EF4-FFF2-40B4-BE49-F238E27FC236}">
                <a16:creationId xmlns:a16="http://schemas.microsoft.com/office/drawing/2014/main" id="{50300DA8-067D-A0A8-8A94-B852AC81B64D}"/>
              </a:ext>
            </a:extLst>
          </p:cNvPr>
          <p:cNvPicPr>
            <a:picLocks noChangeAspect="1"/>
          </p:cNvPicPr>
          <p:nvPr/>
        </p:nvPicPr>
        <p:blipFill>
          <a:blip r:embed="rId5"/>
          <a:srcRect t="7070" b="1188"/>
          <a:stretch/>
        </p:blipFill>
        <p:spPr>
          <a:xfrm>
            <a:off x="7031127" y="3229615"/>
            <a:ext cx="4887497" cy="3301064"/>
          </a:xfrm>
          <a:prstGeom prst="rect">
            <a:avLst/>
          </a:prstGeom>
        </p:spPr>
      </p:pic>
      <p:pic>
        <p:nvPicPr>
          <p:cNvPr id="12" name="Picture 11">
            <a:extLst>
              <a:ext uri="{FF2B5EF4-FFF2-40B4-BE49-F238E27FC236}">
                <a16:creationId xmlns:a16="http://schemas.microsoft.com/office/drawing/2014/main" id="{3EAF89AB-C21A-0719-828C-35E2A4AF9FBA}"/>
              </a:ext>
            </a:extLst>
          </p:cNvPr>
          <p:cNvPicPr>
            <a:picLocks noChangeAspect="1"/>
          </p:cNvPicPr>
          <p:nvPr/>
        </p:nvPicPr>
        <p:blipFill>
          <a:blip r:embed="rId6"/>
          <a:stretch>
            <a:fillRect/>
          </a:stretch>
        </p:blipFill>
        <p:spPr>
          <a:xfrm>
            <a:off x="2038389" y="3017737"/>
            <a:ext cx="2414225" cy="3542083"/>
          </a:xfrm>
          <a:prstGeom prst="rect">
            <a:avLst/>
          </a:prstGeom>
        </p:spPr>
      </p:pic>
    </p:spTree>
    <p:extLst>
      <p:ext uri="{BB962C8B-B14F-4D97-AF65-F5344CB8AC3E}">
        <p14:creationId xmlns:p14="http://schemas.microsoft.com/office/powerpoint/2010/main" val="3676261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6E1B6-D175-76B6-EEE2-F218E08673AC}"/>
              </a:ext>
            </a:extLst>
          </p:cNvPr>
          <p:cNvSpPr>
            <a:spLocks noGrp="1"/>
          </p:cNvSpPr>
          <p:nvPr>
            <p:ph type="title"/>
          </p:nvPr>
        </p:nvSpPr>
        <p:spPr>
          <a:xfrm>
            <a:off x="9118600" y="196652"/>
            <a:ext cx="3548530" cy="1739900"/>
          </a:xfrm>
        </p:spPr>
        <p:txBody>
          <a:bodyPr>
            <a:normAutofit fontScale="90000"/>
          </a:bodyPr>
          <a:lstStyle/>
          <a:p>
            <a:pPr algn="ctr"/>
            <a:r>
              <a:rPr lang="hr-HR" b="1" dirty="0">
                <a:latin typeface="Kristen ITC" panose="03050502040202030202" pitchFamily="66" charset="0"/>
              </a:rPr>
              <a:t>Milan</a:t>
            </a:r>
            <a:br>
              <a:rPr lang="hr-HR" b="1" dirty="0">
                <a:latin typeface="Kristen ITC" panose="03050502040202030202" pitchFamily="66" charset="0"/>
              </a:rPr>
            </a:br>
            <a:r>
              <a:rPr lang="hr-HR" b="1" dirty="0">
                <a:latin typeface="Kristen ITC" panose="03050502040202030202" pitchFamily="66" charset="0"/>
              </a:rPr>
              <a:t>Šarović</a:t>
            </a:r>
            <a:br>
              <a:rPr lang="hr-HR" dirty="0"/>
            </a:br>
            <a:endParaRPr lang="hr-HR" dirty="0"/>
          </a:p>
        </p:txBody>
      </p:sp>
      <p:sp>
        <p:nvSpPr>
          <p:cNvPr id="3" name="Content Placeholder 2">
            <a:extLst>
              <a:ext uri="{FF2B5EF4-FFF2-40B4-BE49-F238E27FC236}">
                <a16:creationId xmlns:a16="http://schemas.microsoft.com/office/drawing/2014/main" id="{A3D05D8A-0128-1D2E-BE19-0FC827B67993}"/>
              </a:ext>
            </a:extLst>
          </p:cNvPr>
          <p:cNvSpPr>
            <a:spLocks noGrp="1"/>
          </p:cNvSpPr>
          <p:nvPr>
            <p:ph idx="1"/>
          </p:nvPr>
        </p:nvSpPr>
        <p:spPr>
          <a:xfrm>
            <a:off x="0" y="355600"/>
            <a:ext cx="6388100" cy="6502399"/>
          </a:xfrm>
        </p:spPr>
        <p:txBody>
          <a:bodyPr>
            <a:normAutofit lnSpcReduction="10000"/>
          </a:bodyPr>
          <a:lstStyle/>
          <a:p>
            <a:pPr>
              <a:buSzPct val="250000"/>
              <a:buBlip>
                <a:blip r:embed="rId2"/>
              </a:buBlip>
            </a:pPr>
            <a:r>
              <a:rPr lang="hr-HR" dirty="0">
                <a:latin typeface="Kristen ITC" panose="03050502040202030202" pitchFamily="66" charset="0"/>
              </a:rPr>
              <a:t>1980. u Poletu gole fotografije golmana Milana Šarovića kako izlazi iz bazena</a:t>
            </a:r>
          </a:p>
          <a:p>
            <a:pPr>
              <a:buSzPct val="250000"/>
              <a:buBlip>
                <a:blip r:embed="rId2"/>
              </a:buBlip>
            </a:pPr>
            <a:r>
              <a:rPr lang="hr-HR" dirty="0">
                <a:latin typeface="Kristen ITC" panose="03050502040202030202" pitchFamily="66" charset="0"/>
              </a:rPr>
              <a:t>Fotograf Mio Vesović</a:t>
            </a:r>
          </a:p>
          <a:p>
            <a:pPr>
              <a:buSzPct val="250000"/>
              <a:buBlip>
                <a:blip r:embed="rId2"/>
              </a:buBlip>
            </a:pPr>
            <a:r>
              <a:rPr lang="hr-HR" dirty="0">
                <a:latin typeface="Kristen ITC" panose="03050502040202030202" pitchFamily="66" charset="0"/>
              </a:rPr>
              <a:t>Konzervativni dio javnosti -  kritike, provokacija i kršenje moralnih normi, zloupotreba javnog prostora i omladinskih medija</a:t>
            </a:r>
          </a:p>
          <a:p>
            <a:pPr>
              <a:buSzPct val="250000"/>
              <a:buBlip>
                <a:blip r:embed="rId2"/>
              </a:buBlip>
            </a:pPr>
            <a:r>
              <a:rPr lang="hr-HR" dirty="0">
                <a:latin typeface="Kristen ITC" panose="03050502040202030202" pitchFamily="66" charset="0"/>
              </a:rPr>
              <a:t>Tužba protiv Poleta od strane Šarovića, tvrdio da nije znao da ga fotografiraju </a:t>
            </a:r>
          </a:p>
          <a:p>
            <a:pPr>
              <a:buSzPct val="250000"/>
              <a:buBlip>
                <a:blip r:embed="rId2"/>
              </a:buBlip>
            </a:pPr>
            <a:r>
              <a:rPr lang="hr-HR" dirty="0">
                <a:latin typeface="Kristen ITC" panose="03050502040202030202" pitchFamily="66" charset="0"/>
              </a:rPr>
              <a:t>Mlađa i urbana publika - performans, umjetnička provokacija i kritika licemjerja društva, sloboda izražavanja i rušenja tabua</a:t>
            </a:r>
          </a:p>
          <a:p>
            <a:endParaRPr lang="hr-HR" dirty="0"/>
          </a:p>
        </p:txBody>
      </p:sp>
      <p:pic>
        <p:nvPicPr>
          <p:cNvPr id="4" name="Picture 3">
            <a:extLst>
              <a:ext uri="{FF2B5EF4-FFF2-40B4-BE49-F238E27FC236}">
                <a16:creationId xmlns:a16="http://schemas.microsoft.com/office/drawing/2014/main" id="{B6D8D04C-7D83-8673-CE7C-506EE4D10497}"/>
              </a:ext>
            </a:extLst>
          </p:cNvPr>
          <p:cNvPicPr>
            <a:picLocks noChangeAspect="1"/>
          </p:cNvPicPr>
          <p:nvPr/>
        </p:nvPicPr>
        <p:blipFill>
          <a:blip r:embed="rId3"/>
          <a:stretch>
            <a:fillRect/>
          </a:stretch>
        </p:blipFill>
        <p:spPr>
          <a:xfrm>
            <a:off x="5532218" y="752077"/>
            <a:ext cx="1711763" cy="2118519"/>
          </a:xfrm>
          <a:prstGeom prst="rect">
            <a:avLst/>
          </a:prstGeom>
        </p:spPr>
      </p:pic>
      <p:pic>
        <p:nvPicPr>
          <p:cNvPr id="5" name="Picture 4">
            <a:extLst>
              <a:ext uri="{FF2B5EF4-FFF2-40B4-BE49-F238E27FC236}">
                <a16:creationId xmlns:a16="http://schemas.microsoft.com/office/drawing/2014/main" id="{16665502-C8FB-3E21-FDBD-158799E391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93" b="98519" l="27340" r="92380">
                        <a14:foregroundMark x1="56016" y1="10093" x2="56016" y2="10093"/>
                        <a14:foregroundMark x1="60227" y1="12870" x2="50735" y2="8981"/>
                        <a14:foregroundMark x1="50735" y1="8981" x2="48262" y2="12685"/>
                        <a14:foregroundMark x1="47594" y1="27500" x2="46858" y2="12500"/>
                        <a14:foregroundMark x1="46858" y1="12500" x2="51939" y2="5000"/>
                        <a14:foregroundMark x1="51939" y1="5000" x2="57487" y2="5185"/>
                        <a14:foregroundMark x1="57487" y1="5185" x2="59893" y2="13981"/>
                        <a14:foregroundMark x1="59893" y1="13981" x2="60361" y2="24907"/>
                        <a14:foregroundMark x1="31484" y1="50926" x2="41377" y2="93333"/>
                        <a14:foregroundMark x1="41377" y1="93333" x2="41377" y2="93333"/>
                        <a14:foregroundMark x1="31150" y1="84907" x2="36297" y2="86852"/>
                        <a14:foregroundMark x1="30214" y1="61944" x2="27406" y2="53333"/>
                        <a14:foregroundMark x1="44652" y1="38519" x2="54278" y2="34444"/>
                        <a14:foregroundMark x1="44184" y1="93981" x2="82888" y2="76944"/>
                        <a14:foregroundMark x1="51671" y1="93148" x2="58890" y2="96111"/>
                        <a14:foregroundMark x1="58890" y1="96111" x2="59091" y2="95926"/>
                        <a14:foregroundMark x1="48061" y1="97222" x2="59893" y2="98519"/>
                        <a14:foregroundMark x1="44652" y1="94444" x2="49666" y2="97407"/>
                        <a14:foregroundMark x1="64104" y1="98241" x2="63436" y2="90741"/>
                        <a14:backgroundMark x1="35361" y1="30926" x2="34559" y2="33519"/>
                        <a14:backgroundMark x1="31952" y1="40000" x2="33623" y2="29722"/>
                        <a14:backgroundMark x1="38636" y1="25370" x2="38636" y2="25370"/>
                      </a14:backgroundRemoval>
                    </a14:imgEffect>
                  </a14:imgLayer>
                </a14:imgProps>
              </a:ext>
            </a:extLst>
          </a:blip>
          <a:srcRect l="24191"/>
          <a:stretch/>
        </p:blipFill>
        <p:spPr>
          <a:xfrm>
            <a:off x="5902602" y="209352"/>
            <a:ext cx="7001256" cy="6667277"/>
          </a:xfrm>
          <a:prstGeom prst="rect">
            <a:avLst/>
          </a:prstGeom>
        </p:spPr>
      </p:pic>
    </p:spTree>
    <p:extLst>
      <p:ext uri="{BB962C8B-B14F-4D97-AF65-F5344CB8AC3E}">
        <p14:creationId xmlns:p14="http://schemas.microsoft.com/office/powerpoint/2010/main" val="1945807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60906-B5A4-43FA-1AE6-E029406B3968}"/>
              </a:ext>
            </a:extLst>
          </p:cNvPr>
          <p:cNvSpPr>
            <a:spLocks noGrp="1"/>
          </p:cNvSpPr>
          <p:nvPr>
            <p:ph type="title"/>
          </p:nvPr>
        </p:nvSpPr>
        <p:spPr>
          <a:xfrm>
            <a:off x="472440" y="24384"/>
            <a:ext cx="10515600" cy="2018094"/>
          </a:xfrm>
        </p:spPr>
        <p:txBody>
          <a:bodyPr>
            <a:normAutofit/>
          </a:bodyPr>
          <a:lstStyle/>
          <a:p>
            <a:pPr algn="ctr"/>
            <a:r>
              <a:rPr lang="hr-HR" sz="7200" b="1" i="1" kern="100" dirty="0">
                <a:latin typeface="Kristen ITC" panose="03050502040202030202" pitchFamily="66" charset="0"/>
                <a:ea typeface="Aptos" panose="020B0004020202020204" pitchFamily="34" charset="0"/>
                <a:cs typeface="Times New Roman" panose="02020603050405020304" pitchFamily="18" charset="0"/>
              </a:rPr>
              <a:t>Azra</a:t>
            </a:r>
            <a:r>
              <a:rPr lang="hr-HR" sz="6600" b="1" i="1" kern="100" dirty="0">
                <a:latin typeface="Times New Roman" panose="02020603050405020304" pitchFamily="18" charset="0"/>
                <a:ea typeface="Aptos" panose="020B0004020202020204" pitchFamily="34" charset="0"/>
                <a:cs typeface="Times New Roman" panose="02020603050405020304" pitchFamily="18" charset="0"/>
              </a:rPr>
              <a:t> </a:t>
            </a:r>
            <a:br>
              <a:rPr lang="hr-HR" sz="4000" kern="100" dirty="0">
                <a:latin typeface="Aptos" panose="020B0004020202020204" pitchFamily="34" charset="0"/>
                <a:ea typeface="Aptos" panose="020B0004020202020204" pitchFamily="34" charset="0"/>
                <a:cs typeface="Times New Roman" panose="02020603050405020304" pitchFamily="18" charset="0"/>
              </a:rPr>
            </a:br>
            <a:endParaRPr lang="hr-HR" dirty="0"/>
          </a:p>
        </p:txBody>
      </p:sp>
      <p:sp>
        <p:nvSpPr>
          <p:cNvPr id="3" name="Content Placeholder 2">
            <a:extLst>
              <a:ext uri="{FF2B5EF4-FFF2-40B4-BE49-F238E27FC236}">
                <a16:creationId xmlns:a16="http://schemas.microsoft.com/office/drawing/2014/main" id="{3F332C69-F87D-F448-DA01-9D961979F5D9}"/>
              </a:ext>
            </a:extLst>
          </p:cNvPr>
          <p:cNvSpPr>
            <a:spLocks noGrp="1"/>
          </p:cNvSpPr>
          <p:nvPr>
            <p:ph idx="1"/>
          </p:nvPr>
        </p:nvSpPr>
        <p:spPr>
          <a:xfrm>
            <a:off x="472440" y="1746694"/>
            <a:ext cx="11012424" cy="1603376"/>
          </a:xfrm>
        </p:spPr>
        <p:txBody>
          <a:bodyPr>
            <a:normAutofit/>
          </a:bodyPr>
          <a:lstStyle/>
          <a:p>
            <a:pPr lvl="0" algn="ctr">
              <a:lnSpc>
                <a:spcPct val="150000"/>
              </a:lnSpc>
              <a:spcAft>
                <a:spcPts val="800"/>
              </a:spcAft>
              <a:buSzPct val="250000"/>
              <a:buBlip>
                <a:blip r:embed="rId2"/>
              </a:buBlip>
              <a:tabLst>
                <a:tab pos="228600" algn="l"/>
              </a:tabLst>
            </a:pPr>
            <a:r>
              <a:rPr lang="hr-HR" sz="2800" kern="100" dirty="0">
                <a:effectLst/>
                <a:latin typeface="Kristen ITC" panose="03050502040202030202" pitchFamily="66" charset="0"/>
                <a:ea typeface="Aptos" panose="020B0004020202020204" pitchFamily="34" charset="0"/>
                <a:cs typeface="Times New Roman" panose="02020603050405020304" pitchFamily="18" charset="0"/>
              </a:rPr>
              <a:t>1981. ploča </a:t>
            </a:r>
            <a:r>
              <a:rPr lang="hr-HR" sz="2800" i="1" kern="100" dirty="0">
                <a:effectLst/>
                <a:highlight>
                  <a:srgbClr val="FF0000"/>
                </a:highlight>
                <a:latin typeface="Kristen ITC" panose="03050502040202030202" pitchFamily="66" charset="0"/>
                <a:ea typeface="Aptos" panose="020B0004020202020204" pitchFamily="34" charset="0"/>
                <a:cs typeface="Times New Roman" panose="02020603050405020304" pitchFamily="18" charset="0"/>
              </a:rPr>
              <a:t>Sunčana strana ulice </a:t>
            </a:r>
            <a:r>
              <a:rPr lang="hr-HR" sz="2800" kern="100" dirty="0">
                <a:effectLst/>
                <a:latin typeface="Kristen ITC" panose="03050502040202030202" pitchFamily="66" charset="0"/>
                <a:ea typeface="Aptos" panose="020B0004020202020204" pitchFamily="34" charset="0"/>
                <a:cs typeface="Times New Roman" panose="02020603050405020304" pitchFamily="18" charset="0"/>
              </a:rPr>
              <a:t>(Jugoton) - objavljene i  pjesme delikatnijeg sadržaja uz izmjene i trikove</a:t>
            </a:r>
          </a:p>
          <a:p>
            <a:pPr lvl="0" algn="just">
              <a:lnSpc>
                <a:spcPct val="150000"/>
              </a:lnSpc>
              <a:spcAft>
                <a:spcPts val="800"/>
              </a:spcAft>
              <a:buSzPct val="250000"/>
              <a:buBlip>
                <a:blip r:embed="rId2"/>
              </a:buBlip>
              <a:tabLst>
                <a:tab pos="228600" algn="l"/>
              </a:tabLst>
            </a:pPr>
            <a:endParaRPr lang="hr-HR"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hr-HR" dirty="0"/>
          </a:p>
        </p:txBody>
      </p:sp>
      <p:pic>
        <p:nvPicPr>
          <p:cNvPr id="4" name="Picture 3">
            <a:extLst>
              <a:ext uri="{FF2B5EF4-FFF2-40B4-BE49-F238E27FC236}">
                <a16:creationId xmlns:a16="http://schemas.microsoft.com/office/drawing/2014/main" id="{177C63CC-B90E-60B4-40D5-D680E5ADEF4D}"/>
              </a:ext>
            </a:extLst>
          </p:cNvPr>
          <p:cNvPicPr>
            <a:picLocks noChangeAspect="1"/>
          </p:cNvPicPr>
          <p:nvPr/>
        </p:nvPicPr>
        <p:blipFill>
          <a:blip r:embed="rId3"/>
          <a:stretch>
            <a:fillRect/>
          </a:stretch>
        </p:blipFill>
        <p:spPr>
          <a:xfrm>
            <a:off x="362712" y="3227812"/>
            <a:ext cx="4454291" cy="3465995"/>
          </a:xfrm>
          <a:prstGeom prst="rect">
            <a:avLst/>
          </a:prstGeom>
        </p:spPr>
      </p:pic>
      <p:pic>
        <p:nvPicPr>
          <p:cNvPr id="5" name="Picture 4">
            <a:extLst>
              <a:ext uri="{FF2B5EF4-FFF2-40B4-BE49-F238E27FC236}">
                <a16:creationId xmlns:a16="http://schemas.microsoft.com/office/drawing/2014/main" id="{6CCD4053-289E-371F-307D-F5CBD422FA9B}"/>
              </a:ext>
            </a:extLst>
          </p:cNvPr>
          <p:cNvPicPr>
            <a:picLocks noChangeAspect="1"/>
          </p:cNvPicPr>
          <p:nvPr/>
        </p:nvPicPr>
        <p:blipFill>
          <a:blip r:embed="rId4"/>
          <a:stretch>
            <a:fillRect/>
          </a:stretch>
        </p:blipFill>
        <p:spPr>
          <a:xfrm>
            <a:off x="8095488" y="3148774"/>
            <a:ext cx="3624072" cy="3624072"/>
          </a:xfrm>
          <a:prstGeom prst="rect">
            <a:avLst/>
          </a:prstGeom>
        </p:spPr>
      </p:pic>
    </p:spTree>
    <p:extLst>
      <p:ext uri="{BB962C8B-B14F-4D97-AF65-F5344CB8AC3E}">
        <p14:creationId xmlns:p14="http://schemas.microsoft.com/office/powerpoint/2010/main" val="423009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69581-B852-EF0B-637E-42AA6FC20EC8}"/>
              </a:ext>
            </a:extLst>
          </p:cNvPr>
          <p:cNvSpPr>
            <a:spLocks noGrp="1"/>
          </p:cNvSpPr>
          <p:nvPr>
            <p:ph type="title"/>
          </p:nvPr>
        </p:nvSpPr>
        <p:spPr>
          <a:xfrm>
            <a:off x="3859784" y="5718369"/>
            <a:ext cx="5998464" cy="2043875"/>
          </a:xfrm>
        </p:spPr>
        <p:txBody>
          <a:bodyPr>
            <a:normAutofit/>
          </a:bodyPr>
          <a:lstStyle/>
          <a:p>
            <a:pPr marL="571500" indent="-571500">
              <a:buSzPct val="250000"/>
              <a:buBlip>
                <a:blip r:embed="rId2"/>
              </a:buBlip>
            </a:pPr>
            <a:r>
              <a:rPr lang="hr-HR" sz="2800" dirty="0">
                <a:latin typeface="Kristen ITC" panose="03050502040202030202" pitchFamily="66" charset="0"/>
              </a:rPr>
              <a:t>Nemoj po glavi d.p.</a:t>
            </a:r>
            <a:br>
              <a:rPr lang="hr-HR" sz="4000" dirty="0"/>
            </a:br>
            <a:endParaRPr lang="hr-HR" sz="4000" dirty="0"/>
          </a:p>
        </p:txBody>
      </p:sp>
      <p:sp>
        <p:nvSpPr>
          <p:cNvPr id="3" name="Content Placeholder 2">
            <a:extLst>
              <a:ext uri="{FF2B5EF4-FFF2-40B4-BE49-F238E27FC236}">
                <a16:creationId xmlns:a16="http://schemas.microsoft.com/office/drawing/2014/main" id="{2BD980B3-119E-FB09-5B2F-BBFC3C50E79F}"/>
              </a:ext>
            </a:extLst>
          </p:cNvPr>
          <p:cNvSpPr>
            <a:spLocks noGrp="1"/>
          </p:cNvSpPr>
          <p:nvPr>
            <p:ph idx="1"/>
          </p:nvPr>
        </p:nvSpPr>
        <p:spPr>
          <a:xfrm>
            <a:off x="3974592" y="244693"/>
            <a:ext cx="4242816" cy="2946083"/>
          </a:xfrm>
        </p:spPr>
        <p:txBody>
          <a:bodyPr>
            <a:normAutofit/>
          </a:bodyPr>
          <a:lstStyle/>
          <a:p>
            <a:pPr>
              <a:buSzPct val="250000"/>
              <a:buBlip>
                <a:blip r:embed="rId2"/>
              </a:buBlip>
            </a:pPr>
            <a:r>
              <a:rPr lang="hr-HR" sz="2000" dirty="0">
                <a:latin typeface="Kristen ITC" panose="03050502040202030202" pitchFamily="66" charset="0"/>
              </a:rPr>
              <a:t>Na omotu ploče dopisana napomena koja ništa ne znači:  „Pjesma je posvećena hegemoniji i imperijalizmu“</a:t>
            </a:r>
          </a:p>
          <a:p>
            <a:pPr>
              <a:buSzPct val="250000"/>
              <a:buBlip>
                <a:blip r:embed="rId2"/>
              </a:buBlip>
            </a:pPr>
            <a:r>
              <a:rPr lang="hr-HR" sz="2000" dirty="0">
                <a:latin typeface="Kristen ITC" panose="03050502040202030202" pitchFamily="66" charset="0"/>
              </a:rPr>
              <a:t>Refren:„Rusi dolaze“ </a:t>
            </a:r>
            <a:r>
              <a:rPr lang="hr-HR" sz="2000" dirty="0">
                <a:latin typeface="Kristen ITC" panose="03050502040202030202" pitchFamily="66" charset="0"/>
                <a:sym typeface="Wingdings" panose="05000000000000000000" pitchFamily="2" charset="2"/>
              </a:rPr>
              <a:t></a:t>
            </a:r>
            <a:r>
              <a:rPr lang="hr-HR" sz="2000" dirty="0">
                <a:latin typeface="Kristen ITC" panose="03050502040202030202" pitchFamily="66" charset="0"/>
              </a:rPr>
              <a:t> „Oni dolaze“</a:t>
            </a:r>
          </a:p>
        </p:txBody>
      </p:sp>
      <p:sp>
        <p:nvSpPr>
          <p:cNvPr id="4" name="TextBox 3">
            <a:extLst>
              <a:ext uri="{FF2B5EF4-FFF2-40B4-BE49-F238E27FC236}">
                <a16:creationId xmlns:a16="http://schemas.microsoft.com/office/drawing/2014/main" id="{1F087E3B-077D-8BCB-690B-C060B4EA0296}"/>
              </a:ext>
            </a:extLst>
          </p:cNvPr>
          <p:cNvSpPr txBox="1"/>
          <p:nvPr/>
        </p:nvSpPr>
        <p:spPr>
          <a:xfrm>
            <a:off x="0" y="0"/>
            <a:ext cx="3681984" cy="7155805"/>
          </a:xfrm>
          <a:prstGeom prst="rect">
            <a:avLst/>
          </a:prstGeom>
          <a:noFill/>
        </p:spPr>
        <p:txBody>
          <a:bodyPr wrap="square" rtlCol="0">
            <a:spAutoFit/>
          </a:bodyPr>
          <a:lstStyle/>
          <a:p>
            <a:r>
              <a:rPr lang="hr-HR" sz="2100" b="1" dirty="0">
                <a:highlight>
                  <a:srgbClr val="FFFF00"/>
                </a:highlight>
                <a:latin typeface="Kristen ITC" panose="03050502040202030202" pitchFamily="66" charset="0"/>
              </a:rPr>
              <a:t>Kurvini sinovi</a:t>
            </a:r>
          </a:p>
          <a:p>
            <a:endParaRPr lang="hr-HR" sz="2100" dirty="0">
              <a:latin typeface="Kristen ITC" panose="03050502040202030202" pitchFamily="66" charset="0"/>
            </a:endParaRPr>
          </a:p>
          <a:p>
            <a:r>
              <a:rPr lang="hr-HR" sz="2100" dirty="0">
                <a:latin typeface="Kristen ITC" panose="03050502040202030202" pitchFamily="66" charset="0"/>
              </a:rPr>
              <a:t>Iza prozora nemirnog sna</a:t>
            </a:r>
          </a:p>
          <a:p>
            <a:r>
              <a:rPr lang="hr-HR" sz="2100" dirty="0">
                <a:latin typeface="Kristen ITC" panose="03050502040202030202" pitchFamily="66" charset="0"/>
              </a:rPr>
              <a:t>Osjećam njihove sjene</a:t>
            </a:r>
          </a:p>
          <a:p>
            <a:r>
              <a:rPr lang="hr-HR" sz="2100" dirty="0">
                <a:latin typeface="Kristen ITC" panose="03050502040202030202" pitchFamily="66" charset="0"/>
              </a:rPr>
              <a:t>Gledam kako kroz zidove plešu</a:t>
            </a:r>
          </a:p>
          <a:p>
            <a:r>
              <a:rPr lang="hr-HR" sz="2100" dirty="0">
                <a:latin typeface="Kristen ITC" panose="03050502040202030202" pitchFamily="66" charset="0"/>
              </a:rPr>
              <a:t>Kurvini sinovi</a:t>
            </a:r>
          </a:p>
          <a:p>
            <a:endParaRPr lang="hr-HR" sz="2100" dirty="0">
              <a:latin typeface="Kristen ITC" panose="03050502040202030202" pitchFamily="66" charset="0"/>
            </a:endParaRPr>
          </a:p>
          <a:p>
            <a:r>
              <a:rPr lang="hr-HR" sz="2100" dirty="0">
                <a:latin typeface="Kristen ITC" panose="03050502040202030202" pitchFamily="66" charset="0"/>
              </a:rPr>
              <a:t>Zatvori gubicu nije vrijedna zanata</a:t>
            </a:r>
          </a:p>
          <a:p>
            <a:r>
              <a:rPr lang="hr-HR" sz="2100" dirty="0">
                <a:latin typeface="Kristen ITC" panose="03050502040202030202" pitchFamily="66" charset="0"/>
              </a:rPr>
              <a:t>Istresi gorčinu do kraja</a:t>
            </a:r>
          </a:p>
          <a:p>
            <a:r>
              <a:rPr lang="hr-HR" sz="2100" dirty="0">
                <a:latin typeface="Kristen ITC" panose="03050502040202030202" pitchFamily="66" charset="0"/>
              </a:rPr>
              <a:t>Na strateškim mjestima njihovi ljudi</a:t>
            </a:r>
          </a:p>
          <a:p>
            <a:r>
              <a:rPr lang="hr-HR" sz="2100" dirty="0">
                <a:latin typeface="Kristen ITC" panose="03050502040202030202" pitchFamily="66" charset="0"/>
              </a:rPr>
              <a:t>Kurvini sinovi</a:t>
            </a:r>
          </a:p>
          <a:p>
            <a:endParaRPr lang="hr-HR" sz="2100" dirty="0">
              <a:latin typeface="Kristen ITC" panose="03050502040202030202" pitchFamily="66" charset="0"/>
            </a:endParaRPr>
          </a:p>
          <a:p>
            <a:r>
              <a:rPr lang="hr-HR" sz="2100" dirty="0">
                <a:highlight>
                  <a:srgbClr val="FF0000"/>
                </a:highlight>
                <a:latin typeface="Kristen ITC" panose="03050502040202030202" pitchFamily="66" charset="0"/>
              </a:rPr>
              <a:t>Lutke od krvi bez trunke ideje</a:t>
            </a:r>
          </a:p>
          <a:p>
            <a:r>
              <a:rPr lang="hr-HR" sz="2100" dirty="0">
                <a:highlight>
                  <a:srgbClr val="FF0000"/>
                </a:highlight>
                <a:latin typeface="Kristen ITC" panose="03050502040202030202" pitchFamily="66" charset="0"/>
              </a:rPr>
              <a:t>Ubiće na cesti</a:t>
            </a:r>
          </a:p>
          <a:p>
            <a:r>
              <a:rPr lang="hr-HR" sz="2100" dirty="0">
                <a:highlight>
                  <a:srgbClr val="FF0000"/>
                </a:highlight>
                <a:latin typeface="Kristen ITC" panose="03050502040202030202" pitchFamily="66" charset="0"/>
              </a:rPr>
              <a:t>Loša noć bježim iz grada</a:t>
            </a:r>
          </a:p>
          <a:p>
            <a:r>
              <a:rPr lang="hr-HR" sz="2100" dirty="0">
                <a:highlight>
                  <a:srgbClr val="FF0000"/>
                </a:highlight>
                <a:latin typeface="Kristen ITC" panose="03050502040202030202" pitchFamily="66" charset="0"/>
              </a:rPr>
              <a:t>Oni dolaze …</a:t>
            </a:r>
          </a:p>
          <a:p>
            <a:r>
              <a:rPr lang="hr-HR" sz="2100" dirty="0">
                <a:highlight>
                  <a:srgbClr val="FF0000"/>
                </a:highlight>
                <a:latin typeface="Kristen ITC" panose="03050502040202030202" pitchFamily="66" charset="0"/>
              </a:rPr>
              <a:t>Kurvini sinovi</a:t>
            </a:r>
          </a:p>
          <a:p>
            <a:endParaRPr lang="hr-HR" dirty="0"/>
          </a:p>
        </p:txBody>
      </p:sp>
      <p:sp>
        <p:nvSpPr>
          <p:cNvPr id="5" name="TextBox 4">
            <a:extLst>
              <a:ext uri="{FF2B5EF4-FFF2-40B4-BE49-F238E27FC236}">
                <a16:creationId xmlns:a16="http://schemas.microsoft.com/office/drawing/2014/main" id="{BB8C6356-189C-0758-7BAA-5DD56F009D27}"/>
              </a:ext>
            </a:extLst>
          </p:cNvPr>
          <p:cNvSpPr txBox="1"/>
          <p:nvPr/>
        </p:nvSpPr>
        <p:spPr>
          <a:xfrm>
            <a:off x="8510016" y="117693"/>
            <a:ext cx="3681984" cy="6740307"/>
          </a:xfrm>
          <a:prstGeom prst="rect">
            <a:avLst/>
          </a:prstGeom>
          <a:noFill/>
        </p:spPr>
        <p:txBody>
          <a:bodyPr wrap="square" rtlCol="0">
            <a:spAutoFit/>
          </a:bodyPr>
          <a:lstStyle/>
          <a:p>
            <a:pPr algn="r"/>
            <a:r>
              <a:rPr lang="hr-HR" b="1" dirty="0">
                <a:highlight>
                  <a:srgbClr val="FFFF00"/>
                </a:highlight>
                <a:latin typeface="Kristen ITC" panose="03050502040202030202" pitchFamily="66" charset="0"/>
              </a:rPr>
              <a:t>Nemoj po glavi druže plavi</a:t>
            </a:r>
          </a:p>
          <a:p>
            <a:pPr algn="r"/>
            <a:endParaRPr lang="hr-HR" dirty="0">
              <a:latin typeface="Kristen ITC" panose="03050502040202030202" pitchFamily="66" charset="0"/>
            </a:endParaRPr>
          </a:p>
          <a:p>
            <a:pPr algn="r"/>
            <a:r>
              <a:rPr lang="hr-HR" dirty="0">
                <a:latin typeface="Kristen ITC" panose="03050502040202030202" pitchFamily="66" charset="0"/>
              </a:rPr>
              <a:t>Priča mi prijatelj sve iz prve ruke</a:t>
            </a:r>
          </a:p>
          <a:p>
            <a:pPr algn="r"/>
            <a:r>
              <a:rPr lang="hr-HR" dirty="0">
                <a:latin typeface="Kristen ITC" panose="03050502040202030202" pitchFamily="66" charset="0"/>
              </a:rPr>
              <a:t>Neki dan u gomili cugali na eks</a:t>
            </a:r>
          </a:p>
          <a:p>
            <a:pPr algn="r"/>
            <a:r>
              <a:rPr lang="hr-HR" dirty="0">
                <a:latin typeface="Kristen ITC" panose="03050502040202030202" pitchFamily="66" charset="0"/>
              </a:rPr>
              <a:t>Napunili stolove pelinom gorkim</a:t>
            </a:r>
          </a:p>
          <a:p>
            <a:pPr algn="r"/>
            <a:r>
              <a:rPr lang="hr-HR" dirty="0">
                <a:latin typeface="Kristen ITC" panose="03050502040202030202" pitchFamily="66" charset="0"/>
              </a:rPr>
              <a:t>Skužili ih frajeri i raščistili stvar</a:t>
            </a:r>
          </a:p>
          <a:p>
            <a:pPr algn="r"/>
            <a:endParaRPr lang="hr-HR" dirty="0">
              <a:latin typeface="Kristen ITC" panose="03050502040202030202" pitchFamily="66" charset="0"/>
            </a:endParaRPr>
          </a:p>
          <a:p>
            <a:pPr algn="r"/>
            <a:r>
              <a:rPr lang="hr-HR" dirty="0">
                <a:latin typeface="Kristen ITC" panose="03050502040202030202" pitchFamily="66" charset="0"/>
              </a:rPr>
              <a:t>Odveli ih na sigurno mjesto</a:t>
            </a:r>
          </a:p>
          <a:p>
            <a:pPr algn="r"/>
            <a:r>
              <a:rPr lang="hr-HR" dirty="0">
                <a:latin typeface="Kristen ITC" panose="03050502040202030202" pitchFamily="66" charset="0"/>
              </a:rPr>
              <a:t>I tamo složno i u dubokom miru</a:t>
            </a:r>
          </a:p>
          <a:p>
            <a:pPr algn="r"/>
            <a:r>
              <a:rPr lang="hr-HR" dirty="0">
                <a:latin typeface="Kristen ITC" panose="03050502040202030202" pitchFamily="66" charset="0"/>
              </a:rPr>
              <a:t>Popušili maru sve po pravilu</a:t>
            </a:r>
          </a:p>
          <a:p>
            <a:pPr algn="r"/>
            <a:r>
              <a:rPr lang="hr-HR" dirty="0">
                <a:latin typeface="Kristen ITC" panose="03050502040202030202" pitchFamily="66" charset="0"/>
              </a:rPr>
              <a:t>Ajoj, ajoj</a:t>
            </a:r>
          </a:p>
          <a:p>
            <a:pPr algn="r"/>
            <a:r>
              <a:rPr lang="hr-HR" dirty="0">
                <a:highlight>
                  <a:srgbClr val="FF0000"/>
                </a:highlight>
                <a:latin typeface="Kristen ITC" panose="03050502040202030202" pitchFamily="66" charset="0"/>
              </a:rPr>
              <a:t>Pjevao je grozomorno zbor</a:t>
            </a:r>
          </a:p>
          <a:p>
            <a:pPr algn="r"/>
            <a:r>
              <a:rPr lang="hr-HR" dirty="0">
                <a:highlight>
                  <a:srgbClr val="FF0000"/>
                </a:highlight>
                <a:latin typeface="Kristen ITC" panose="03050502040202030202" pitchFamily="66" charset="0"/>
              </a:rPr>
              <a:t>Samo nemoj, nemoj po glavi druže plavi</a:t>
            </a:r>
          </a:p>
          <a:p>
            <a:pPr algn="r"/>
            <a:endParaRPr lang="hr-HR" dirty="0">
              <a:latin typeface="Kristen ITC" panose="03050502040202030202" pitchFamily="66" charset="0"/>
            </a:endParaRPr>
          </a:p>
          <a:p>
            <a:pPr algn="r"/>
            <a:r>
              <a:rPr lang="hr-HR" dirty="0">
                <a:latin typeface="Kristen ITC" panose="03050502040202030202" pitchFamily="66" charset="0"/>
              </a:rPr>
              <a:t>Priča mi prijatelj sve iz prve ruke</a:t>
            </a:r>
          </a:p>
          <a:p>
            <a:pPr algn="r"/>
            <a:r>
              <a:rPr lang="hr-HR" dirty="0">
                <a:latin typeface="Kristen ITC" panose="03050502040202030202" pitchFamily="66" charset="0"/>
              </a:rPr>
              <a:t>Neki dan u gomili cugali na eks</a:t>
            </a:r>
          </a:p>
          <a:p>
            <a:pPr algn="r"/>
            <a:r>
              <a:rPr lang="hr-HR" dirty="0">
                <a:latin typeface="Kristen ITC" panose="03050502040202030202" pitchFamily="66" charset="0"/>
              </a:rPr>
              <a:t>Napunili stolove pelinom gorkim</a:t>
            </a:r>
          </a:p>
          <a:p>
            <a:pPr algn="r"/>
            <a:r>
              <a:rPr lang="hr-HR" dirty="0">
                <a:latin typeface="Kristen ITC" panose="03050502040202030202" pitchFamily="66" charset="0"/>
              </a:rPr>
              <a:t>Skužili ih frajeri i raščistili stvar</a:t>
            </a:r>
          </a:p>
          <a:p>
            <a:pPr algn="r"/>
            <a:r>
              <a:rPr lang="hr-HR" dirty="0">
                <a:latin typeface="Kristen ITC" panose="03050502040202030202" pitchFamily="66" charset="0"/>
              </a:rPr>
              <a:t>I raščistili stvar...</a:t>
            </a:r>
          </a:p>
        </p:txBody>
      </p:sp>
      <p:pic>
        <p:nvPicPr>
          <p:cNvPr id="6" name="Picture 5">
            <a:extLst>
              <a:ext uri="{FF2B5EF4-FFF2-40B4-BE49-F238E27FC236}">
                <a16:creationId xmlns:a16="http://schemas.microsoft.com/office/drawing/2014/main" id="{0E5EDE0D-33E9-99F1-4138-331732D52123}"/>
              </a:ext>
            </a:extLst>
          </p:cNvPr>
          <p:cNvPicPr>
            <a:picLocks noChangeAspect="1"/>
          </p:cNvPicPr>
          <p:nvPr/>
        </p:nvPicPr>
        <p:blipFill>
          <a:blip r:embed="rId3"/>
          <a:stretch>
            <a:fillRect/>
          </a:stretch>
        </p:blipFill>
        <p:spPr>
          <a:xfrm>
            <a:off x="4342886" y="2357437"/>
            <a:ext cx="3360932" cy="3360932"/>
          </a:xfrm>
          <a:prstGeom prst="rect">
            <a:avLst/>
          </a:prstGeom>
        </p:spPr>
      </p:pic>
    </p:spTree>
    <p:extLst>
      <p:ext uri="{BB962C8B-B14F-4D97-AF65-F5344CB8AC3E}">
        <p14:creationId xmlns:p14="http://schemas.microsoft.com/office/powerpoint/2010/main" val="2334591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0AA1-015F-D921-2A48-31D659663ECA}"/>
              </a:ext>
            </a:extLst>
          </p:cNvPr>
          <p:cNvSpPr>
            <a:spLocks noGrp="1"/>
          </p:cNvSpPr>
          <p:nvPr>
            <p:ph type="title"/>
          </p:nvPr>
        </p:nvSpPr>
        <p:spPr>
          <a:xfrm>
            <a:off x="7997952" y="152400"/>
            <a:ext cx="4194048" cy="6857999"/>
          </a:xfrm>
        </p:spPr>
        <p:txBody>
          <a:bodyPr>
            <a:noAutofit/>
          </a:bodyPr>
          <a:lstStyle/>
          <a:p>
            <a:pPr algn="r"/>
            <a:r>
              <a:rPr lang="hr-HR" sz="1400" b="1" dirty="0">
                <a:highlight>
                  <a:srgbClr val="FF0000"/>
                </a:highlight>
                <a:latin typeface="Kristen ITC" panose="03050502040202030202" pitchFamily="66" charset="0"/>
              </a:rPr>
              <a:t>Poljska u mome srcu</a:t>
            </a:r>
            <a:br>
              <a:rPr lang="hr-HR" sz="1400" b="1" dirty="0">
                <a:latin typeface="Kristen ITC" panose="03050502040202030202" pitchFamily="66" charset="0"/>
              </a:rPr>
            </a:br>
            <a:br>
              <a:rPr lang="hr-HR" sz="1400" dirty="0">
                <a:latin typeface="Kristen ITC" panose="03050502040202030202" pitchFamily="66" charset="0"/>
              </a:rPr>
            </a:br>
            <a:r>
              <a:rPr lang="hr-HR" sz="1300" dirty="0">
                <a:highlight>
                  <a:srgbClr val="FFFF00"/>
                </a:highlight>
                <a:latin typeface="Kristen ITC" panose="03050502040202030202" pitchFamily="66" charset="0"/>
              </a:rPr>
              <a:t>Gdanjsk osamdesete</a:t>
            </a:r>
            <a:br>
              <a:rPr lang="hr-HR" sz="1300" dirty="0">
                <a:highlight>
                  <a:srgbClr val="FFFF00"/>
                </a:highlight>
                <a:latin typeface="Kristen ITC" panose="03050502040202030202" pitchFamily="66" charset="0"/>
              </a:rPr>
            </a:br>
            <a:r>
              <a:rPr lang="hr-HR" sz="1300" dirty="0">
                <a:highlight>
                  <a:srgbClr val="FFFF00"/>
                </a:highlight>
                <a:latin typeface="Kristen ITC" panose="03050502040202030202" pitchFamily="66" charset="0"/>
              </a:rPr>
              <a:t>kad je jesen rekla ne</a:t>
            </a:r>
            <a:br>
              <a:rPr lang="hr-HR" sz="1300" dirty="0">
                <a:highlight>
                  <a:srgbClr val="FFFF00"/>
                </a:highlight>
                <a:latin typeface="Kristen ITC" panose="03050502040202030202" pitchFamily="66" charset="0"/>
              </a:rPr>
            </a:br>
            <a:r>
              <a:rPr lang="hr-HR" sz="1300" dirty="0">
                <a:highlight>
                  <a:srgbClr val="FFFF00"/>
                </a:highlight>
                <a:latin typeface="Kristen ITC" panose="03050502040202030202" pitchFamily="66" charset="0"/>
              </a:rPr>
              <a:t>Gdanjsk osamdesete</a:t>
            </a:r>
            <a:br>
              <a:rPr lang="hr-HR" sz="1300" dirty="0">
                <a:highlight>
                  <a:srgbClr val="FFFF00"/>
                </a:highlight>
                <a:latin typeface="Kristen ITC" panose="03050502040202030202" pitchFamily="66" charset="0"/>
              </a:rPr>
            </a:br>
            <a:r>
              <a:rPr lang="hr-HR" sz="1300" dirty="0">
                <a:highlight>
                  <a:srgbClr val="FFFF00"/>
                </a:highlight>
                <a:latin typeface="Kristen ITC" panose="03050502040202030202" pitchFamily="66" charset="0"/>
              </a:rPr>
              <a:t>drzali smo palceve</a:t>
            </a:r>
            <a:br>
              <a:rPr lang="hr-HR" sz="1300" dirty="0">
                <a:highlight>
                  <a:srgbClr val="FFFF00"/>
                </a:highlight>
                <a:latin typeface="Kristen ITC" panose="03050502040202030202" pitchFamily="66" charset="0"/>
              </a:rPr>
            </a:br>
            <a:r>
              <a:rPr lang="hr-HR" sz="1300" dirty="0">
                <a:highlight>
                  <a:srgbClr val="FFFF00"/>
                </a:highlight>
                <a:latin typeface="Kristen ITC" panose="03050502040202030202" pitchFamily="66" charset="0"/>
              </a:rPr>
              <a:t>rudari, studenti, brodogradiliste</a:t>
            </a:r>
            <a:br>
              <a:rPr lang="hr-HR" sz="1300" dirty="0">
                <a:highlight>
                  <a:srgbClr val="FFFF00"/>
                </a:highlight>
                <a:latin typeface="Kristen ITC" panose="03050502040202030202" pitchFamily="66" charset="0"/>
              </a:rPr>
            </a:br>
            <a:r>
              <a:rPr lang="hr-HR" sz="1300" dirty="0">
                <a:highlight>
                  <a:srgbClr val="FFFF00"/>
                </a:highlight>
                <a:latin typeface="Kristen ITC" panose="03050502040202030202" pitchFamily="66" charset="0"/>
              </a:rPr>
              <a:t>svi mi</a:t>
            </a:r>
            <a:br>
              <a:rPr lang="hr-HR" sz="1300" dirty="0">
                <a:highlight>
                  <a:srgbClr val="FFFF00"/>
                </a:highlight>
                <a:latin typeface="Kristen ITC" panose="03050502040202030202" pitchFamily="66" charset="0"/>
              </a:rPr>
            </a:br>
            <a:r>
              <a:rPr lang="hr-HR" sz="1300" dirty="0">
                <a:latin typeface="Kristen ITC" panose="03050502040202030202" pitchFamily="66" charset="0"/>
              </a:rPr>
              <a:t>Gdanjsk osamdesete</a:t>
            </a:r>
            <a:br>
              <a:rPr lang="hr-HR" sz="1300" dirty="0">
                <a:latin typeface="Kristen ITC" panose="03050502040202030202" pitchFamily="66" charset="0"/>
              </a:rPr>
            </a:br>
            <a:r>
              <a:rPr lang="hr-HR" sz="1300" dirty="0">
                <a:latin typeface="Kristen ITC" panose="03050502040202030202" pitchFamily="66" charset="0"/>
              </a:rPr>
              <a:t>uzavrele tvornice</a:t>
            </a:r>
            <a:br>
              <a:rPr lang="hr-HR" sz="1300" dirty="0">
                <a:latin typeface="Kristen ITC" panose="03050502040202030202" pitchFamily="66" charset="0"/>
              </a:rPr>
            </a:br>
            <a:r>
              <a:rPr lang="hr-HR" sz="1300" dirty="0">
                <a:latin typeface="Kristen ITC" panose="03050502040202030202" pitchFamily="66" charset="0"/>
              </a:rPr>
              <a:t>dva puta se ne salju</a:t>
            </a:r>
            <a:br>
              <a:rPr lang="hr-HR" sz="1300" dirty="0">
                <a:latin typeface="Kristen ITC" panose="03050502040202030202" pitchFamily="66" charset="0"/>
              </a:rPr>
            </a:br>
            <a:r>
              <a:rPr lang="hr-HR" sz="1300" dirty="0">
                <a:latin typeface="Kristen ITC" panose="03050502040202030202" pitchFamily="66" charset="0"/>
              </a:rPr>
              <a:t>tenkovi na radnike</a:t>
            </a:r>
            <a:br>
              <a:rPr lang="hr-HR" sz="1300" dirty="0">
                <a:latin typeface="Kristen ITC" panose="03050502040202030202" pitchFamily="66" charset="0"/>
              </a:rPr>
            </a:br>
            <a:r>
              <a:rPr lang="hr-HR" sz="1300" dirty="0">
                <a:latin typeface="Kristen ITC" panose="03050502040202030202" pitchFamily="66" charset="0"/>
              </a:rPr>
              <a:t>nisu se usudili</a:t>
            </a:r>
            <a:br>
              <a:rPr lang="hr-HR" sz="1300" dirty="0">
                <a:latin typeface="Kristen ITC" panose="03050502040202030202" pitchFamily="66" charset="0"/>
              </a:rPr>
            </a:br>
            <a:r>
              <a:rPr lang="hr-HR" sz="1300" dirty="0">
                <a:latin typeface="Kristen ITC" panose="03050502040202030202" pitchFamily="66" charset="0"/>
              </a:rPr>
              <a:t>pobjedili smo</a:t>
            </a:r>
            <a:br>
              <a:rPr lang="hr-HR" sz="1300" dirty="0">
                <a:latin typeface="Kristen ITC" panose="03050502040202030202" pitchFamily="66" charset="0"/>
              </a:rPr>
            </a:br>
            <a:r>
              <a:rPr lang="hr-HR" sz="1300" dirty="0">
                <a:latin typeface="Kristen ITC" panose="03050502040202030202" pitchFamily="66" charset="0"/>
              </a:rPr>
              <a:t>svi mi</a:t>
            </a:r>
            <a:br>
              <a:rPr lang="hr-HR" sz="1300" dirty="0">
                <a:latin typeface="Kristen ITC" panose="03050502040202030202" pitchFamily="66" charset="0"/>
              </a:rPr>
            </a:br>
            <a:br>
              <a:rPr lang="hr-HR" sz="1300" dirty="0">
                <a:latin typeface="Kristen ITC" panose="03050502040202030202" pitchFamily="66" charset="0"/>
              </a:rPr>
            </a:br>
            <a:r>
              <a:rPr lang="hr-HR" sz="1300" dirty="0">
                <a:latin typeface="Kristen ITC" panose="03050502040202030202" pitchFamily="66" charset="0"/>
              </a:rPr>
              <a:t>Poljska</a:t>
            </a:r>
            <a:br>
              <a:rPr lang="hr-HR" sz="1300" dirty="0">
                <a:latin typeface="Kristen ITC" panose="03050502040202030202" pitchFamily="66" charset="0"/>
              </a:rPr>
            </a:br>
            <a:r>
              <a:rPr lang="hr-HR" sz="1300" dirty="0">
                <a:latin typeface="Kristen ITC" panose="03050502040202030202" pitchFamily="66" charset="0"/>
              </a:rPr>
              <a:t>u mome srcu mazurka</a:t>
            </a:r>
            <a:br>
              <a:rPr lang="hr-HR" sz="1300" dirty="0">
                <a:latin typeface="Kristen ITC" panose="03050502040202030202" pitchFamily="66" charset="0"/>
              </a:rPr>
            </a:br>
            <a:r>
              <a:rPr lang="hr-HR" sz="1300" dirty="0">
                <a:latin typeface="Kristen ITC" panose="03050502040202030202" pitchFamily="66" charset="0"/>
              </a:rPr>
              <a:t>Poljska</a:t>
            </a:r>
            <a:br>
              <a:rPr lang="hr-HR" sz="1300" dirty="0">
                <a:latin typeface="Kristen ITC" panose="03050502040202030202" pitchFamily="66" charset="0"/>
              </a:rPr>
            </a:br>
            <a:r>
              <a:rPr lang="hr-HR" sz="1300" dirty="0">
                <a:latin typeface="Kristen ITC" panose="03050502040202030202" pitchFamily="66" charset="0"/>
              </a:rPr>
              <a:t>nije nikad</a:t>
            </a:r>
            <a:br>
              <a:rPr lang="hr-HR" sz="1300" dirty="0">
                <a:latin typeface="Kristen ITC" panose="03050502040202030202" pitchFamily="66" charset="0"/>
              </a:rPr>
            </a:br>
            <a:r>
              <a:rPr lang="hr-HR" sz="1300" dirty="0">
                <a:latin typeface="Kristen ITC" panose="03050502040202030202" pitchFamily="66" charset="0"/>
              </a:rPr>
              <a:t>nije nikad dala kvislinga</a:t>
            </a:r>
            <a:br>
              <a:rPr lang="hr-HR" sz="1300" dirty="0">
                <a:latin typeface="Kristen ITC" panose="03050502040202030202" pitchFamily="66" charset="0"/>
              </a:rPr>
            </a:br>
            <a:r>
              <a:rPr lang="hr-HR" sz="1300" dirty="0">
                <a:latin typeface="Kristen ITC" panose="03050502040202030202" pitchFamily="66" charset="0"/>
              </a:rPr>
              <a:t>svaki dan poloneza</a:t>
            </a:r>
            <a:br>
              <a:rPr lang="hr-HR" sz="1300" dirty="0">
                <a:latin typeface="Kristen ITC" panose="03050502040202030202" pitchFamily="66" charset="0"/>
              </a:rPr>
            </a:br>
            <a:r>
              <a:rPr lang="hr-HR" sz="1300" dirty="0">
                <a:latin typeface="Kristen ITC" panose="03050502040202030202" pitchFamily="66" charset="0"/>
              </a:rPr>
              <a:t>zvoni na mojim vratima</a:t>
            </a:r>
            <a:br>
              <a:rPr lang="hr-HR" sz="1300" dirty="0">
                <a:latin typeface="Kristen ITC" panose="03050502040202030202" pitchFamily="66" charset="0"/>
              </a:rPr>
            </a:br>
            <a:r>
              <a:rPr lang="hr-HR" sz="1300" dirty="0">
                <a:latin typeface="Kristen ITC" panose="03050502040202030202" pitchFamily="66" charset="0"/>
              </a:rPr>
              <a:t>Poljski jantar, narukvice</a:t>
            </a:r>
            <a:br>
              <a:rPr lang="hr-HR" sz="1300" dirty="0">
                <a:latin typeface="Kristen ITC" panose="03050502040202030202" pitchFamily="66" charset="0"/>
              </a:rPr>
            </a:br>
            <a:r>
              <a:rPr lang="hr-HR" sz="1300" dirty="0">
                <a:latin typeface="Kristen ITC" panose="03050502040202030202" pitchFamily="66" charset="0"/>
              </a:rPr>
              <a:t>Volodjine cuke</a:t>
            </a:r>
            <a:br>
              <a:rPr lang="hr-HR" sz="1300" dirty="0">
                <a:latin typeface="Kristen ITC" panose="03050502040202030202" pitchFamily="66" charset="0"/>
              </a:rPr>
            </a:br>
            <a:r>
              <a:rPr lang="hr-HR" sz="1300" dirty="0">
                <a:latin typeface="Kristen ITC" panose="03050502040202030202" pitchFamily="66" charset="0"/>
              </a:rPr>
              <a:t>siber u pola cijene</a:t>
            </a:r>
            <a:br>
              <a:rPr lang="hr-HR" sz="1300" dirty="0">
                <a:latin typeface="Kristen ITC" panose="03050502040202030202" pitchFamily="66" charset="0"/>
              </a:rPr>
            </a:br>
            <a:r>
              <a:rPr lang="hr-HR" sz="1300" dirty="0">
                <a:latin typeface="Kristen ITC" panose="03050502040202030202" pitchFamily="66" charset="0"/>
              </a:rPr>
              <a:t>Papa Vojtila i ja</a:t>
            </a:r>
            <a:br>
              <a:rPr lang="hr-HR" sz="1300" dirty="0">
                <a:latin typeface="Kristen ITC" panose="03050502040202030202" pitchFamily="66" charset="0"/>
              </a:rPr>
            </a:br>
            <a:br>
              <a:rPr lang="hr-HR" sz="1300" dirty="0">
                <a:latin typeface="Kristen ITC" panose="03050502040202030202" pitchFamily="66" charset="0"/>
              </a:rPr>
            </a:br>
            <a:r>
              <a:rPr lang="hr-HR" sz="1300" dirty="0">
                <a:latin typeface="Kristen ITC" panose="03050502040202030202" pitchFamily="66" charset="0"/>
              </a:rPr>
              <a:t>Gdanjsk osamdesete</a:t>
            </a:r>
            <a:br>
              <a:rPr lang="hr-HR" sz="1300" dirty="0">
                <a:latin typeface="Kristen ITC" panose="03050502040202030202" pitchFamily="66" charset="0"/>
              </a:rPr>
            </a:br>
            <a:r>
              <a:rPr lang="hr-HR" sz="1300" dirty="0">
                <a:latin typeface="Kristen ITC" panose="03050502040202030202" pitchFamily="66" charset="0"/>
              </a:rPr>
              <a:t>redovi za novine</a:t>
            </a:r>
            <a:br>
              <a:rPr lang="hr-HR" sz="1300" dirty="0">
                <a:latin typeface="Kristen ITC" panose="03050502040202030202" pitchFamily="66" charset="0"/>
              </a:rPr>
            </a:br>
            <a:r>
              <a:rPr lang="hr-HR" sz="1300" dirty="0">
                <a:latin typeface="Kristen ITC" panose="03050502040202030202" pitchFamily="66" charset="0"/>
              </a:rPr>
              <a:t>nezavisni sindikati</a:t>
            </a:r>
            <a:br>
              <a:rPr lang="hr-HR" sz="1300" dirty="0">
                <a:latin typeface="Kristen ITC" panose="03050502040202030202" pitchFamily="66" charset="0"/>
              </a:rPr>
            </a:br>
            <a:r>
              <a:rPr lang="hr-HR" sz="1300" dirty="0">
                <a:latin typeface="Kristen ITC" panose="03050502040202030202" pitchFamily="66" charset="0"/>
              </a:rPr>
              <a:t>komiteti zastite</a:t>
            </a:r>
            <a:br>
              <a:rPr lang="hr-HR" sz="1300" dirty="0">
                <a:latin typeface="Kristen ITC" panose="03050502040202030202" pitchFamily="66" charset="0"/>
              </a:rPr>
            </a:br>
            <a:r>
              <a:rPr lang="hr-HR" sz="1300" dirty="0">
                <a:latin typeface="Kristen ITC" panose="03050502040202030202" pitchFamily="66" charset="0"/>
              </a:rPr>
              <a:t>nisu se usudili</a:t>
            </a:r>
            <a:br>
              <a:rPr lang="hr-HR" sz="1300" dirty="0">
                <a:latin typeface="Kristen ITC" panose="03050502040202030202" pitchFamily="66" charset="0"/>
              </a:rPr>
            </a:br>
            <a:r>
              <a:rPr lang="hr-HR" sz="1300" dirty="0">
                <a:latin typeface="Kristen ITC" panose="03050502040202030202" pitchFamily="66" charset="0"/>
              </a:rPr>
              <a:t>pobjedili smo</a:t>
            </a:r>
            <a:br>
              <a:rPr lang="hr-HR" sz="1300" dirty="0">
                <a:latin typeface="Kristen ITC" panose="03050502040202030202" pitchFamily="66" charset="0"/>
              </a:rPr>
            </a:br>
            <a:r>
              <a:rPr lang="hr-HR" sz="1300" dirty="0">
                <a:latin typeface="Kristen ITC" panose="03050502040202030202" pitchFamily="66" charset="0"/>
              </a:rPr>
              <a:t>svi mi</a:t>
            </a:r>
            <a:br>
              <a:rPr lang="hr-HR" sz="1300" dirty="0">
                <a:latin typeface="Kristen ITC" panose="03050502040202030202" pitchFamily="66" charset="0"/>
              </a:rPr>
            </a:br>
            <a:r>
              <a:rPr lang="hr-HR" sz="1300" dirty="0">
                <a:latin typeface="Kristen ITC" panose="03050502040202030202" pitchFamily="66" charset="0"/>
              </a:rPr>
              <a:t>Poljska</a:t>
            </a:r>
            <a:br>
              <a:rPr lang="hr-HR" sz="1300" dirty="0">
                <a:latin typeface="Kristen ITC" panose="03050502040202030202" pitchFamily="66" charset="0"/>
              </a:rPr>
            </a:br>
            <a:r>
              <a:rPr lang="hr-HR" sz="1300" dirty="0">
                <a:latin typeface="Kristen ITC" panose="03050502040202030202" pitchFamily="66" charset="0"/>
              </a:rPr>
              <a:t>u mome srcu mazurka</a:t>
            </a:r>
          </a:p>
        </p:txBody>
      </p:sp>
      <p:sp>
        <p:nvSpPr>
          <p:cNvPr id="3" name="Content Placeholder 2">
            <a:extLst>
              <a:ext uri="{FF2B5EF4-FFF2-40B4-BE49-F238E27FC236}">
                <a16:creationId xmlns:a16="http://schemas.microsoft.com/office/drawing/2014/main" id="{500559B2-EC31-1F35-685F-193647ACF88B}"/>
              </a:ext>
            </a:extLst>
          </p:cNvPr>
          <p:cNvSpPr>
            <a:spLocks noGrp="1"/>
          </p:cNvSpPr>
          <p:nvPr>
            <p:ph idx="1"/>
          </p:nvPr>
        </p:nvSpPr>
        <p:spPr>
          <a:xfrm>
            <a:off x="0" y="0"/>
            <a:ext cx="4803648" cy="6857999"/>
          </a:xfrm>
        </p:spPr>
        <p:txBody>
          <a:bodyPr>
            <a:noAutofit/>
          </a:bodyPr>
          <a:lstStyle/>
          <a:p>
            <a:pPr marL="0" lvl="0" indent="0" algn="just">
              <a:lnSpc>
                <a:spcPct val="150000"/>
              </a:lnSpc>
              <a:buNone/>
            </a:pPr>
            <a:r>
              <a:rPr lang="hr-HR" sz="1400" b="1" i="1" kern="100" dirty="0">
                <a:effectLst/>
                <a:highlight>
                  <a:srgbClr val="FF0000"/>
                </a:highlight>
                <a:latin typeface="Kristen ITC" panose="03050502040202030202" pitchFamily="66" charset="0"/>
                <a:ea typeface="Aptos" panose="020B0004020202020204" pitchFamily="34" charset="0"/>
                <a:cs typeface="Times New Roman" panose="02020603050405020304" pitchFamily="18" charset="0"/>
              </a:rPr>
              <a:t>Užas je moja furka</a:t>
            </a:r>
            <a:r>
              <a:rPr lang="hr-HR" sz="1400" b="1" kern="100" dirty="0">
                <a:effectLst/>
                <a:highlight>
                  <a:srgbClr val="FF0000"/>
                </a:highlight>
                <a:latin typeface="Kristen ITC" panose="03050502040202030202" pitchFamily="66" charset="0"/>
                <a:ea typeface="Aptos" panose="020B0004020202020204" pitchFamily="34" charset="0"/>
                <a:cs typeface="Times New Roman" panose="02020603050405020304" pitchFamily="18" charset="0"/>
              </a:rPr>
              <a:t> </a:t>
            </a:r>
          </a:p>
          <a:p>
            <a:pPr marL="0" lvl="0" indent="0" algn="just">
              <a:lnSpc>
                <a:spcPct val="150000"/>
              </a:lnSpc>
              <a:buNone/>
            </a:pPr>
            <a:endParaRPr lang="hr-HR" sz="1400" kern="100" dirty="0">
              <a:effectLst/>
              <a:latin typeface="Kristen ITC" panose="03050502040202030202" pitchFamily="66" charset="0"/>
              <a:ea typeface="Aptos" panose="020B0004020202020204" pitchFamily="34" charset="0"/>
              <a:cs typeface="Times New Roman" panose="02020603050405020304" pitchFamily="18" charset="0"/>
            </a:endParaRPr>
          </a:p>
          <a:p>
            <a:pPr marL="0" indent="0">
              <a:buNone/>
            </a:pPr>
            <a:r>
              <a:rPr lang="hr-HR" sz="1400" dirty="0">
                <a:latin typeface="Kristen ITC" panose="03050502040202030202" pitchFamily="66" charset="0"/>
              </a:rPr>
              <a:t>Smrdljivi grad zatvara podrume</a:t>
            </a:r>
          </a:p>
          <a:p>
            <a:pPr marL="0" indent="0">
              <a:buNone/>
            </a:pPr>
            <a:r>
              <a:rPr lang="hr-HR" sz="1400" dirty="0">
                <a:latin typeface="Kristen ITC" panose="03050502040202030202" pitchFamily="66" charset="0"/>
              </a:rPr>
              <a:t>Smrdljivi grad zatvara ulice,</a:t>
            </a:r>
          </a:p>
          <a:p>
            <a:pPr marL="0" indent="0">
              <a:buNone/>
            </a:pPr>
            <a:r>
              <a:rPr lang="hr-HR" sz="1400" dirty="0">
                <a:latin typeface="Kristen ITC" panose="03050502040202030202" pitchFamily="66" charset="0"/>
              </a:rPr>
              <a:t>Smrdljivi grad je zadovoljan sobom</a:t>
            </a:r>
          </a:p>
          <a:p>
            <a:pPr marL="0" indent="0">
              <a:buNone/>
            </a:pPr>
            <a:r>
              <a:rPr lang="hr-HR" sz="1400" dirty="0">
                <a:latin typeface="Kristen ITC" panose="03050502040202030202" pitchFamily="66" charset="0"/>
              </a:rPr>
              <a:t>Strukture ga dobro furaju,</a:t>
            </a:r>
          </a:p>
          <a:p>
            <a:pPr marL="0" indent="0">
              <a:buNone/>
            </a:pPr>
            <a:r>
              <a:rPr lang="hr-HR" sz="1400" dirty="0">
                <a:latin typeface="Kristen ITC" panose="03050502040202030202" pitchFamily="66" charset="0"/>
              </a:rPr>
              <a:t>Kosijaneri trule u patikama</a:t>
            </a:r>
          </a:p>
          <a:p>
            <a:pPr marL="0" indent="0">
              <a:buNone/>
            </a:pPr>
            <a:r>
              <a:rPr lang="hr-HR" sz="1400" dirty="0">
                <a:latin typeface="Kristen ITC" panose="03050502040202030202" pitchFamily="66" charset="0"/>
              </a:rPr>
              <a:t>Muda im zaprašuju cestu,</a:t>
            </a:r>
          </a:p>
          <a:p>
            <a:pPr marL="0" indent="0">
              <a:buNone/>
            </a:pPr>
            <a:r>
              <a:rPr lang="hr-HR" sz="1400" dirty="0">
                <a:latin typeface="Kristen ITC" panose="03050502040202030202" pitchFamily="66" charset="0"/>
              </a:rPr>
              <a:t>Guzice spuštaju nisko do poda</a:t>
            </a:r>
          </a:p>
          <a:p>
            <a:pPr marL="0" indent="0">
              <a:buNone/>
            </a:pPr>
            <a:r>
              <a:rPr lang="hr-HR" sz="1400" dirty="0">
                <a:latin typeface="Kristen ITC" panose="03050502040202030202" pitchFamily="66" charset="0"/>
              </a:rPr>
              <a:t>Kako se oni samo doro furaju</a:t>
            </a:r>
          </a:p>
          <a:p>
            <a:pPr marL="0" indent="0">
              <a:buNone/>
            </a:pPr>
            <a:endParaRPr lang="hr-HR" sz="1400" dirty="0">
              <a:latin typeface="Kristen ITC" panose="03050502040202030202" pitchFamily="66" charset="0"/>
            </a:endParaRPr>
          </a:p>
          <a:p>
            <a:pPr marL="0" indent="0">
              <a:buNone/>
            </a:pPr>
            <a:r>
              <a:rPr lang="hr-HR" sz="1400" dirty="0">
                <a:highlight>
                  <a:srgbClr val="FFFF00"/>
                </a:highlight>
                <a:latin typeface="Kristen ITC" panose="03050502040202030202" pitchFamily="66" charset="0"/>
              </a:rPr>
              <a:t>Smrdljivi grad otvara jeftine bircuze</a:t>
            </a:r>
          </a:p>
          <a:p>
            <a:pPr marL="0" indent="0">
              <a:buNone/>
            </a:pPr>
            <a:r>
              <a:rPr lang="hr-HR" sz="1400" dirty="0">
                <a:highlight>
                  <a:srgbClr val="FFFF00"/>
                </a:highlight>
                <a:latin typeface="Kristen ITC" panose="03050502040202030202" pitchFamily="66" charset="0"/>
              </a:rPr>
              <a:t>Za šljakere što loču ko pesi,</a:t>
            </a:r>
          </a:p>
          <a:p>
            <a:pPr marL="0" indent="0">
              <a:buNone/>
            </a:pPr>
            <a:r>
              <a:rPr lang="hr-HR" sz="1400" dirty="0">
                <a:highlight>
                  <a:srgbClr val="FFFF00"/>
                </a:highlight>
                <a:latin typeface="Kristen ITC" panose="03050502040202030202" pitchFamily="66" charset="0"/>
              </a:rPr>
              <a:t>Studenti bez diplome</a:t>
            </a:r>
          </a:p>
          <a:p>
            <a:pPr marL="0" indent="0">
              <a:buNone/>
            </a:pPr>
            <a:r>
              <a:rPr lang="hr-HR" sz="1400" dirty="0">
                <a:highlight>
                  <a:srgbClr val="FFFF00"/>
                </a:highlight>
                <a:latin typeface="Kristen ITC" panose="03050502040202030202" pitchFamily="66" charset="0"/>
              </a:rPr>
              <a:t>Žene bez ljepote,</a:t>
            </a:r>
          </a:p>
          <a:p>
            <a:pPr marL="0" indent="0">
              <a:buNone/>
            </a:pPr>
            <a:r>
              <a:rPr lang="hr-HR" sz="1400" dirty="0">
                <a:highlight>
                  <a:srgbClr val="FFFF00"/>
                </a:highlight>
                <a:latin typeface="Kristen ITC" panose="03050502040202030202" pitchFamily="66" charset="0"/>
              </a:rPr>
              <a:t>Neženje bez stana</a:t>
            </a:r>
          </a:p>
          <a:p>
            <a:pPr marL="0" indent="0">
              <a:buNone/>
            </a:pPr>
            <a:r>
              <a:rPr lang="hr-HR" sz="1400" dirty="0">
                <a:highlight>
                  <a:srgbClr val="FFFF00"/>
                </a:highlight>
                <a:latin typeface="Kristen ITC" panose="03050502040202030202" pitchFamily="66" charset="0"/>
              </a:rPr>
              <a:t>Putnici pez para,</a:t>
            </a:r>
          </a:p>
          <a:p>
            <a:pPr marL="0" indent="0">
              <a:buNone/>
            </a:pPr>
            <a:r>
              <a:rPr lang="hr-HR" sz="1400" dirty="0">
                <a:latin typeface="Kristen ITC" panose="03050502040202030202" pitchFamily="66" charset="0"/>
              </a:rPr>
              <a:t>Jeftina mjuza teška cuga</a:t>
            </a:r>
          </a:p>
          <a:p>
            <a:pPr marL="0" indent="0">
              <a:buNone/>
            </a:pPr>
            <a:r>
              <a:rPr lang="hr-HR" sz="1400" dirty="0">
                <a:latin typeface="Kristen ITC" panose="03050502040202030202" pitchFamily="66" charset="0"/>
              </a:rPr>
              <a:t>Lutrija je njihova furka,</a:t>
            </a:r>
          </a:p>
          <a:p>
            <a:pPr marL="0" indent="0">
              <a:buNone/>
            </a:pPr>
            <a:r>
              <a:rPr lang="hr-HR" sz="1400" dirty="0">
                <a:latin typeface="Kristen ITC" panose="03050502040202030202" pitchFamily="66" charset="0"/>
              </a:rPr>
              <a:t>Jeftina mjuza teška cuga</a:t>
            </a:r>
          </a:p>
          <a:p>
            <a:pPr marL="0" indent="0">
              <a:buNone/>
            </a:pPr>
            <a:r>
              <a:rPr lang="hr-HR" sz="1400" dirty="0">
                <a:latin typeface="Kristen ITC" panose="03050502040202030202" pitchFamily="66" charset="0"/>
              </a:rPr>
              <a:t>Užas je moja furka</a:t>
            </a:r>
          </a:p>
        </p:txBody>
      </p:sp>
      <p:sp>
        <p:nvSpPr>
          <p:cNvPr id="4" name="TextBox 3">
            <a:extLst>
              <a:ext uri="{FF2B5EF4-FFF2-40B4-BE49-F238E27FC236}">
                <a16:creationId xmlns:a16="http://schemas.microsoft.com/office/drawing/2014/main" id="{C45EB0DD-8189-27E5-D54A-7E0C21D25740}"/>
              </a:ext>
            </a:extLst>
          </p:cNvPr>
          <p:cNvSpPr txBox="1"/>
          <p:nvPr/>
        </p:nvSpPr>
        <p:spPr>
          <a:xfrm>
            <a:off x="2822448" y="121920"/>
            <a:ext cx="6547104" cy="2276136"/>
          </a:xfrm>
          <a:prstGeom prst="rect">
            <a:avLst/>
          </a:prstGeom>
          <a:noFill/>
        </p:spPr>
        <p:txBody>
          <a:bodyPr wrap="square" rtlCol="0">
            <a:spAutoFit/>
          </a:bodyPr>
          <a:lstStyle/>
          <a:p>
            <a:pPr marL="285750" lvl="0" indent="-285750" algn="just">
              <a:lnSpc>
                <a:spcPct val="150000"/>
              </a:lnSpc>
              <a:buSzPct val="250000"/>
              <a:buBlip>
                <a:blip r:embed="rId2"/>
              </a:buBlip>
            </a:pPr>
            <a:r>
              <a:rPr lang="hr-HR" sz="1600" kern="100" dirty="0">
                <a:effectLst/>
                <a:latin typeface="Kristen ITC" panose="03050502040202030202" pitchFamily="66" charset="0"/>
                <a:ea typeface="Aptos" panose="020B0004020202020204" pitchFamily="34" charset="0"/>
                <a:cs typeface="Times New Roman" panose="02020603050405020304" pitchFamily="18" charset="0"/>
              </a:rPr>
              <a:t>izraz osobne i društvene depresije u režimu koji guši individualnost</a:t>
            </a:r>
          </a:p>
          <a:p>
            <a:pPr marL="285750" lvl="0" indent="-285750" algn="just">
              <a:lnSpc>
                <a:spcPct val="150000"/>
              </a:lnSpc>
              <a:buSzPct val="250000"/>
              <a:buBlip>
                <a:blip r:embed="rId2"/>
              </a:buBlip>
            </a:pPr>
            <a:r>
              <a:rPr lang="hr-HR" sz="1600" kern="100" dirty="0">
                <a:effectLst/>
                <a:latin typeface="Kristen ITC" panose="03050502040202030202" pitchFamily="66" charset="0"/>
                <a:ea typeface="Aptos" panose="020B0004020202020204" pitchFamily="34" charset="0"/>
                <a:cs typeface="Times New Roman" panose="02020603050405020304" pitchFamily="18" charset="0"/>
              </a:rPr>
              <a:t>neuspjeh ideologije i gubitak vjere u sistem</a:t>
            </a:r>
            <a:endParaRPr lang="hr-HR" sz="1600" kern="100" dirty="0">
              <a:latin typeface="Kristen ITC" panose="03050502040202030202" pitchFamily="66" charset="0"/>
              <a:ea typeface="Aptos" panose="020B0004020202020204" pitchFamily="34" charset="0"/>
              <a:cs typeface="Times New Roman" panose="02020603050405020304" pitchFamily="18" charset="0"/>
            </a:endParaRPr>
          </a:p>
          <a:p>
            <a:pPr marL="285750" lvl="0" indent="-285750" algn="just">
              <a:lnSpc>
                <a:spcPct val="150000"/>
              </a:lnSpc>
              <a:buSzPct val="250000"/>
              <a:buBlip>
                <a:blip r:embed="rId2"/>
              </a:buBlip>
            </a:pPr>
            <a:r>
              <a:rPr lang="hr-HR" sz="1600" kern="100" dirty="0">
                <a:effectLst/>
                <a:latin typeface="Kristen ITC" panose="03050502040202030202" pitchFamily="66" charset="0"/>
                <a:ea typeface="Aptos" panose="020B0004020202020204" pitchFamily="34" charset="0"/>
                <a:cs typeface="Times New Roman" panose="02020603050405020304" pitchFamily="18" charset="0"/>
              </a:rPr>
              <a:t>prikaz urbanog beznađa i društvenog rasula u kasnosocijalističkoj Jugoslaviji</a:t>
            </a:r>
          </a:p>
          <a:p>
            <a:pPr marL="285750" lvl="0" indent="-285750" algn="just">
              <a:lnSpc>
                <a:spcPct val="150000"/>
              </a:lnSpc>
              <a:buSzPct val="250000"/>
              <a:buBlip>
                <a:blip r:embed="rId2"/>
              </a:buBlip>
            </a:pPr>
            <a:r>
              <a:rPr lang="hr-HR" sz="1600" kern="100" dirty="0">
                <a:effectLst/>
                <a:latin typeface="Kristen ITC" panose="03050502040202030202" pitchFamily="66" charset="0"/>
                <a:ea typeface="Aptos" panose="020B0004020202020204" pitchFamily="34" charset="0"/>
                <a:cs typeface="Times New Roman" panose="02020603050405020304" pitchFamily="18" charset="0"/>
              </a:rPr>
              <a:t>dekadencija grada, i propast ideala komunizma</a:t>
            </a:r>
          </a:p>
        </p:txBody>
      </p:sp>
      <p:sp>
        <p:nvSpPr>
          <p:cNvPr id="5" name="TextBox 4">
            <a:extLst>
              <a:ext uri="{FF2B5EF4-FFF2-40B4-BE49-F238E27FC236}">
                <a16:creationId xmlns:a16="http://schemas.microsoft.com/office/drawing/2014/main" id="{3075D1D8-19F7-7B0B-1F8C-E14BD3C9803D}"/>
              </a:ext>
            </a:extLst>
          </p:cNvPr>
          <p:cNvSpPr txBox="1"/>
          <p:nvPr/>
        </p:nvSpPr>
        <p:spPr>
          <a:xfrm>
            <a:off x="3023616" y="4829276"/>
            <a:ext cx="7071360" cy="1906804"/>
          </a:xfrm>
          <a:prstGeom prst="rect">
            <a:avLst/>
          </a:prstGeom>
          <a:noFill/>
        </p:spPr>
        <p:txBody>
          <a:bodyPr wrap="square" rtlCol="0">
            <a:spAutoFit/>
          </a:bodyPr>
          <a:lstStyle/>
          <a:p>
            <a:pPr marL="285750" lvl="0" indent="-285750" algn="just">
              <a:lnSpc>
                <a:spcPct val="150000"/>
              </a:lnSpc>
              <a:buSzPct val="250000"/>
              <a:buBlip>
                <a:blip r:embed="rId2"/>
              </a:buBlip>
            </a:pPr>
            <a:r>
              <a:rPr lang="hr-HR" sz="1600" kern="100" dirty="0">
                <a:effectLst/>
                <a:latin typeface="Kristen ITC" panose="03050502040202030202" pitchFamily="66" charset="0"/>
                <a:ea typeface="Aptos" panose="020B0004020202020204" pitchFamily="34" charset="0"/>
                <a:cs typeface="Times New Roman" panose="02020603050405020304" pitchFamily="18" charset="0"/>
              </a:rPr>
              <a:t>objavljena par mjeseci nakon pobune radnika brodogradilišta u poljskom gradu Gdanjsku, koja je označila početak velikog bunta širom Istočne Evrope koji će dovesti do rušenja komunizma</a:t>
            </a:r>
          </a:p>
          <a:p>
            <a:pPr marL="285750" lvl="0" indent="-285750" algn="just">
              <a:lnSpc>
                <a:spcPct val="150000"/>
              </a:lnSpc>
              <a:buSzPct val="250000"/>
              <a:buBlip>
                <a:blip r:embed="rId2"/>
              </a:buBlip>
            </a:pPr>
            <a:r>
              <a:rPr lang="hr-HR" sz="1600" kern="100" dirty="0">
                <a:effectLst/>
                <a:latin typeface="Kristen ITC" panose="03050502040202030202" pitchFamily="66" charset="0"/>
                <a:ea typeface="Aptos" panose="020B0004020202020204" pitchFamily="34" charset="0"/>
                <a:cs typeface="Times New Roman" panose="02020603050405020304" pitchFamily="18" charset="0"/>
              </a:rPr>
              <a:t>Emitiranje zabranjeno na televiziji i radiju, ali su ju izvodili na koncertima</a:t>
            </a:r>
          </a:p>
        </p:txBody>
      </p:sp>
      <p:pic>
        <p:nvPicPr>
          <p:cNvPr id="6" name="Picture 5">
            <a:extLst>
              <a:ext uri="{FF2B5EF4-FFF2-40B4-BE49-F238E27FC236}">
                <a16:creationId xmlns:a16="http://schemas.microsoft.com/office/drawing/2014/main" id="{EB4F067A-B00A-8455-69A0-17DC1E7FEC41}"/>
              </a:ext>
            </a:extLst>
          </p:cNvPr>
          <p:cNvPicPr>
            <a:picLocks noChangeAspect="1"/>
          </p:cNvPicPr>
          <p:nvPr/>
        </p:nvPicPr>
        <p:blipFill>
          <a:blip r:embed="rId3"/>
          <a:stretch>
            <a:fillRect/>
          </a:stretch>
        </p:blipFill>
        <p:spPr>
          <a:xfrm>
            <a:off x="4018978" y="2519976"/>
            <a:ext cx="3666365" cy="2365397"/>
          </a:xfrm>
          <a:prstGeom prst="rect">
            <a:avLst/>
          </a:prstGeom>
        </p:spPr>
      </p:pic>
    </p:spTree>
    <p:extLst>
      <p:ext uri="{BB962C8B-B14F-4D97-AF65-F5344CB8AC3E}">
        <p14:creationId xmlns:p14="http://schemas.microsoft.com/office/powerpoint/2010/main" val="2376004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91C48-F9E9-32A7-2005-984E4F41A484}"/>
              </a:ext>
            </a:extLst>
          </p:cNvPr>
          <p:cNvSpPr>
            <a:spLocks noGrp="1"/>
          </p:cNvSpPr>
          <p:nvPr>
            <p:ph type="title"/>
          </p:nvPr>
        </p:nvSpPr>
        <p:spPr>
          <a:xfrm>
            <a:off x="606552" y="267589"/>
            <a:ext cx="10515600" cy="1325563"/>
          </a:xfrm>
        </p:spPr>
        <p:txBody>
          <a:bodyPr>
            <a:normAutofit/>
          </a:bodyPr>
          <a:lstStyle/>
          <a:p>
            <a:pPr algn="ctr"/>
            <a:r>
              <a:rPr lang="hr-HR" sz="5400" b="1" dirty="0">
                <a:latin typeface="Kristen ITC" panose="03050502040202030202" pitchFamily="66" charset="0"/>
              </a:rPr>
              <a:t>Haustor</a:t>
            </a:r>
          </a:p>
        </p:txBody>
      </p:sp>
      <p:pic>
        <p:nvPicPr>
          <p:cNvPr id="4" name="Picture 3">
            <a:extLst>
              <a:ext uri="{FF2B5EF4-FFF2-40B4-BE49-F238E27FC236}">
                <a16:creationId xmlns:a16="http://schemas.microsoft.com/office/drawing/2014/main" id="{EDBBA2FA-6D52-F2A5-57EF-42221F572C8A}"/>
              </a:ext>
            </a:extLst>
          </p:cNvPr>
          <p:cNvPicPr>
            <a:picLocks noChangeAspect="1"/>
          </p:cNvPicPr>
          <p:nvPr/>
        </p:nvPicPr>
        <p:blipFill>
          <a:blip r:embed="rId2"/>
          <a:srcRect l="32708"/>
          <a:stretch/>
        </p:blipFill>
        <p:spPr>
          <a:xfrm rot="20812673">
            <a:off x="574878" y="1931744"/>
            <a:ext cx="4891278" cy="4070482"/>
          </a:xfrm>
          <a:prstGeom prst="rect">
            <a:avLst/>
          </a:prstGeom>
        </p:spPr>
      </p:pic>
      <p:pic>
        <p:nvPicPr>
          <p:cNvPr id="5" name="Picture 4">
            <a:extLst>
              <a:ext uri="{FF2B5EF4-FFF2-40B4-BE49-F238E27FC236}">
                <a16:creationId xmlns:a16="http://schemas.microsoft.com/office/drawing/2014/main" id="{F1443AFE-1270-ABED-C1DE-C33AAB8345B7}"/>
              </a:ext>
            </a:extLst>
          </p:cNvPr>
          <p:cNvPicPr>
            <a:picLocks noChangeAspect="1"/>
          </p:cNvPicPr>
          <p:nvPr/>
        </p:nvPicPr>
        <p:blipFill>
          <a:blip r:embed="rId3"/>
          <a:srcRect l="6479" r="6054"/>
          <a:stretch/>
        </p:blipFill>
        <p:spPr>
          <a:xfrm rot="933799">
            <a:off x="5160982" y="2599366"/>
            <a:ext cx="5583936" cy="3575081"/>
          </a:xfrm>
          <a:prstGeom prst="rect">
            <a:avLst/>
          </a:prstGeom>
        </p:spPr>
      </p:pic>
      <p:pic>
        <p:nvPicPr>
          <p:cNvPr id="6" name="Picture 5">
            <a:extLst>
              <a:ext uri="{FF2B5EF4-FFF2-40B4-BE49-F238E27FC236}">
                <a16:creationId xmlns:a16="http://schemas.microsoft.com/office/drawing/2014/main" id="{1721E01F-9D9C-EDA0-EA60-33BAD9793A04}"/>
              </a:ext>
            </a:extLst>
          </p:cNvPr>
          <p:cNvPicPr>
            <a:picLocks noChangeAspect="1"/>
          </p:cNvPicPr>
          <p:nvPr/>
        </p:nvPicPr>
        <p:blipFill>
          <a:blip r:embed="rId4"/>
          <a:srcRect l="29475" r="29475"/>
          <a:stretch/>
        </p:blipFill>
        <p:spPr>
          <a:xfrm>
            <a:off x="9521952" y="1061432"/>
            <a:ext cx="2267711" cy="2367568"/>
          </a:xfrm>
          <a:prstGeom prst="rect">
            <a:avLst/>
          </a:prstGeom>
        </p:spPr>
      </p:pic>
    </p:spTree>
    <p:extLst>
      <p:ext uri="{BB962C8B-B14F-4D97-AF65-F5344CB8AC3E}">
        <p14:creationId xmlns:p14="http://schemas.microsoft.com/office/powerpoint/2010/main" val="3057063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397A17-B3A9-EA61-57F7-E61E2B8F5D29}"/>
              </a:ext>
            </a:extLst>
          </p:cNvPr>
          <p:cNvSpPr>
            <a:spLocks noGrp="1"/>
          </p:cNvSpPr>
          <p:nvPr>
            <p:ph idx="1"/>
          </p:nvPr>
        </p:nvSpPr>
        <p:spPr>
          <a:xfrm>
            <a:off x="960120" y="2506662"/>
            <a:ext cx="10515600" cy="4351338"/>
          </a:xfrm>
        </p:spPr>
        <p:txBody>
          <a:bodyPr>
            <a:normAutofit/>
          </a:bodyPr>
          <a:lstStyle/>
          <a:p>
            <a:pPr marL="0" indent="0" algn="ctr">
              <a:buNone/>
            </a:pPr>
            <a:r>
              <a:rPr lang="hr-HR" sz="4800" dirty="0">
                <a:latin typeface="Kristen ITC" panose="03050502040202030202" pitchFamily="66" charset="0"/>
              </a:rPr>
              <a:t>https://www.youtube.com/watch?v=CBhCXEKSuu0</a:t>
            </a:r>
          </a:p>
        </p:txBody>
      </p:sp>
    </p:spTree>
    <p:extLst>
      <p:ext uri="{BB962C8B-B14F-4D97-AF65-F5344CB8AC3E}">
        <p14:creationId xmlns:p14="http://schemas.microsoft.com/office/powerpoint/2010/main" val="993481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846EDE-4680-C6F9-64A5-9966BDC076B4}"/>
              </a:ext>
            </a:extLst>
          </p:cNvPr>
          <p:cNvSpPr>
            <a:spLocks noGrp="1"/>
          </p:cNvSpPr>
          <p:nvPr>
            <p:ph idx="1"/>
          </p:nvPr>
        </p:nvSpPr>
        <p:spPr>
          <a:xfrm>
            <a:off x="6534912" y="112707"/>
            <a:ext cx="5891784" cy="4351338"/>
          </a:xfrm>
        </p:spPr>
        <p:txBody>
          <a:bodyPr/>
          <a:lstStyle/>
          <a:p>
            <a:pPr>
              <a:buSzPct val="250000"/>
              <a:buBlip>
                <a:blip r:embed="rId2"/>
              </a:buBlip>
            </a:pPr>
            <a:r>
              <a:rPr lang="hr-HR" dirty="0">
                <a:latin typeface="Kristen ITC" panose="03050502040202030202" pitchFamily="66" charset="0"/>
              </a:rPr>
              <a:t>Aluzija na propast ideala radničke klase i socijalističke utopije</a:t>
            </a:r>
          </a:p>
          <a:p>
            <a:pPr>
              <a:buSzPct val="250000"/>
              <a:buBlip>
                <a:blip r:embed="rId2"/>
              </a:buBlip>
            </a:pPr>
            <a:r>
              <a:rPr lang="hr-HR" dirty="0">
                <a:latin typeface="Kristen ITC" panose="03050502040202030202" pitchFamily="66" charset="0"/>
              </a:rPr>
              <a:t> Zabranjeno njeo izdavanje na prvom albumu</a:t>
            </a:r>
          </a:p>
          <a:p>
            <a:pPr>
              <a:buSzPct val="250000"/>
              <a:buBlip>
                <a:blip r:embed="rId2"/>
              </a:buBlip>
            </a:pPr>
            <a:r>
              <a:rPr lang="hr-HR" dirty="0">
                <a:latin typeface="Kristen ITC" panose="03050502040202030202" pitchFamily="66" charset="0"/>
              </a:rPr>
              <a:t>„Ako kažeš da radnička klasa odlazi u raj, to znači da je mrtva. To nije smjelo biti izrečeno. A to je bila čista slika stvarnosti.”, Darko Rundek</a:t>
            </a:r>
          </a:p>
          <a:p>
            <a:endParaRPr lang="hr-HR" dirty="0"/>
          </a:p>
        </p:txBody>
      </p:sp>
      <p:sp>
        <p:nvSpPr>
          <p:cNvPr id="4" name="TextBox 3">
            <a:extLst>
              <a:ext uri="{FF2B5EF4-FFF2-40B4-BE49-F238E27FC236}">
                <a16:creationId xmlns:a16="http://schemas.microsoft.com/office/drawing/2014/main" id="{6B4ABB3E-66A6-5BA4-D744-B7D0CFBD9EB3}"/>
              </a:ext>
            </a:extLst>
          </p:cNvPr>
          <p:cNvSpPr txBox="1"/>
          <p:nvPr/>
        </p:nvSpPr>
        <p:spPr>
          <a:xfrm>
            <a:off x="170688" y="112707"/>
            <a:ext cx="3852672" cy="6632585"/>
          </a:xfrm>
          <a:prstGeom prst="rect">
            <a:avLst/>
          </a:prstGeom>
          <a:noFill/>
        </p:spPr>
        <p:txBody>
          <a:bodyPr wrap="square" rtlCol="0">
            <a:spAutoFit/>
          </a:bodyPr>
          <a:lstStyle/>
          <a:p>
            <a:r>
              <a:rPr lang="hr-HR" sz="1700" dirty="0">
                <a:highlight>
                  <a:srgbClr val="FFFF00"/>
                </a:highlight>
                <a:latin typeface="Kristen ITC" panose="03050502040202030202" pitchFamily="66" charset="0"/>
              </a:rPr>
              <a:t>Radnička klasa odlazi u raj</a:t>
            </a:r>
          </a:p>
          <a:p>
            <a:endParaRPr lang="hr-HR" sz="1700" dirty="0">
              <a:latin typeface="Kristen ITC" panose="03050502040202030202" pitchFamily="66" charset="0"/>
            </a:endParaRPr>
          </a:p>
          <a:p>
            <a:r>
              <a:rPr lang="hr-HR" sz="1700" dirty="0">
                <a:latin typeface="Kristen ITC" panose="03050502040202030202" pitchFamily="66" charset="0"/>
              </a:rPr>
              <a:t>U čekaonu na prvom peronu</a:t>
            </a:r>
          </a:p>
          <a:p>
            <a:r>
              <a:rPr lang="hr-HR" sz="1700" dirty="0">
                <a:latin typeface="Kristen ITC" panose="03050502040202030202" pitchFamily="66" charset="0"/>
              </a:rPr>
              <a:t>Gdje crni đavo toči prvi konjak</a:t>
            </a:r>
          </a:p>
          <a:p>
            <a:r>
              <a:rPr lang="hr-HR" sz="1700" dirty="0">
                <a:latin typeface="Kristen ITC" panose="03050502040202030202" pitchFamily="66" charset="0"/>
              </a:rPr>
              <a:t>Iznad mračnih podnatrulih lica</a:t>
            </a:r>
          </a:p>
          <a:p>
            <a:r>
              <a:rPr lang="hr-HR" sz="1700" dirty="0">
                <a:latin typeface="Kristen ITC" panose="03050502040202030202" pitchFamily="66" charset="0"/>
              </a:rPr>
              <a:t>Kroz prozor prhne črna 'tica</a:t>
            </a:r>
          </a:p>
          <a:p>
            <a:endParaRPr lang="hr-HR" sz="1700" dirty="0">
              <a:latin typeface="Kristen ITC" panose="03050502040202030202" pitchFamily="66" charset="0"/>
            </a:endParaRPr>
          </a:p>
          <a:p>
            <a:r>
              <a:rPr lang="hr-HR" sz="1700" dirty="0">
                <a:latin typeface="Kristen ITC" panose="03050502040202030202" pitchFamily="66" charset="0"/>
              </a:rPr>
              <a:t>I veli tada, veli grdi črni stvor</a:t>
            </a:r>
          </a:p>
          <a:p>
            <a:r>
              <a:rPr lang="hr-HR" sz="1700" dirty="0">
                <a:latin typeface="Kristen ITC" panose="03050502040202030202" pitchFamily="66" charset="0"/>
              </a:rPr>
              <a:t>"Nevermore"</a:t>
            </a:r>
          </a:p>
          <a:p>
            <a:r>
              <a:rPr lang="hr-HR" sz="1700" dirty="0">
                <a:latin typeface="Kristen ITC" panose="03050502040202030202" pitchFamily="66" charset="0"/>
              </a:rPr>
              <a:t>I veli tada, veli grdi črni stvor</a:t>
            </a:r>
          </a:p>
          <a:p>
            <a:endParaRPr lang="hr-HR" sz="1700" dirty="0">
              <a:latin typeface="Kristen ITC" panose="03050502040202030202" pitchFamily="66" charset="0"/>
            </a:endParaRPr>
          </a:p>
          <a:p>
            <a:r>
              <a:rPr lang="hr-HR" sz="1700" dirty="0">
                <a:latin typeface="Kristen ITC" panose="03050502040202030202" pitchFamily="66" charset="0"/>
              </a:rPr>
              <a:t>Bolje je da odete, prilike su nove</a:t>
            </a:r>
          </a:p>
          <a:p>
            <a:r>
              <a:rPr lang="hr-HR" sz="1700" dirty="0">
                <a:latin typeface="Kristen ITC" panose="03050502040202030202" pitchFamily="66" charset="0"/>
              </a:rPr>
              <a:t>Ulozi u povijesti došao je kraj</a:t>
            </a:r>
          </a:p>
          <a:p>
            <a:r>
              <a:rPr lang="hr-HR" sz="1700" dirty="0">
                <a:latin typeface="Kristen ITC" panose="03050502040202030202" pitchFamily="66" charset="0"/>
              </a:rPr>
              <a:t>U pola čet'ri ujutro sa perona pet</a:t>
            </a:r>
          </a:p>
          <a:p>
            <a:r>
              <a:rPr lang="hr-HR" sz="1700" dirty="0">
                <a:latin typeface="Kristen ITC" panose="03050502040202030202" pitchFamily="66" charset="0"/>
              </a:rPr>
              <a:t>Radnička klasa odlazi u raj</a:t>
            </a:r>
          </a:p>
          <a:p>
            <a:endParaRPr lang="hr-HR" sz="1700" dirty="0">
              <a:latin typeface="Kristen ITC" panose="03050502040202030202" pitchFamily="66" charset="0"/>
            </a:endParaRPr>
          </a:p>
          <a:p>
            <a:r>
              <a:rPr lang="hr-HR" sz="1700" dirty="0">
                <a:highlight>
                  <a:srgbClr val="FF0000"/>
                </a:highlight>
                <a:latin typeface="Kristen ITC" panose="03050502040202030202" pitchFamily="66" charset="0"/>
              </a:rPr>
              <a:t>Pa-pa, proleteri</a:t>
            </a:r>
          </a:p>
          <a:p>
            <a:r>
              <a:rPr lang="hr-HR" sz="1700" dirty="0">
                <a:highlight>
                  <a:srgbClr val="FF0000"/>
                </a:highlight>
                <a:latin typeface="Kristen ITC" panose="03050502040202030202" pitchFamily="66" charset="0"/>
              </a:rPr>
              <a:t>(Pa-pa, proleteri!)</a:t>
            </a:r>
          </a:p>
          <a:p>
            <a:r>
              <a:rPr lang="hr-HR" sz="1700" dirty="0">
                <a:highlight>
                  <a:srgbClr val="FF0000"/>
                </a:highlight>
                <a:latin typeface="Kristen ITC" panose="03050502040202030202" pitchFamily="66" charset="0"/>
              </a:rPr>
              <a:t>Pa-pa, proleteri</a:t>
            </a:r>
          </a:p>
          <a:p>
            <a:r>
              <a:rPr lang="hr-HR" sz="1700" dirty="0">
                <a:highlight>
                  <a:srgbClr val="FF0000"/>
                </a:highlight>
                <a:latin typeface="Kristen ITC" panose="03050502040202030202" pitchFamily="66" charset="0"/>
              </a:rPr>
              <a:t>(Pa-pa!)</a:t>
            </a:r>
          </a:p>
          <a:p>
            <a:endParaRPr lang="hr-HR" sz="1700" dirty="0">
              <a:latin typeface="Kristen ITC" panose="03050502040202030202" pitchFamily="66" charset="0"/>
            </a:endParaRPr>
          </a:p>
          <a:p>
            <a:r>
              <a:rPr lang="hr-HR" sz="1700" dirty="0">
                <a:latin typeface="Kristen ITC" panose="03050502040202030202" pitchFamily="66" charset="0"/>
              </a:rPr>
              <a:t>A crni đavo rukavice skida</a:t>
            </a:r>
          </a:p>
          <a:p>
            <a:r>
              <a:rPr lang="hr-HR" sz="1700" dirty="0">
                <a:latin typeface="Kristen ITC" panose="03050502040202030202" pitchFamily="66" charset="0"/>
              </a:rPr>
              <a:t>On pruža ruke, grli se sa svima</a:t>
            </a:r>
          </a:p>
          <a:p>
            <a:r>
              <a:rPr lang="hr-HR" sz="1700" dirty="0">
                <a:latin typeface="Kristen ITC" panose="03050502040202030202" pitchFamily="66" charset="0"/>
              </a:rPr>
              <a:t>Poljubi ružu, baci je u rulju</a:t>
            </a:r>
          </a:p>
          <a:p>
            <a:r>
              <a:rPr lang="hr-HR" sz="1700" dirty="0">
                <a:latin typeface="Kristen ITC" panose="03050502040202030202" pitchFamily="66" charset="0"/>
              </a:rPr>
              <a:t>I vikne "Ah, ta nesretna sudbina"</a:t>
            </a:r>
          </a:p>
        </p:txBody>
      </p:sp>
      <p:sp>
        <p:nvSpPr>
          <p:cNvPr id="5" name="TextBox 4">
            <a:extLst>
              <a:ext uri="{FF2B5EF4-FFF2-40B4-BE49-F238E27FC236}">
                <a16:creationId xmlns:a16="http://schemas.microsoft.com/office/drawing/2014/main" id="{EE769A69-B7AE-5001-B6DE-1FB4513E2BF2}"/>
              </a:ext>
            </a:extLst>
          </p:cNvPr>
          <p:cNvSpPr txBox="1"/>
          <p:nvPr/>
        </p:nvSpPr>
        <p:spPr>
          <a:xfrm>
            <a:off x="6096000" y="6373039"/>
            <a:ext cx="6169152" cy="369332"/>
          </a:xfrm>
          <a:prstGeom prst="rect">
            <a:avLst/>
          </a:prstGeom>
          <a:noFill/>
        </p:spPr>
        <p:txBody>
          <a:bodyPr wrap="square" rtlCol="0">
            <a:spAutoFit/>
          </a:bodyPr>
          <a:lstStyle/>
          <a:p>
            <a:r>
              <a:rPr lang="hr-HR" dirty="0">
                <a:latin typeface="Kristen ITC" panose="03050502040202030202" pitchFamily="66" charset="0"/>
              </a:rPr>
              <a:t>https://www.youtube.com/watch?v=S34ip9NfBoM</a:t>
            </a:r>
          </a:p>
        </p:txBody>
      </p:sp>
      <p:pic>
        <p:nvPicPr>
          <p:cNvPr id="6" name="Picture 5">
            <a:extLst>
              <a:ext uri="{FF2B5EF4-FFF2-40B4-BE49-F238E27FC236}">
                <a16:creationId xmlns:a16="http://schemas.microsoft.com/office/drawing/2014/main" id="{BA74C2DE-64CB-AF5C-ADC1-418D72A49192}"/>
              </a:ext>
            </a:extLst>
          </p:cNvPr>
          <p:cNvPicPr>
            <a:picLocks noChangeAspect="1"/>
          </p:cNvPicPr>
          <p:nvPr/>
        </p:nvPicPr>
        <p:blipFill>
          <a:blip r:embed="rId3"/>
          <a:stretch>
            <a:fillRect/>
          </a:stretch>
        </p:blipFill>
        <p:spPr>
          <a:xfrm>
            <a:off x="3959823" y="759772"/>
            <a:ext cx="2575089" cy="3704273"/>
          </a:xfrm>
          <a:prstGeom prst="rect">
            <a:avLst/>
          </a:prstGeom>
        </p:spPr>
      </p:pic>
      <p:pic>
        <p:nvPicPr>
          <p:cNvPr id="7" name="Picture 6">
            <a:extLst>
              <a:ext uri="{FF2B5EF4-FFF2-40B4-BE49-F238E27FC236}">
                <a16:creationId xmlns:a16="http://schemas.microsoft.com/office/drawing/2014/main" id="{929F5B15-A012-6323-B6BB-D178F43070B4}"/>
              </a:ext>
            </a:extLst>
          </p:cNvPr>
          <p:cNvPicPr>
            <a:picLocks noChangeAspect="1"/>
          </p:cNvPicPr>
          <p:nvPr/>
        </p:nvPicPr>
        <p:blipFill>
          <a:blip r:embed="rId4"/>
          <a:srcRect l="16555" r="12425" b="25852"/>
          <a:stretch/>
        </p:blipFill>
        <p:spPr>
          <a:xfrm>
            <a:off x="7546847" y="4274862"/>
            <a:ext cx="3621025" cy="1987813"/>
          </a:xfrm>
          <a:prstGeom prst="rect">
            <a:avLst/>
          </a:prstGeom>
        </p:spPr>
      </p:pic>
    </p:spTree>
    <p:extLst>
      <p:ext uri="{BB962C8B-B14F-4D97-AF65-F5344CB8AC3E}">
        <p14:creationId xmlns:p14="http://schemas.microsoft.com/office/powerpoint/2010/main" val="4121394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547F9-F388-86D5-6CEF-C0562353FA2B}"/>
              </a:ext>
            </a:extLst>
          </p:cNvPr>
          <p:cNvSpPr>
            <a:spLocks noGrp="1"/>
          </p:cNvSpPr>
          <p:nvPr>
            <p:ph type="title"/>
          </p:nvPr>
        </p:nvSpPr>
        <p:spPr>
          <a:xfrm>
            <a:off x="679704" y="304165"/>
            <a:ext cx="10515600" cy="1325563"/>
          </a:xfrm>
        </p:spPr>
        <p:txBody>
          <a:bodyPr>
            <a:normAutofit/>
          </a:bodyPr>
          <a:lstStyle/>
          <a:p>
            <a:pPr algn="ctr"/>
            <a:r>
              <a:rPr lang="hr-HR" sz="6000" b="1" dirty="0">
                <a:latin typeface="Kristen ITC" panose="03050502040202030202" pitchFamily="66" charset="0"/>
              </a:rPr>
              <a:t>Prljavo kazalište</a:t>
            </a:r>
          </a:p>
        </p:txBody>
      </p:sp>
      <p:pic>
        <p:nvPicPr>
          <p:cNvPr id="4" name="Picture 3">
            <a:extLst>
              <a:ext uri="{FF2B5EF4-FFF2-40B4-BE49-F238E27FC236}">
                <a16:creationId xmlns:a16="http://schemas.microsoft.com/office/drawing/2014/main" id="{07B2E3F1-FE7E-BBBC-CA2B-F650FF1E4A98}"/>
              </a:ext>
            </a:extLst>
          </p:cNvPr>
          <p:cNvPicPr>
            <a:picLocks noChangeAspect="1"/>
          </p:cNvPicPr>
          <p:nvPr/>
        </p:nvPicPr>
        <p:blipFill>
          <a:blip r:embed="rId2"/>
          <a:stretch>
            <a:fillRect/>
          </a:stretch>
        </p:blipFill>
        <p:spPr>
          <a:xfrm>
            <a:off x="2837402" y="2530411"/>
            <a:ext cx="6200203" cy="3899774"/>
          </a:xfrm>
          <a:prstGeom prst="rect">
            <a:avLst/>
          </a:prstGeom>
        </p:spPr>
      </p:pic>
      <p:pic>
        <p:nvPicPr>
          <p:cNvPr id="5" name="Picture 4">
            <a:extLst>
              <a:ext uri="{FF2B5EF4-FFF2-40B4-BE49-F238E27FC236}">
                <a16:creationId xmlns:a16="http://schemas.microsoft.com/office/drawing/2014/main" id="{01998DB9-C8BF-8ED8-AA2F-8467C1B2FCF4}"/>
              </a:ext>
            </a:extLst>
          </p:cNvPr>
          <p:cNvPicPr>
            <a:picLocks noChangeAspect="1"/>
          </p:cNvPicPr>
          <p:nvPr/>
        </p:nvPicPr>
        <p:blipFill>
          <a:blip r:embed="rId3"/>
          <a:stretch>
            <a:fillRect/>
          </a:stretch>
        </p:blipFill>
        <p:spPr>
          <a:xfrm rot="742506">
            <a:off x="8814816" y="1394865"/>
            <a:ext cx="2841403" cy="2841403"/>
          </a:xfrm>
          <a:prstGeom prst="rect">
            <a:avLst/>
          </a:prstGeom>
        </p:spPr>
      </p:pic>
    </p:spTree>
    <p:extLst>
      <p:ext uri="{BB962C8B-B14F-4D97-AF65-F5344CB8AC3E}">
        <p14:creationId xmlns:p14="http://schemas.microsoft.com/office/powerpoint/2010/main" val="2609155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00B38-C72F-EDE2-E5A8-370F2159DDB4}"/>
              </a:ext>
            </a:extLst>
          </p:cNvPr>
          <p:cNvSpPr>
            <a:spLocks noGrp="1"/>
          </p:cNvSpPr>
          <p:nvPr>
            <p:ph type="title"/>
          </p:nvPr>
        </p:nvSpPr>
        <p:spPr>
          <a:xfrm>
            <a:off x="4059936" y="357300"/>
            <a:ext cx="6291072" cy="435547"/>
          </a:xfrm>
        </p:spPr>
        <p:txBody>
          <a:bodyPr>
            <a:noAutofit/>
          </a:bodyPr>
          <a:lstStyle/>
          <a:p>
            <a:pPr marL="571500" indent="-571500">
              <a:buSzPct val="250000"/>
              <a:buBlip>
                <a:blip r:embed="rId2"/>
              </a:buBlip>
            </a:pPr>
            <a:r>
              <a:rPr lang="hr-HR" sz="2400" dirty="0">
                <a:latin typeface="Kristen ITC" panose="03050502040202030202" pitchFamily="66" charset="0"/>
              </a:rPr>
              <a:t>ironičan ton - „sretno“ odrastanje </a:t>
            </a:r>
          </a:p>
        </p:txBody>
      </p:sp>
      <p:sp>
        <p:nvSpPr>
          <p:cNvPr id="3" name="Content Placeholder 2">
            <a:extLst>
              <a:ext uri="{FF2B5EF4-FFF2-40B4-BE49-F238E27FC236}">
                <a16:creationId xmlns:a16="http://schemas.microsoft.com/office/drawing/2014/main" id="{D9F06FA1-3A5B-6B31-ECBF-79841885B4D5}"/>
              </a:ext>
            </a:extLst>
          </p:cNvPr>
          <p:cNvSpPr>
            <a:spLocks noGrp="1"/>
          </p:cNvSpPr>
          <p:nvPr>
            <p:ph idx="1"/>
          </p:nvPr>
        </p:nvSpPr>
        <p:spPr>
          <a:xfrm>
            <a:off x="3410712" y="4754791"/>
            <a:ext cx="6291072" cy="2612263"/>
          </a:xfrm>
        </p:spPr>
        <p:txBody>
          <a:bodyPr>
            <a:normAutofit/>
          </a:bodyPr>
          <a:lstStyle/>
          <a:p>
            <a:pPr>
              <a:buSzPct val="250000"/>
              <a:buBlip>
                <a:blip r:embed="rId2"/>
              </a:buBlip>
            </a:pPr>
            <a:r>
              <a:rPr lang="hr-HR" sz="2300" dirty="0">
                <a:latin typeface="Kristen ITC" panose="03050502040202030202" pitchFamily="66" charset="0"/>
              </a:rPr>
              <a:t>suptilna poruka o bijegu iz stvarnosti i života bez perspektive</a:t>
            </a:r>
          </a:p>
          <a:p>
            <a:pPr>
              <a:buSzPct val="250000"/>
              <a:buBlip>
                <a:blip r:embed="rId2"/>
              </a:buBlip>
            </a:pPr>
            <a:r>
              <a:rPr lang="hr-HR" sz="2300" dirty="0">
                <a:latin typeface="Kristen ITC" panose="03050502040202030202" pitchFamily="66" charset="0"/>
              </a:rPr>
              <a:t>materijalno siromaštvo, nedostatak prilika - obećanja sustava o blagostanju i jednakosti počela pucati pod pritiskom stvarnost</a:t>
            </a:r>
          </a:p>
          <a:p>
            <a:endParaRPr lang="hr-HR" dirty="0"/>
          </a:p>
        </p:txBody>
      </p:sp>
      <p:sp>
        <p:nvSpPr>
          <p:cNvPr id="4" name="TextBox 3">
            <a:extLst>
              <a:ext uri="{FF2B5EF4-FFF2-40B4-BE49-F238E27FC236}">
                <a16:creationId xmlns:a16="http://schemas.microsoft.com/office/drawing/2014/main" id="{0805392E-0D78-EE2F-4E67-3174B00C7CA6}"/>
              </a:ext>
            </a:extLst>
          </p:cNvPr>
          <p:cNvSpPr txBox="1"/>
          <p:nvPr/>
        </p:nvSpPr>
        <p:spPr>
          <a:xfrm>
            <a:off x="45722" y="312762"/>
            <a:ext cx="3860291" cy="6232475"/>
          </a:xfrm>
          <a:prstGeom prst="rect">
            <a:avLst/>
          </a:prstGeom>
          <a:noFill/>
        </p:spPr>
        <p:txBody>
          <a:bodyPr wrap="square" rtlCol="0">
            <a:spAutoFit/>
          </a:bodyPr>
          <a:lstStyle/>
          <a:p>
            <a:r>
              <a:rPr lang="hr-HR" sz="2100" dirty="0">
                <a:highlight>
                  <a:srgbClr val="FF0000"/>
                </a:highlight>
                <a:latin typeface="Kristen ITC" panose="03050502040202030202" pitchFamily="66" charset="0"/>
              </a:rPr>
              <a:t>Sretno dijete</a:t>
            </a:r>
          </a:p>
          <a:p>
            <a:endParaRPr lang="hr-HR" sz="2100" dirty="0">
              <a:latin typeface="Kristen ITC" panose="03050502040202030202" pitchFamily="66" charset="0"/>
            </a:endParaRPr>
          </a:p>
          <a:p>
            <a:r>
              <a:rPr lang="hr-HR" sz="2100" dirty="0">
                <a:latin typeface="Kristen ITC" panose="03050502040202030202" pitchFamily="66" charset="0"/>
              </a:rPr>
              <a:t>Ja sam odrastao</a:t>
            </a:r>
          </a:p>
          <a:p>
            <a:r>
              <a:rPr lang="hr-HR" sz="2100" dirty="0">
                <a:latin typeface="Kristen ITC" panose="03050502040202030202" pitchFamily="66" charset="0"/>
              </a:rPr>
              <a:t>Uz ratne filmove u boji</a:t>
            </a:r>
          </a:p>
          <a:p>
            <a:r>
              <a:rPr lang="hr-HR" sz="2100" dirty="0">
                <a:latin typeface="Kristen ITC" panose="03050502040202030202" pitchFamily="66" charset="0"/>
              </a:rPr>
              <a:t>Uz česte tučnjave u školi</a:t>
            </a:r>
          </a:p>
          <a:p>
            <a:r>
              <a:rPr lang="hr-HR" sz="2100" dirty="0">
                <a:latin typeface="Kristen ITC" panose="03050502040202030202" pitchFamily="66" charset="0"/>
              </a:rPr>
              <a:t>Uz narodne pjesme pune boli</a:t>
            </a:r>
          </a:p>
          <a:p>
            <a:endParaRPr lang="hr-HR" sz="2100" dirty="0">
              <a:latin typeface="Kristen ITC" panose="03050502040202030202" pitchFamily="66" charset="0"/>
            </a:endParaRPr>
          </a:p>
          <a:p>
            <a:r>
              <a:rPr lang="hr-HR" sz="2100" dirty="0">
                <a:latin typeface="Kristen ITC" panose="03050502040202030202" pitchFamily="66" charset="0"/>
              </a:rPr>
              <a:t>Ja sam svarno sretno dijete</a:t>
            </a:r>
          </a:p>
          <a:p>
            <a:r>
              <a:rPr lang="hr-HR" sz="2100" dirty="0">
                <a:latin typeface="Kristen ITC" panose="03050502040202030202" pitchFamily="66" charset="0"/>
              </a:rPr>
              <a:t>Ja sam svarno sretno dijete</a:t>
            </a:r>
          </a:p>
          <a:p>
            <a:r>
              <a:rPr lang="hr-HR" sz="2100" dirty="0">
                <a:latin typeface="Kristen ITC" panose="03050502040202030202" pitchFamily="66" charset="0"/>
              </a:rPr>
              <a:t>Ja sam svarno sretno dijete</a:t>
            </a:r>
          </a:p>
          <a:p>
            <a:r>
              <a:rPr lang="hr-HR" sz="2100" dirty="0">
                <a:latin typeface="Kristen ITC" panose="03050502040202030202" pitchFamily="66" charset="0"/>
              </a:rPr>
              <a:t>Ja sam svarno sretno dijete</a:t>
            </a:r>
          </a:p>
          <a:p>
            <a:endParaRPr lang="hr-HR" sz="2100" dirty="0">
              <a:latin typeface="Kristen ITC" panose="03050502040202030202" pitchFamily="66" charset="0"/>
            </a:endParaRPr>
          </a:p>
          <a:p>
            <a:r>
              <a:rPr lang="hr-HR" sz="2100" dirty="0">
                <a:highlight>
                  <a:srgbClr val="FFFF00"/>
                </a:highlight>
                <a:latin typeface="Kristen ITC" panose="03050502040202030202" pitchFamily="66" charset="0"/>
              </a:rPr>
              <a:t>Ja sam odrastao</a:t>
            </a:r>
          </a:p>
          <a:p>
            <a:r>
              <a:rPr lang="hr-HR" sz="2100" dirty="0">
                <a:highlight>
                  <a:srgbClr val="FFFF00"/>
                </a:highlight>
                <a:latin typeface="Kristen ITC" panose="03050502040202030202" pitchFamily="66" charset="0"/>
              </a:rPr>
              <a:t>Uz predivne vojne parade</a:t>
            </a:r>
          </a:p>
          <a:p>
            <a:r>
              <a:rPr lang="hr-HR" sz="2100" dirty="0">
                <a:highlight>
                  <a:srgbClr val="FFFF00"/>
                </a:highlight>
                <a:latin typeface="Kristen ITC" panose="03050502040202030202" pitchFamily="66" charset="0"/>
              </a:rPr>
              <a:t>Uz studentske demonstracije</a:t>
            </a:r>
          </a:p>
          <a:p>
            <a:r>
              <a:rPr lang="hr-HR" sz="2100" dirty="0">
                <a:highlight>
                  <a:srgbClr val="FFFF00"/>
                </a:highlight>
                <a:latin typeface="Kristen ITC" panose="03050502040202030202" pitchFamily="66" charset="0"/>
              </a:rPr>
              <a:t>Izgubio sam sliku iz legitimacije</a:t>
            </a:r>
          </a:p>
        </p:txBody>
      </p:sp>
      <p:sp>
        <p:nvSpPr>
          <p:cNvPr id="5" name="TextBox 4">
            <a:extLst>
              <a:ext uri="{FF2B5EF4-FFF2-40B4-BE49-F238E27FC236}">
                <a16:creationId xmlns:a16="http://schemas.microsoft.com/office/drawing/2014/main" id="{EBFEC9C6-976E-0C60-7D64-92050B06F3ED}"/>
              </a:ext>
            </a:extLst>
          </p:cNvPr>
          <p:cNvSpPr txBox="1"/>
          <p:nvPr/>
        </p:nvSpPr>
        <p:spPr>
          <a:xfrm>
            <a:off x="6650736" y="748309"/>
            <a:ext cx="5425440" cy="3785652"/>
          </a:xfrm>
          <a:prstGeom prst="rect">
            <a:avLst/>
          </a:prstGeom>
          <a:noFill/>
        </p:spPr>
        <p:txBody>
          <a:bodyPr wrap="square" rtlCol="0">
            <a:spAutoFit/>
          </a:bodyPr>
          <a:lstStyle/>
          <a:p>
            <a:pPr algn="r"/>
            <a:r>
              <a:rPr lang="hr-HR" sz="2000" dirty="0">
                <a:highlight>
                  <a:srgbClr val="FF0000"/>
                </a:highlight>
                <a:latin typeface="Kristen ITC" panose="03050502040202030202" pitchFamily="66" charset="0"/>
              </a:rPr>
              <a:t>Mi plešemo</a:t>
            </a:r>
          </a:p>
          <a:p>
            <a:pPr algn="r"/>
            <a:endParaRPr lang="hr-HR" sz="2000" dirty="0">
              <a:latin typeface="Kristen ITC" panose="03050502040202030202" pitchFamily="66" charset="0"/>
            </a:endParaRPr>
          </a:p>
          <a:p>
            <a:pPr algn="r"/>
            <a:r>
              <a:rPr lang="hr-HR" sz="2000" dirty="0">
                <a:latin typeface="Kristen ITC" panose="03050502040202030202" pitchFamily="66" charset="0"/>
              </a:rPr>
              <a:t>La la lala la la, la la lala, la la la la ...</a:t>
            </a:r>
          </a:p>
          <a:p>
            <a:pPr algn="r"/>
            <a:endParaRPr lang="hr-HR" sz="2000" dirty="0">
              <a:latin typeface="Kristen ITC" panose="03050502040202030202" pitchFamily="66" charset="0"/>
            </a:endParaRPr>
          </a:p>
          <a:p>
            <a:pPr algn="r"/>
            <a:r>
              <a:rPr lang="hr-HR" sz="2000" dirty="0">
                <a:latin typeface="Kristen ITC" panose="03050502040202030202" pitchFamily="66" charset="0"/>
              </a:rPr>
              <a:t>I zato što sam tako mlad, što sam tako mlad</a:t>
            </a:r>
          </a:p>
          <a:p>
            <a:pPr algn="r"/>
            <a:r>
              <a:rPr lang="hr-HR" sz="2000" dirty="0">
                <a:latin typeface="Kristen ITC" panose="03050502040202030202" pitchFamily="66" charset="0"/>
              </a:rPr>
              <a:t>I zato što ne mogu s tobom drugačije</a:t>
            </a:r>
          </a:p>
          <a:p>
            <a:pPr algn="r"/>
            <a:r>
              <a:rPr lang="hr-HR" sz="2000" dirty="0">
                <a:highlight>
                  <a:srgbClr val="FFFF00"/>
                </a:highlight>
                <a:latin typeface="Kristen ITC" panose="03050502040202030202" pitchFamily="66" charset="0"/>
              </a:rPr>
              <a:t>I zato što nemamo kamo, što nemamo</a:t>
            </a:r>
          </a:p>
          <a:p>
            <a:pPr algn="r"/>
            <a:r>
              <a:rPr lang="hr-HR" sz="2000" dirty="0">
                <a:highlight>
                  <a:srgbClr val="FFFF00"/>
                </a:highlight>
                <a:latin typeface="Kristen ITC" panose="03050502040202030202" pitchFamily="66" charset="0"/>
              </a:rPr>
              <a:t>I zato što nemamo love za skupe provode.</a:t>
            </a:r>
          </a:p>
          <a:p>
            <a:pPr algn="r"/>
            <a:endParaRPr lang="hr-HR" sz="2000" dirty="0">
              <a:highlight>
                <a:srgbClr val="FFFF00"/>
              </a:highlight>
              <a:latin typeface="Kristen ITC" panose="03050502040202030202" pitchFamily="66" charset="0"/>
            </a:endParaRPr>
          </a:p>
          <a:p>
            <a:pPr algn="r"/>
            <a:r>
              <a:rPr lang="hr-HR" sz="2000" dirty="0">
                <a:highlight>
                  <a:srgbClr val="FFFF00"/>
                </a:highlight>
                <a:latin typeface="Kristen ITC" panose="03050502040202030202" pitchFamily="66" charset="0"/>
              </a:rPr>
              <a:t>Mi plešemo cijeli dan i noć ...</a:t>
            </a:r>
          </a:p>
          <a:p>
            <a:pPr algn="r"/>
            <a:r>
              <a:rPr lang="hr-HR" sz="2000" dirty="0">
                <a:highlight>
                  <a:srgbClr val="FFFF00"/>
                </a:highlight>
                <a:latin typeface="Kristen ITC" panose="03050502040202030202" pitchFamily="66" charset="0"/>
              </a:rPr>
              <a:t>Mi plešemo cijeli dan i noć ...</a:t>
            </a:r>
          </a:p>
        </p:txBody>
      </p:sp>
      <p:pic>
        <p:nvPicPr>
          <p:cNvPr id="6" name="Picture 5">
            <a:extLst>
              <a:ext uri="{FF2B5EF4-FFF2-40B4-BE49-F238E27FC236}">
                <a16:creationId xmlns:a16="http://schemas.microsoft.com/office/drawing/2014/main" id="{96C76163-C817-8521-C411-44B6248C0FB1}"/>
              </a:ext>
            </a:extLst>
          </p:cNvPr>
          <p:cNvPicPr>
            <a:picLocks noChangeAspect="1"/>
          </p:cNvPicPr>
          <p:nvPr/>
        </p:nvPicPr>
        <p:blipFill>
          <a:blip r:embed="rId3"/>
          <a:stretch>
            <a:fillRect/>
          </a:stretch>
        </p:blipFill>
        <p:spPr>
          <a:xfrm>
            <a:off x="3827964" y="1160726"/>
            <a:ext cx="2900822" cy="3101340"/>
          </a:xfrm>
          <a:prstGeom prst="rect">
            <a:avLst/>
          </a:prstGeom>
        </p:spPr>
      </p:pic>
    </p:spTree>
    <p:extLst>
      <p:ext uri="{BB962C8B-B14F-4D97-AF65-F5344CB8AC3E}">
        <p14:creationId xmlns:p14="http://schemas.microsoft.com/office/powerpoint/2010/main" val="3143190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D9DCA-4C30-8E14-2CBF-78E0E2183956}"/>
              </a:ext>
            </a:extLst>
          </p:cNvPr>
          <p:cNvSpPr>
            <a:spLocks noGrp="1"/>
          </p:cNvSpPr>
          <p:nvPr>
            <p:ph type="title"/>
          </p:nvPr>
        </p:nvSpPr>
        <p:spPr>
          <a:xfrm>
            <a:off x="3777996" y="289242"/>
            <a:ext cx="4636008" cy="6279515"/>
          </a:xfrm>
        </p:spPr>
        <p:txBody>
          <a:bodyPr>
            <a:normAutofit fontScale="90000"/>
          </a:bodyPr>
          <a:lstStyle/>
          <a:p>
            <a:pPr algn="ctr"/>
            <a:r>
              <a:rPr lang="hr-HR" sz="2400" dirty="0">
                <a:highlight>
                  <a:srgbClr val="FFFF00"/>
                </a:highlight>
                <a:latin typeface="Kristen ITC" panose="03050502040202030202" pitchFamily="66" charset="0"/>
              </a:rPr>
              <a:t>Što je to u ljudskom biću</a:t>
            </a:r>
            <a:br>
              <a:rPr lang="hr-HR" sz="2400" dirty="0">
                <a:latin typeface="Kristen ITC" panose="03050502040202030202" pitchFamily="66" charset="0"/>
              </a:rPr>
            </a:br>
            <a:br>
              <a:rPr lang="hr-HR" sz="2400" dirty="0">
                <a:latin typeface="Kristen ITC" panose="03050502040202030202" pitchFamily="66" charset="0"/>
              </a:rPr>
            </a:br>
            <a:r>
              <a:rPr lang="hr-HR" sz="2400" dirty="0">
                <a:highlight>
                  <a:srgbClr val="FF0000"/>
                </a:highlight>
                <a:latin typeface="Kristen ITC" panose="03050502040202030202" pitchFamily="66" charset="0"/>
              </a:rPr>
              <a:t>Što je to s ljudima u ovom sistemu</a:t>
            </a:r>
            <a:br>
              <a:rPr lang="hr-HR" sz="2400" dirty="0">
                <a:highlight>
                  <a:srgbClr val="FF0000"/>
                </a:highlight>
                <a:latin typeface="Kristen ITC" panose="03050502040202030202" pitchFamily="66" charset="0"/>
              </a:rPr>
            </a:br>
            <a:r>
              <a:rPr lang="hr-HR" sz="2400" dirty="0">
                <a:highlight>
                  <a:srgbClr val="FF0000"/>
                </a:highlight>
                <a:latin typeface="Kristen ITC" panose="03050502040202030202" pitchFamily="66" charset="0"/>
              </a:rPr>
              <a:t>Da rade i jedu, a piju još ko u smijehu</a:t>
            </a:r>
            <a:br>
              <a:rPr lang="hr-HR" sz="2400" dirty="0">
                <a:latin typeface="Kristen ITC" panose="03050502040202030202" pitchFamily="66" charset="0"/>
              </a:rPr>
            </a:br>
            <a:br>
              <a:rPr lang="hr-HR" sz="2400" dirty="0">
                <a:latin typeface="Kristen ITC" panose="03050502040202030202" pitchFamily="66" charset="0"/>
              </a:rPr>
            </a:br>
            <a:r>
              <a:rPr lang="hr-HR" sz="2400" dirty="0">
                <a:latin typeface="Kristen ITC" panose="03050502040202030202" pitchFamily="66" charset="0"/>
              </a:rPr>
              <a:t>Što je to u ljudskom biću</a:t>
            </a:r>
            <a:br>
              <a:rPr lang="hr-HR" sz="2400" dirty="0">
                <a:latin typeface="Kristen ITC" panose="03050502040202030202" pitchFamily="66" charset="0"/>
              </a:rPr>
            </a:br>
            <a:r>
              <a:rPr lang="hr-HR" sz="2400" dirty="0">
                <a:latin typeface="Kristen ITC" panose="03050502040202030202" pitchFamily="66" charset="0"/>
              </a:rPr>
              <a:t>Što ga vodi prema piću</a:t>
            </a:r>
            <a:br>
              <a:rPr lang="hr-HR" sz="2400" dirty="0">
                <a:latin typeface="Kristen ITC" panose="03050502040202030202" pitchFamily="66" charset="0"/>
              </a:rPr>
            </a:br>
            <a:br>
              <a:rPr lang="hr-HR" sz="2400" dirty="0">
                <a:latin typeface="Kristen ITC" panose="03050502040202030202" pitchFamily="66" charset="0"/>
              </a:rPr>
            </a:br>
            <a:r>
              <a:rPr lang="hr-HR" sz="2400" dirty="0">
                <a:latin typeface="Kristen ITC" panose="03050502040202030202" pitchFamily="66" charset="0"/>
              </a:rPr>
              <a:t>Možda posada, slab karakter</a:t>
            </a:r>
            <a:br>
              <a:rPr lang="hr-HR" sz="2400" dirty="0">
                <a:latin typeface="Kristen ITC" panose="03050502040202030202" pitchFamily="66" charset="0"/>
              </a:rPr>
            </a:br>
            <a:r>
              <a:rPr lang="hr-HR" sz="2400" dirty="0">
                <a:latin typeface="Kristen ITC" panose="03050502040202030202" pitchFamily="66" charset="0"/>
              </a:rPr>
              <a:t>Možda jeftina pića, možda broj kafića</a:t>
            </a:r>
            <a:br>
              <a:rPr lang="hr-HR" sz="2400" dirty="0">
                <a:latin typeface="Kristen ITC" panose="03050502040202030202" pitchFamily="66" charset="0"/>
              </a:rPr>
            </a:br>
            <a:br>
              <a:rPr lang="hr-HR" sz="2400" dirty="0">
                <a:latin typeface="Kristen ITC" panose="03050502040202030202" pitchFamily="66" charset="0"/>
              </a:rPr>
            </a:br>
            <a:r>
              <a:rPr lang="hr-HR" sz="2400" dirty="0">
                <a:highlight>
                  <a:srgbClr val="FF0000"/>
                </a:highlight>
                <a:latin typeface="Kristen ITC" panose="03050502040202030202" pitchFamily="66" charset="0"/>
              </a:rPr>
              <a:t>Drugovi radnici, drugarice radnice</a:t>
            </a:r>
            <a:br>
              <a:rPr lang="hr-HR" sz="2400" dirty="0">
                <a:highlight>
                  <a:srgbClr val="FF0000"/>
                </a:highlight>
                <a:latin typeface="Kristen ITC" panose="03050502040202030202" pitchFamily="66" charset="0"/>
              </a:rPr>
            </a:br>
            <a:r>
              <a:rPr lang="hr-HR" sz="2400" dirty="0">
                <a:highlight>
                  <a:srgbClr val="FF0000"/>
                </a:highlight>
                <a:latin typeface="Kristen ITC" panose="03050502040202030202" pitchFamily="66" charset="0"/>
              </a:rPr>
              <a:t>Što je to u vašem biću</a:t>
            </a:r>
            <a:br>
              <a:rPr lang="hr-HR" sz="2400" dirty="0">
                <a:highlight>
                  <a:srgbClr val="FF0000"/>
                </a:highlight>
                <a:latin typeface="Kristen ITC" panose="03050502040202030202" pitchFamily="66" charset="0"/>
              </a:rPr>
            </a:br>
            <a:r>
              <a:rPr lang="hr-HR" sz="2400" dirty="0">
                <a:highlight>
                  <a:srgbClr val="FF0000"/>
                </a:highlight>
                <a:latin typeface="Kristen ITC" panose="03050502040202030202" pitchFamily="66" charset="0"/>
              </a:rPr>
              <a:t>Što vas vodi prema piću</a:t>
            </a:r>
            <a:br>
              <a:rPr lang="hr-HR" sz="2400" dirty="0">
                <a:latin typeface="Kristen ITC" panose="03050502040202030202" pitchFamily="66" charset="0"/>
              </a:rPr>
            </a:br>
            <a:br>
              <a:rPr lang="hr-HR" sz="2400" dirty="0">
                <a:latin typeface="Kristen ITC" panose="03050502040202030202" pitchFamily="66" charset="0"/>
              </a:rPr>
            </a:br>
            <a:r>
              <a:rPr lang="hr-HR" sz="2400" dirty="0">
                <a:latin typeface="Kristen ITC" panose="03050502040202030202" pitchFamily="66" charset="0"/>
              </a:rPr>
              <a:t>Imaš problema, što je to u mome biću</a:t>
            </a:r>
            <a:br>
              <a:rPr lang="hr-HR" sz="2400" dirty="0">
                <a:latin typeface="Kristen ITC" panose="03050502040202030202" pitchFamily="66" charset="0"/>
              </a:rPr>
            </a:br>
            <a:r>
              <a:rPr lang="hr-HR" sz="2400" dirty="0">
                <a:latin typeface="Kristen ITC" panose="03050502040202030202" pitchFamily="66" charset="0"/>
              </a:rPr>
              <a:t>Imam problema</a:t>
            </a:r>
          </a:p>
        </p:txBody>
      </p:sp>
      <p:sp>
        <p:nvSpPr>
          <p:cNvPr id="3" name="Content Placeholder 2">
            <a:extLst>
              <a:ext uri="{FF2B5EF4-FFF2-40B4-BE49-F238E27FC236}">
                <a16:creationId xmlns:a16="http://schemas.microsoft.com/office/drawing/2014/main" id="{4977E4EC-03F9-F5FF-7B9D-54AD6D2A8E90}"/>
              </a:ext>
            </a:extLst>
          </p:cNvPr>
          <p:cNvSpPr>
            <a:spLocks noGrp="1"/>
          </p:cNvSpPr>
          <p:nvPr>
            <p:ph idx="1"/>
          </p:nvPr>
        </p:nvSpPr>
        <p:spPr>
          <a:xfrm rot="19618828">
            <a:off x="195882" y="4365547"/>
            <a:ext cx="4002024" cy="1905127"/>
          </a:xfrm>
        </p:spPr>
        <p:txBody>
          <a:bodyPr/>
          <a:lstStyle/>
          <a:p>
            <a:pPr lvl="0" algn="just">
              <a:lnSpc>
                <a:spcPct val="150000"/>
              </a:lnSpc>
              <a:spcAft>
                <a:spcPts val="800"/>
              </a:spcAft>
              <a:buSzPct val="250000"/>
              <a:buBlip>
                <a:blip r:embed="rId2"/>
              </a:buBlip>
            </a:pPr>
            <a:r>
              <a:rPr lang="hr-HR" sz="1600" kern="100" dirty="0">
                <a:effectLst/>
                <a:latin typeface="Kristen ITC" panose="03050502040202030202" pitchFamily="66" charset="0"/>
                <a:ea typeface="Aptos" panose="020B0004020202020204" pitchFamily="34" charset="0"/>
                <a:cs typeface="Times New Roman" panose="02020603050405020304" pitchFamily="18" charset="0"/>
              </a:rPr>
              <a:t>kako to da ljudi žive u sustavu koji obećava jednakost, rad i dostojanstvo, a ipak svakodnevno piju?</a:t>
            </a:r>
            <a:endParaRPr lang="hr-HR" sz="1400" kern="100" dirty="0">
              <a:effectLst/>
              <a:latin typeface="Kristen ITC" panose="03050502040202030202" pitchFamily="66" charset="0"/>
              <a:ea typeface="Aptos" panose="020B0004020202020204" pitchFamily="34" charset="0"/>
              <a:cs typeface="Times New Roman" panose="02020603050405020304" pitchFamily="18" charset="0"/>
            </a:endParaRPr>
          </a:p>
          <a:p>
            <a:endParaRPr lang="hr-HR" dirty="0"/>
          </a:p>
        </p:txBody>
      </p:sp>
      <p:pic>
        <p:nvPicPr>
          <p:cNvPr id="4" name="Picture 3">
            <a:extLst>
              <a:ext uri="{FF2B5EF4-FFF2-40B4-BE49-F238E27FC236}">
                <a16:creationId xmlns:a16="http://schemas.microsoft.com/office/drawing/2014/main" id="{96280F83-81E0-0F1B-21D1-006422C4FC47}"/>
              </a:ext>
            </a:extLst>
          </p:cNvPr>
          <p:cNvPicPr>
            <a:picLocks noChangeAspect="1"/>
          </p:cNvPicPr>
          <p:nvPr/>
        </p:nvPicPr>
        <p:blipFill>
          <a:blip r:embed="rId3"/>
          <a:stretch>
            <a:fillRect/>
          </a:stretch>
        </p:blipFill>
        <p:spPr>
          <a:xfrm>
            <a:off x="501586" y="430371"/>
            <a:ext cx="3190875" cy="1428750"/>
          </a:xfrm>
          <a:prstGeom prst="rect">
            <a:avLst/>
          </a:prstGeom>
        </p:spPr>
      </p:pic>
      <p:pic>
        <p:nvPicPr>
          <p:cNvPr id="5" name="Picture 4">
            <a:extLst>
              <a:ext uri="{FF2B5EF4-FFF2-40B4-BE49-F238E27FC236}">
                <a16:creationId xmlns:a16="http://schemas.microsoft.com/office/drawing/2014/main" id="{CFB42CC0-84C4-69CF-3220-E4A5DAA7908E}"/>
              </a:ext>
            </a:extLst>
          </p:cNvPr>
          <p:cNvPicPr>
            <a:picLocks noChangeAspect="1"/>
          </p:cNvPicPr>
          <p:nvPr/>
        </p:nvPicPr>
        <p:blipFill>
          <a:blip r:embed="rId4"/>
          <a:stretch>
            <a:fillRect/>
          </a:stretch>
        </p:blipFill>
        <p:spPr>
          <a:xfrm>
            <a:off x="8304552" y="165906"/>
            <a:ext cx="3734384" cy="2712043"/>
          </a:xfrm>
          <a:prstGeom prst="rect">
            <a:avLst/>
          </a:prstGeom>
        </p:spPr>
      </p:pic>
      <p:pic>
        <p:nvPicPr>
          <p:cNvPr id="6" name="Picture 5">
            <a:extLst>
              <a:ext uri="{FF2B5EF4-FFF2-40B4-BE49-F238E27FC236}">
                <a16:creationId xmlns:a16="http://schemas.microsoft.com/office/drawing/2014/main" id="{94D7ACD6-EE91-EB11-04F9-40CC7F8FE564}"/>
              </a:ext>
            </a:extLst>
          </p:cNvPr>
          <p:cNvPicPr>
            <a:picLocks noChangeAspect="1"/>
          </p:cNvPicPr>
          <p:nvPr/>
        </p:nvPicPr>
        <p:blipFill>
          <a:blip r:embed="rId5"/>
          <a:stretch>
            <a:fillRect/>
          </a:stretch>
        </p:blipFill>
        <p:spPr>
          <a:xfrm>
            <a:off x="9152654" y="3139638"/>
            <a:ext cx="2117588" cy="3529314"/>
          </a:xfrm>
          <a:prstGeom prst="rect">
            <a:avLst/>
          </a:prstGeom>
        </p:spPr>
      </p:pic>
    </p:spTree>
    <p:extLst>
      <p:ext uri="{BB962C8B-B14F-4D97-AF65-F5344CB8AC3E}">
        <p14:creationId xmlns:p14="http://schemas.microsoft.com/office/powerpoint/2010/main" val="4195558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8AA-A116-B4B0-43D3-C3AACAACB54E}"/>
              </a:ext>
            </a:extLst>
          </p:cNvPr>
          <p:cNvSpPr>
            <a:spLocks noGrp="1"/>
          </p:cNvSpPr>
          <p:nvPr>
            <p:ph type="title"/>
          </p:nvPr>
        </p:nvSpPr>
        <p:spPr>
          <a:xfrm>
            <a:off x="838200" y="-98171"/>
            <a:ext cx="10515600" cy="1325563"/>
          </a:xfrm>
        </p:spPr>
        <p:txBody>
          <a:bodyPr/>
          <a:lstStyle/>
          <a:p>
            <a:pPr algn="ctr"/>
            <a:r>
              <a:rPr lang="hr-HR" b="1" dirty="0">
                <a:latin typeface="Kristen ITC" panose="03050502040202030202" pitchFamily="66" charset="0"/>
              </a:rPr>
              <a:t>Iz subverzije u instrument hegemonije</a:t>
            </a:r>
          </a:p>
        </p:txBody>
      </p:sp>
      <p:sp>
        <p:nvSpPr>
          <p:cNvPr id="3" name="Content Placeholder 2">
            <a:extLst>
              <a:ext uri="{FF2B5EF4-FFF2-40B4-BE49-F238E27FC236}">
                <a16:creationId xmlns:a16="http://schemas.microsoft.com/office/drawing/2014/main" id="{58E2F413-20BF-5D49-827A-FE9B3E153B30}"/>
              </a:ext>
            </a:extLst>
          </p:cNvPr>
          <p:cNvSpPr>
            <a:spLocks noGrp="1"/>
          </p:cNvSpPr>
          <p:nvPr>
            <p:ph idx="1"/>
          </p:nvPr>
        </p:nvSpPr>
        <p:spPr>
          <a:xfrm>
            <a:off x="0" y="617792"/>
            <a:ext cx="12192000" cy="3027617"/>
          </a:xfrm>
        </p:spPr>
        <p:txBody>
          <a:bodyPr>
            <a:normAutofit/>
          </a:bodyPr>
          <a:lstStyle/>
          <a:p>
            <a:pPr marL="0" indent="0">
              <a:buNone/>
            </a:pPr>
            <a:endParaRPr lang="hr-HR" dirty="0"/>
          </a:p>
          <a:p>
            <a:pPr lvl="0" algn="ctr">
              <a:buSzPct val="250000"/>
              <a:buBlip>
                <a:blip r:embed="rId2"/>
              </a:buBlip>
              <a:defRPr/>
            </a:pPr>
            <a:r>
              <a:rPr kumimoji="0" lang="hr-HR" sz="2000" b="0" i="0" u="none" strike="noStrike" kern="1200" cap="none" spc="0" normalizeH="0" baseline="0" noProof="0" dirty="0">
                <a:ln>
                  <a:noFill/>
                </a:ln>
                <a:solidFill>
                  <a:prstClr val="black"/>
                </a:solidFill>
                <a:effectLst/>
                <a:uLnTx/>
                <a:uFillTx/>
                <a:latin typeface="Kristen ITC" panose="03050502040202030202" pitchFamily="66" charset="0"/>
              </a:rPr>
              <a:t>U kasnijim fazama, novi val je doživio transformaciju iz subverzije u instrument hegemonije</a:t>
            </a:r>
          </a:p>
          <a:p>
            <a:pPr lvl="0" algn="ctr">
              <a:buSzPct val="250000"/>
              <a:buBlip>
                <a:blip r:embed="rId2"/>
              </a:buBlip>
              <a:defRPr/>
            </a:pPr>
            <a:r>
              <a:rPr lang="hr-HR" sz="2000" dirty="0">
                <a:solidFill>
                  <a:prstClr val="black"/>
                </a:solidFill>
                <a:latin typeface="Kristen ITC" panose="03050502040202030202" pitchFamily="66" charset="0"/>
              </a:rPr>
              <a:t>U </a:t>
            </a:r>
            <a:r>
              <a:rPr lang="hr-HR" sz="2000" dirty="0">
                <a:latin typeface="Kristen ITC" panose="03050502040202030202" pitchFamily="66" charset="0"/>
              </a:rPr>
              <a:t>početku kritičan prema tadašnjem društvu i sistemu, no kasnije (90ih) su neki izvođači, poput Prljavog kazališta, postali dio službene kulture nove države</a:t>
            </a:r>
          </a:p>
          <a:p>
            <a:pPr lvl="0" algn="ctr">
              <a:buSzPct val="250000"/>
              <a:buBlip>
                <a:blip r:embed="rId2"/>
              </a:buBlip>
              <a:defRPr/>
            </a:pPr>
            <a:r>
              <a:rPr lang="hr-HR" sz="2000" dirty="0">
                <a:latin typeface="Kristen ITC" panose="03050502040202030202" pitchFamily="66" charset="0"/>
              </a:rPr>
              <a:t>Iako su time stekli popularnost i moć, izgubili su onu prvotnu buntovnost koja ih je činila autentičnima</a:t>
            </a:r>
            <a:endParaRPr kumimoji="0" lang="hr-HR" sz="2000" b="0" i="0" u="none" strike="noStrike" kern="1200" cap="none" spc="0" normalizeH="0" baseline="0" noProof="0" dirty="0">
              <a:ln>
                <a:noFill/>
              </a:ln>
              <a:solidFill>
                <a:prstClr val="black"/>
              </a:solidFill>
              <a:effectLst/>
              <a:uLnTx/>
              <a:uFillTx/>
              <a:latin typeface="Kristen ITC" panose="03050502040202030202" pitchFamily="66" charset="0"/>
            </a:endParaRPr>
          </a:p>
          <a:p>
            <a:pPr marL="228600" marR="0" lvl="0" indent="-228600" algn="ctr" defTabSz="914400" rtl="0" eaLnBrk="1" fontAlgn="auto" latinLnBrk="0" hangingPunct="1">
              <a:lnSpc>
                <a:spcPct val="90000"/>
              </a:lnSpc>
              <a:spcBef>
                <a:spcPts val="1000"/>
              </a:spcBef>
              <a:spcAft>
                <a:spcPts val="0"/>
              </a:spcAft>
              <a:buClrTx/>
              <a:buSzPct val="250000"/>
              <a:buFont typeface="Arial" panose="020B0604020202020204" pitchFamily="34" charset="0"/>
              <a:buBlip>
                <a:blip r:embed="rId2"/>
              </a:buBlip>
              <a:tabLst/>
              <a:defRPr/>
            </a:pPr>
            <a:endParaRPr lang="hr-HR" dirty="0"/>
          </a:p>
        </p:txBody>
      </p:sp>
      <p:pic>
        <p:nvPicPr>
          <p:cNvPr id="4" name="Picture 3">
            <a:extLst>
              <a:ext uri="{FF2B5EF4-FFF2-40B4-BE49-F238E27FC236}">
                <a16:creationId xmlns:a16="http://schemas.microsoft.com/office/drawing/2014/main" id="{9B4800FA-E248-550C-49C5-7A90BD3E3952}"/>
              </a:ext>
            </a:extLst>
          </p:cNvPr>
          <p:cNvPicPr>
            <a:picLocks noChangeAspect="1"/>
          </p:cNvPicPr>
          <p:nvPr/>
        </p:nvPicPr>
        <p:blipFill>
          <a:blip r:embed="rId3"/>
          <a:stretch>
            <a:fillRect/>
          </a:stretch>
        </p:blipFill>
        <p:spPr>
          <a:xfrm>
            <a:off x="195073" y="2800161"/>
            <a:ext cx="3938016" cy="3938016"/>
          </a:xfrm>
          <a:prstGeom prst="rect">
            <a:avLst/>
          </a:prstGeom>
        </p:spPr>
      </p:pic>
      <p:sp>
        <p:nvSpPr>
          <p:cNvPr id="5" name="TextBox 4">
            <a:extLst>
              <a:ext uri="{FF2B5EF4-FFF2-40B4-BE49-F238E27FC236}">
                <a16:creationId xmlns:a16="http://schemas.microsoft.com/office/drawing/2014/main" id="{BE1E9C7D-2F26-7391-84B7-63348DEA427C}"/>
              </a:ext>
            </a:extLst>
          </p:cNvPr>
          <p:cNvSpPr txBox="1"/>
          <p:nvPr/>
        </p:nvSpPr>
        <p:spPr>
          <a:xfrm>
            <a:off x="4218434" y="2983303"/>
            <a:ext cx="4291584" cy="3754874"/>
          </a:xfrm>
          <a:prstGeom prst="rect">
            <a:avLst/>
          </a:prstGeom>
          <a:noFill/>
        </p:spPr>
        <p:txBody>
          <a:bodyPr wrap="square" rtlCol="0">
            <a:spAutoFit/>
          </a:bodyPr>
          <a:lstStyle/>
          <a:p>
            <a:pPr algn="ctr"/>
            <a:r>
              <a:rPr lang="hr-HR" sz="1700" dirty="0">
                <a:highlight>
                  <a:srgbClr val="FF0000"/>
                </a:highlight>
                <a:latin typeface="Kristen ITC" panose="03050502040202030202" pitchFamily="66" charset="0"/>
              </a:rPr>
              <a:t>Lupi petama</a:t>
            </a:r>
          </a:p>
          <a:p>
            <a:pPr algn="ctr"/>
            <a:endParaRPr lang="hr-HR" sz="1700" dirty="0">
              <a:latin typeface="Kristen ITC" panose="03050502040202030202" pitchFamily="66" charset="0"/>
            </a:endParaRPr>
          </a:p>
          <a:p>
            <a:pPr algn="ctr"/>
            <a:r>
              <a:rPr lang="hr-HR" sz="1700" dirty="0">
                <a:latin typeface="Kristen ITC" panose="03050502040202030202" pitchFamily="66" charset="0"/>
              </a:rPr>
              <a:t>Jednog dana kada ovaj rat se završi</a:t>
            </a:r>
          </a:p>
          <a:p>
            <a:pPr algn="ctr"/>
            <a:r>
              <a:rPr lang="hr-HR" sz="1700" dirty="0">
                <a:latin typeface="Kristen ITC" panose="03050502040202030202" pitchFamily="66" charset="0"/>
              </a:rPr>
              <a:t>Jedva čekam prijatelji sve vas da zagrlim</a:t>
            </a:r>
          </a:p>
          <a:p>
            <a:pPr algn="ctr"/>
            <a:r>
              <a:rPr lang="hr-HR" sz="1700" dirty="0">
                <a:latin typeface="Kristen ITC" panose="03050502040202030202" pitchFamily="66" charset="0"/>
              </a:rPr>
              <a:t>Ovako sjedim sam pa vam ponekad odpjevam</a:t>
            </a:r>
          </a:p>
          <a:p>
            <a:pPr algn="ctr"/>
            <a:endParaRPr lang="hr-HR" sz="1700" dirty="0">
              <a:latin typeface="Kristen ITC" panose="03050502040202030202" pitchFamily="66" charset="0"/>
            </a:endParaRPr>
          </a:p>
          <a:p>
            <a:pPr algn="ctr"/>
            <a:r>
              <a:rPr lang="hr-HR" sz="1700" dirty="0">
                <a:highlight>
                  <a:srgbClr val="FFFF00"/>
                </a:highlight>
                <a:latin typeface="Kristen ITC" panose="03050502040202030202" pitchFamily="66" charset="0"/>
              </a:rPr>
              <a:t>Lupi petama, reci evo sve za Hrvatsku</a:t>
            </a:r>
          </a:p>
          <a:p>
            <a:pPr algn="ctr"/>
            <a:r>
              <a:rPr lang="hr-HR" sz="1700" dirty="0">
                <a:highlight>
                  <a:srgbClr val="FFFF00"/>
                </a:highlight>
                <a:latin typeface="Kristen ITC" panose="03050502040202030202" pitchFamily="66" charset="0"/>
              </a:rPr>
              <a:t>Poljubim zastavu i pustim suzu neku iskrenu</a:t>
            </a:r>
          </a:p>
          <a:p>
            <a:pPr algn="ctr"/>
            <a:r>
              <a:rPr lang="hr-HR" sz="1700" dirty="0">
                <a:latin typeface="Kristen ITC" panose="03050502040202030202" pitchFamily="66" charset="0"/>
              </a:rPr>
              <a:t>O Bože čuvaj ti naše golubove i sirotinju</a:t>
            </a:r>
          </a:p>
          <a:p>
            <a:pPr algn="ctr"/>
            <a:r>
              <a:rPr lang="hr-HR" sz="1700" dirty="0">
                <a:latin typeface="Kristen ITC" panose="03050502040202030202" pitchFamily="66" charset="0"/>
              </a:rPr>
              <a:t>Jer bogati se i onako za sebe pobrinu</a:t>
            </a:r>
          </a:p>
        </p:txBody>
      </p:sp>
      <p:sp>
        <p:nvSpPr>
          <p:cNvPr id="6" name="TextBox 5">
            <a:extLst>
              <a:ext uri="{FF2B5EF4-FFF2-40B4-BE49-F238E27FC236}">
                <a16:creationId xmlns:a16="http://schemas.microsoft.com/office/drawing/2014/main" id="{7D306F7C-3D0F-2C73-8879-F40A8F39DF23}"/>
              </a:ext>
            </a:extLst>
          </p:cNvPr>
          <p:cNvSpPr txBox="1"/>
          <p:nvPr/>
        </p:nvSpPr>
        <p:spPr>
          <a:xfrm>
            <a:off x="8412481" y="2983303"/>
            <a:ext cx="3877057" cy="3693319"/>
          </a:xfrm>
          <a:prstGeom prst="rect">
            <a:avLst/>
          </a:prstGeom>
          <a:noFill/>
        </p:spPr>
        <p:txBody>
          <a:bodyPr wrap="square" rtlCol="0">
            <a:spAutoFit/>
          </a:bodyPr>
          <a:lstStyle/>
          <a:p>
            <a:pPr algn="ctr"/>
            <a:r>
              <a:rPr lang="hr-HR" dirty="0">
                <a:highlight>
                  <a:srgbClr val="FFFF00"/>
                </a:highlight>
                <a:latin typeface="Kristen ITC" panose="03050502040202030202" pitchFamily="66" charset="0"/>
              </a:rPr>
              <a:t>Mojoj majci</a:t>
            </a:r>
          </a:p>
          <a:p>
            <a:pPr algn="ctr"/>
            <a:endParaRPr lang="hr-HR" dirty="0">
              <a:latin typeface="Kristen ITC" panose="03050502040202030202" pitchFamily="66" charset="0"/>
            </a:endParaRPr>
          </a:p>
          <a:p>
            <a:pPr algn="ctr"/>
            <a:r>
              <a:rPr lang="hr-HR" dirty="0">
                <a:latin typeface="Kristen ITC" panose="03050502040202030202" pitchFamily="66" charset="0"/>
              </a:rPr>
              <a:t>I tek sad, kad te nema</a:t>
            </a:r>
          </a:p>
          <a:p>
            <a:pPr algn="ctr"/>
            <a:r>
              <a:rPr lang="hr-HR" dirty="0">
                <a:latin typeface="Kristen ITC" panose="03050502040202030202" pitchFamily="66" charset="0"/>
              </a:rPr>
              <a:t>Tko će jutrom da me budi?</a:t>
            </a:r>
          </a:p>
          <a:p>
            <a:pPr algn="ctr"/>
            <a:r>
              <a:rPr lang="hr-HR" dirty="0">
                <a:latin typeface="Kristen ITC" panose="03050502040202030202" pitchFamily="66" charset="0"/>
              </a:rPr>
              <a:t>I tek sad, kad te nema, dobro znam</a:t>
            </a:r>
          </a:p>
          <a:p>
            <a:pPr algn="ctr"/>
            <a:r>
              <a:rPr lang="hr-HR" dirty="0">
                <a:highlight>
                  <a:srgbClr val="FF0000"/>
                </a:highlight>
                <a:latin typeface="Kristen ITC" panose="03050502040202030202" pitchFamily="66" charset="0"/>
              </a:rPr>
              <a:t>Ti si bila zadnja ruža hrvatska</a:t>
            </a:r>
          </a:p>
          <a:p>
            <a:pPr algn="ctr"/>
            <a:endParaRPr lang="hr-HR" dirty="0">
              <a:highlight>
                <a:srgbClr val="FF0000"/>
              </a:highlight>
              <a:latin typeface="Kristen ITC" panose="03050502040202030202" pitchFamily="66" charset="0"/>
            </a:endParaRPr>
          </a:p>
          <a:p>
            <a:pPr algn="ctr"/>
            <a:r>
              <a:rPr lang="hr-HR" dirty="0">
                <a:highlight>
                  <a:srgbClr val="FF0000"/>
                </a:highlight>
                <a:latin typeface="Kristen ITC" panose="03050502040202030202" pitchFamily="66" charset="0"/>
              </a:rPr>
              <a:t>Ružo, moja ružice</a:t>
            </a:r>
          </a:p>
          <a:p>
            <a:pPr algn="ctr"/>
            <a:r>
              <a:rPr lang="hr-HR" dirty="0">
                <a:highlight>
                  <a:srgbClr val="FF0000"/>
                </a:highlight>
                <a:latin typeface="Kristen ITC" panose="03050502040202030202" pitchFamily="66" charset="0"/>
              </a:rPr>
              <a:t>Sve sam suze isplak’o</a:t>
            </a:r>
          </a:p>
          <a:p>
            <a:pPr algn="ctr"/>
            <a:r>
              <a:rPr lang="hr-HR" dirty="0">
                <a:highlight>
                  <a:srgbClr val="FF0000"/>
                </a:highlight>
                <a:latin typeface="Kristen ITC" panose="03050502040202030202" pitchFamily="66" charset="0"/>
              </a:rPr>
              <a:t>Noću zbog tebe</a:t>
            </a:r>
          </a:p>
          <a:p>
            <a:pPr algn="ctr"/>
            <a:r>
              <a:rPr lang="hr-HR" dirty="0">
                <a:latin typeface="Kristen ITC" panose="03050502040202030202" pitchFamily="66" charset="0"/>
              </a:rPr>
              <a:t>Ružo, moja ružice</a:t>
            </a:r>
          </a:p>
          <a:p>
            <a:pPr algn="ctr"/>
            <a:r>
              <a:rPr lang="hr-HR" dirty="0">
                <a:latin typeface="Kristen ITC" panose="03050502040202030202" pitchFamily="66" charset="0"/>
              </a:rPr>
              <a:t>Sve sam suze isplak’o</a:t>
            </a:r>
          </a:p>
        </p:txBody>
      </p:sp>
    </p:spTree>
    <p:extLst>
      <p:ext uri="{BB962C8B-B14F-4D97-AF65-F5344CB8AC3E}">
        <p14:creationId xmlns:p14="http://schemas.microsoft.com/office/powerpoint/2010/main" val="1048347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222740-D67E-C4FE-4021-40E5C957338D}"/>
              </a:ext>
            </a:extLst>
          </p:cNvPr>
          <p:cNvSpPr>
            <a:spLocks noGrp="1"/>
          </p:cNvSpPr>
          <p:nvPr>
            <p:ph idx="1"/>
          </p:nvPr>
        </p:nvSpPr>
        <p:spPr>
          <a:xfrm>
            <a:off x="42672" y="0"/>
            <a:ext cx="12106656" cy="6858000"/>
          </a:xfrm>
        </p:spPr>
        <p:txBody>
          <a:bodyPr>
            <a:normAutofit fontScale="55000" lnSpcReduction="20000"/>
          </a:bodyPr>
          <a:lstStyle/>
          <a:p>
            <a:pPr algn="ctr">
              <a:lnSpc>
                <a:spcPct val="150000"/>
              </a:lnSpc>
              <a:spcAft>
                <a:spcPts val="800"/>
              </a:spcAft>
              <a:buSzPct val="250000"/>
              <a:buBlip>
                <a:blip r:embed="rId2"/>
              </a:buBlip>
            </a:pPr>
            <a:r>
              <a:rPr lang="hr-HR" sz="3600" dirty="0">
                <a:latin typeface="Kristen ITC" panose="03050502040202030202" pitchFamily="66" charset="0"/>
              </a:rPr>
              <a:t>90ih se događa i fenomen “gubitka pamćenja” - svjesno brisanje, zajedničkih (svih republika) i često kritičkih aspekata jugoslavenskog novog vala iz hrvatske kulturne povijesti</a:t>
            </a:r>
          </a:p>
          <a:p>
            <a:pPr algn="ctr">
              <a:lnSpc>
                <a:spcPct val="150000"/>
              </a:lnSpc>
              <a:spcAft>
                <a:spcPts val="800"/>
              </a:spcAft>
              <a:buSzPct val="250000"/>
              <a:buBlip>
                <a:blip r:embed="rId2"/>
              </a:buBlip>
            </a:pPr>
            <a:r>
              <a:rPr lang="hr-HR" sz="3600" dirty="0">
                <a:latin typeface="Kristen ITC" panose="03050502040202030202" pitchFamily="66" charset="0"/>
              </a:rPr>
              <a:t>Kritički elementi kolektivne memorije se potiskuju kako bi se stvorio čišći, jednostavniji, „patriotski“ narativ</a:t>
            </a:r>
          </a:p>
          <a:p>
            <a:pPr algn="ctr">
              <a:lnSpc>
                <a:spcPct val="150000"/>
              </a:lnSpc>
              <a:spcAft>
                <a:spcPts val="800"/>
              </a:spcAft>
              <a:buSzPct val="250000"/>
              <a:buBlip>
                <a:blip r:embed="rId2"/>
              </a:buBlip>
            </a:pPr>
            <a:r>
              <a:rPr lang="hr-HR" sz="3600" dirty="0">
                <a:latin typeface="Kristen ITC" panose="03050502040202030202" pitchFamily="66" charset="0"/>
              </a:rPr>
              <a:t>Novo tumačenje novog vala zanemaruje činjenicu da je to bio kritički, jugoslavenski pokret, izostavlja se da su izvođači iz svih republika kritizirali državu i surađivali, da su mnogi tekstovi bili antiratni, antinacionalistički ili protiv sustava</a:t>
            </a:r>
          </a:p>
          <a:p>
            <a:pPr algn="ctr">
              <a:lnSpc>
                <a:spcPct val="150000"/>
              </a:lnSpc>
              <a:spcAft>
                <a:spcPts val="800"/>
              </a:spcAft>
              <a:buSzPct val="250000"/>
              <a:buBlip>
                <a:blip r:embed="rId2"/>
              </a:buBlip>
            </a:pPr>
            <a:r>
              <a:rPr lang="hr-HR" sz="3600" dirty="0">
                <a:latin typeface="Kristen ITC" panose="03050502040202030202" pitchFamily="66" charset="0"/>
              </a:rPr>
              <a:t>Novi val, koji je nekoć bio izraz urbanog otpora i regionalne povezanosti, danas u hrvatskom diskursu sve češće postaje nacionalni simbol - lišen političke oštrine i sveden na estetski retro proizvod</a:t>
            </a:r>
          </a:p>
          <a:p>
            <a:pPr algn="ctr">
              <a:lnSpc>
                <a:spcPct val="150000"/>
              </a:lnSpc>
              <a:spcAft>
                <a:spcPts val="800"/>
              </a:spcAft>
              <a:buSzPct val="250000"/>
              <a:buBlip>
                <a:blip r:embed="rId2"/>
              </a:buBlip>
            </a:pPr>
            <a:r>
              <a:rPr lang="hr-HR" sz="3600" dirty="0">
                <a:latin typeface="Kristen ITC" panose="03050502040202030202" pitchFamily="66" charset="0"/>
              </a:rPr>
              <a:t>Kroz reinterpretaciju glazbe oblikuje i kolektivna slika prošlosti</a:t>
            </a:r>
          </a:p>
          <a:p>
            <a:pPr algn="ctr">
              <a:lnSpc>
                <a:spcPct val="150000"/>
              </a:lnSpc>
              <a:spcAft>
                <a:spcPts val="800"/>
              </a:spcAft>
              <a:buSzPct val="250000"/>
              <a:buBlip>
                <a:blip r:embed="rId2"/>
              </a:buBlip>
            </a:pPr>
            <a:r>
              <a:rPr lang="hr-HR" sz="3600" dirty="0">
                <a:latin typeface="Kristen ITC" panose="03050502040202030202" pitchFamily="66" charset="0"/>
              </a:rPr>
              <a:t>Danas je kritički potencijal popularne glazbe marginaliziran, pretvoren u čistu zabavu, dok subverzivni potencijal sada u većoj mjeri pronalazi utočište u književnosti i neovisnim medijima</a:t>
            </a:r>
          </a:p>
          <a:p>
            <a:pPr marL="0" indent="0">
              <a:buNone/>
            </a:pPr>
            <a:endParaRPr lang="hr-HR" dirty="0"/>
          </a:p>
        </p:txBody>
      </p:sp>
    </p:spTree>
    <p:extLst>
      <p:ext uri="{BB962C8B-B14F-4D97-AF65-F5344CB8AC3E}">
        <p14:creationId xmlns:p14="http://schemas.microsoft.com/office/powerpoint/2010/main" val="3536376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944DA0-9E1C-40F1-F896-9A320834E4F2}"/>
              </a:ext>
            </a:extLst>
          </p:cNvPr>
          <p:cNvSpPr txBox="1"/>
          <p:nvPr/>
        </p:nvSpPr>
        <p:spPr>
          <a:xfrm>
            <a:off x="7757414" y="107105"/>
            <a:ext cx="5351779" cy="3416320"/>
          </a:xfrm>
          <a:prstGeom prst="rect">
            <a:avLst/>
          </a:prstGeom>
          <a:noFill/>
        </p:spPr>
        <p:txBody>
          <a:bodyPr wrap="square" rtlCol="0">
            <a:spAutoFit/>
          </a:bodyPr>
          <a:lstStyle/>
          <a:p>
            <a:pPr algn="ctr"/>
            <a:r>
              <a:rPr lang="pl-PL" dirty="0">
                <a:highlight>
                  <a:srgbClr val="FF0000"/>
                </a:highlight>
                <a:latin typeface="Kristen ITC" panose="03050502040202030202" pitchFamily="66" charset="0"/>
              </a:rPr>
              <a:t>Neka ljubi se </a:t>
            </a:r>
          </a:p>
          <a:p>
            <a:pPr algn="ctr"/>
            <a:r>
              <a:rPr lang="pl-PL" dirty="0">
                <a:highlight>
                  <a:srgbClr val="FF0000"/>
                </a:highlight>
                <a:latin typeface="Kristen ITC" panose="03050502040202030202" pitchFamily="66" charset="0"/>
              </a:rPr>
              <a:t>Istok i zapad (91’.)</a:t>
            </a:r>
          </a:p>
          <a:p>
            <a:pPr algn="ctr"/>
            <a:endParaRPr lang="hr-HR" dirty="0">
              <a:latin typeface="Kristen ITC" panose="03050502040202030202" pitchFamily="66" charset="0"/>
            </a:endParaRPr>
          </a:p>
          <a:p>
            <a:pPr algn="ctr"/>
            <a:r>
              <a:rPr lang="hr-HR" dirty="0">
                <a:highlight>
                  <a:srgbClr val="FFFF00"/>
                </a:highlight>
                <a:latin typeface="Kristen ITC" panose="03050502040202030202" pitchFamily="66" charset="0"/>
              </a:rPr>
              <a:t>Neka ljubi se </a:t>
            </a:r>
          </a:p>
          <a:p>
            <a:pPr algn="ctr"/>
            <a:r>
              <a:rPr lang="hr-HR" dirty="0">
                <a:highlight>
                  <a:srgbClr val="FFFF00"/>
                </a:highlight>
                <a:latin typeface="Kristen ITC" panose="03050502040202030202" pitchFamily="66" charset="0"/>
              </a:rPr>
              <a:t>Istok i zapad </a:t>
            </a:r>
          </a:p>
          <a:p>
            <a:pPr algn="ctr"/>
            <a:r>
              <a:rPr lang="hr-HR" dirty="0">
                <a:highlight>
                  <a:srgbClr val="FFFF00"/>
                </a:highlight>
                <a:latin typeface="Kristen ITC" panose="03050502040202030202" pitchFamily="66" charset="0"/>
              </a:rPr>
              <a:t>Neka ljubi se </a:t>
            </a:r>
          </a:p>
          <a:p>
            <a:pPr algn="ctr"/>
            <a:r>
              <a:rPr lang="hr-HR" dirty="0">
                <a:highlight>
                  <a:srgbClr val="FFFF00"/>
                </a:highlight>
                <a:latin typeface="Kristen ITC" panose="03050502040202030202" pitchFamily="66" charset="0"/>
              </a:rPr>
              <a:t>Sjever i jug </a:t>
            </a:r>
          </a:p>
          <a:p>
            <a:pPr algn="ctr"/>
            <a:endParaRPr lang="hr-HR" dirty="0">
              <a:latin typeface="Kristen ITC" panose="03050502040202030202" pitchFamily="66" charset="0"/>
            </a:endParaRPr>
          </a:p>
          <a:p>
            <a:pPr algn="ctr"/>
            <a:r>
              <a:rPr lang="hr-HR" dirty="0">
                <a:latin typeface="Kristen ITC" panose="03050502040202030202" pitchFamily="66" charset="0"/>
              </a:rPr>
              <a:t>Skini prašinu </a:t>
            </a:r>
          </a:p>
          <a:p>
            <a:pPr algn="ctr"/>
            <a:r>
              <a:rPr lang="hr-HR" dirty="0">
                <a:latin typeface="Kristen ITC" panose="03050502040202030202" pitchFamily="66" charset="0"/>
              </a:rPr>
              <a:t>Sa starog kofera</a:t>
            </a:r>
          </a:p>
          <a:p>
            <a:pPr algn="ctr"/>
            <a:r>
              <a:rPr lang="hr-HR" dirty="0">
                <a:latin typeface="Kristen ITC" panose="03050502040202030202" pitchFamily="66" charset="0"/>
              </a:rPr>
              <a:t>I krenimo na put</a:t>
            </a:r>
          </a:p>
          <a:p>
            <a:pPr algn="ctr"/>
            <a:r>
              <a:rPr lang="hr-HR" dirty="0">
                <a:highlight>
                  <a:srgbClr val="FFFF00"/>
                </a:highlight>
                <a:latin typeface="Kristen ITC" panose="03050502040202030202" pitchFamily="66" charset="0"/>
              </a:rPr>
              <a:t>Hajde budi mi drug </a:t>
            </a:r>
          </a:p>
        </p:txBody>
      </p:sp>
      <p:sp>
        <p:nvSpPr>
          <p:cNvPr id="5" name="TextBox 4">
            <a:extLst>
              <a:ext uri="{FF2B5EF4-FFF2-40B4-BE49-F238E27FC236}">
                <a16:creationId xmlns:a16="http://schemas.microsoft.com/office/drawing/2014/main" id="{4811031A-D93D-8C91-C4AA-982A810D5631}"/>
              </a:ext>
            </a:extLst>
          </p:cNvPr>
          <p:cNvSpPr txBox="1"/>
          <p:nvPr/>
        </p:nvSpPr>
        <p:spPr>
          <a:xfrm>
            <a:off x="207264" y="316992"/>
            <a:ext cx="3511296" cy="2585323"/>
          </a:xfrm>
          <a:prstGeom prst="rect">
            <a:avLst/>
          </a:prstGeom>
          <a:noFill/>
        </p:spPr>
        <p:txBody>
          <a:bodyPr wrap="square" rtlCol="0">
            <a:spAutoFit/>
          </a:bodyPr>
          <a:lstStyle/>
          <a:p>
            <a:pPr algn="ctr"/>
            <a:r>
              <a:rPr lang="hr-HR" dirty="0">
                <a:highlight>
                  <a:srgbClr val="FFFF00"/>
                </a:highlight>
                <a:latin typeface="Kristen ITC" panose="03050502040202030202" pitchFamily="66" charset="0"/>
              </a:rPr>
              <a:t>Igra rokenrol cela Jugoslavija (’88.)</a:t>
            </a:r>
          </a:p>
          <a:p>
            <a:pPr algn="ctr"/>
            <a:endParaRPr lang="hr-HR" dirty="0">
              <a:latin typeface="Kristen ITC" panose="03050502040202030202" pitchFamily="66" charset="0"/>
            </a:endParaRPr>
          </a:p>
          <a:p>
            <a:pPr algn="ctr"/>
            <a:r>
              <a:rPr lang="hr-HR" dirty="0">
                <a:highlight>
                  <a:srgbClr val="FF0000"/>
                </a:highlight>
                <a:latin typeface="Kristen ITC" panose="03050502040202030202" pitchFamily="66" charset="0"/>
              </a:rPr>
              <a:t>Igra rokenrol cela Jugoslavija</a:t>
            </a:r>
          </a:p>
          <a:p>
            <a:pPr algn="ctr"/>
            <a:r>
              <a:rPr lang="hr-HR" dirty="0">
                <a:latin typeface="Kristen ITC" panose="03050502040202030202" pitchFamily="66" charset="0"/>
              </a:rPr>
              <a:t>Sve se oko tebe ispravlja i savija</a:t>
            </a:r>
          </a:p>
          <a:p>
            <a:pPr algn="ctr"/>
            <a:r>
              <a:rPr lang="hr-HR" dirty="0">
                <a:latin typeface="Kristen ITC" panose="03050502040202030202" pitchFamily="66" charset="0"/>
              </a:rPr>
              <a:t>Igra rokenrol cela Jugoslavija</a:t>
            </a:r>
          </a:p>
          <a:p>
            <a:pPr algn="ctr"/>
            <a:r>
              <a:rPr lang="hr-HR" dirty="0">
                <a:latin typeface="Kristen ITC" panose="03050502040202030202" pitchFamily="66" charset="0"/>
              </a:rPr>
              <a:t>Sve se oko tebe ispravlja i savija</a:t>
            </a:r>
          </a:p>
        </p:txBody>
      </p:sp>
      <p:sp>
        <p:nvSpPr>
          <p:cNvPr id="6" name="TextBox 5">
            <a:extLst>
              <a:ext uri="{FF2B5EF4-FFF2-40B4-BE49-F238E27FC236}">
                <a16:creationId xmlns:a16="http://schemas.microsoft.com/office/drawing/2014/main" id="{38A4A111-2F33-7460-6C55-1786393E0773}"/>
              </a:ext>
            </a:extLst>
          </p:cNvPr>
          <p:cNvSpPr txBox="1"/>
          <p:nvPr/>
        </p:nvSpPr>
        <p:spPr>
          <a:xfrm>
            <a:off x="207264" y="3632219"/>
            <a:ext cx="3694176" cy="1754326"/>
          </a:xfrm>
          <a:prstGeom prst="rect">
            <a:avLst/>
          </a:prstGeom>
          <a:noFill/>
        </p:spPr>
        <p:txBody>
          <a:bodyPr wrap="square" rtlCol="0">
            <a:spAutoFit/>
          </a:bodyPr>
          <a:lstStyle/>
          <a:p>
            <a:pPr algn="ctr"/>
            <a:r>
              <a:rPr lang="hr-HR" dirty="0">
                <a:highlight>
                  <a:srgbClr val="FF0000"/>
                </a:highlight>
                <a:latin typeface="Kristen ITC" panose="03050502040202030202" pitchFamily="66" charset="0"/>
              </a:rPr>
              <a:t>Jeans generacija (‘86.)</a:t>
            </a:r>
          </a:p>
          <a:p>
            <a:pPr algn="ctr"/>
            <a:endParaRPr lang="hr-HR" dirty="0">
              <a:highlight>
                <a:srgbClr val="FF0000"/>
              </a:highlight>
              <a:latin typeface="Kristen ITC" panose="03050502040202030202" pitchFamily="66" charset="0"/>
            </a:endParaRPr>
          </a:p>
          <a:p>
            <a:pPr algn="ctr"/>
            <a:r>
              <a:rPr lang="hr-HR" dirty="0">
                <a:latin typeface="Kristen ITC" panose="03050502040202030202" pitchFamily="66" charset="0"/>
              </a:rPr>
              <a:t>Da mi smo svi Jeans Generacija</a:t>
            </a:r>
          </a:p>
          <a:p>
            <a:pPr algn="ctr"/>
            <a:r>
              <a:rPr lang="hr-HR" dirty="0">
                <a:latin typeface="Kristen ITC" panose="03050502040202030202" pitchFamily="66" charset="0"/>
              </a:rPr>
              <a:t>I mi smo sad najjača nacija</a:t>
            </a:r>
          </a:p>
          <a:p>
            <a:pPr algn="ctr"/>
            <a:r>
              <a:rPr lang="hr-HR" dirty="0">
                <a:latin typeface="Kristen ITC" panose="03050502040202030202" pitchFamily="66" charset="0"/>
              </a:rPr>
              <a:t>I mi smo i istok i zapad i jug</a:t>
            </a:r>
          </a:p>
          <a:p>
            <a:pPr algn="ctr"/>
            <a:r>
              <a:rPr lang="hr-HR" dirty="0">
                <a:highlight>
                  <a:srgbClr val="FFFF00"/>
                </a:highlight>
                <a:latin typeface="Kristen ITC" panose="03050502040202030202" pitchFamily="66" charset="0"/>
              </a:rPr>
              <a:t>Mi smo tovariš, mister, i drug</a:t>
            </a:r>
          </a:p>
        </p:txBody>
      </p:sp>
      <p:sp>
        <p:nvSpPr>
          <p:cNvPr id="7" name="TextBox 6">
            <a:extLst>
              <a:ext uri="{FF2B5EF4-FFF2-40B4-BE49-F238E27FC236}">
                <a16:creationId xmlns:a16="http://schemas.microsoft.com/office/drawing/2014/main" id="{74193ED3-FF17-CB13-065B-39292692D8E7}"/>
              </a:ext>
            </a:extLst>
          </p:cNvPr>
          <p:cNvSpPr txBox="1"/>
          <p:nvPr/>
        </p:nvSpPr>
        <p:spPr>
          <a:xfrm>
            <a:off x="3611879" y="316992"/>
            <a:ext cx="5351778" cy="6247864"/>
          </a:xfrm>
          <a:prstGeom prst="rect">
            <a:avLst/>
          </a:prstGeom>
          <a:noFill/>
        </p:spPr>
        <p:txBody>
          <a:bodyPr wrap="square" rtlCol="0">
            <a:spAutoFit/>
          </a:bodyPr>
          <a:lstStyle/>
          <a:p>
            <a:pPr algn="ctr"/>
            <a:r>
              <a:rPr lang="hr-HR" sz="1600" dirty="0">
                <a:highlight>
                  <a:srgbClr val="FF0000"/>
                </a:highlight>
                <a:latin typeface="Kristen ITC" panose="03050502040202030202" pitchFamily="66" charset="0"/>
              </a:rPr>
              <a:t>E moj druže Beogradski (‘92.)</a:t>
            </a:r>
          </a:p>
          <a:p>
            <a:pPr algn="ctr"/>
            <a:endParaRPr lang="hr-HR" sz="1600" dirty="0">
              <a:latin typeface="Kristen ITC" panose="03050502040202030202" pitchFamily="66" charset="0"/>
            </a:endParaRPr>
          </a:p>
          <a:p>
            <a:pPr algn="ctr"/>
            <a:r>
              <a:rPr lang="hr-HR" sz="1600" dirty="0">
                <a:highlight>
                  <a:srgbClr val="FFFF00"/>
                </a:highlight>
                <a:latin typeface="Kristen ITC" panose="03050502040202030202" pitchFamily="66" charset="0"/>
              </a:rPr>
              <a:t>Lijepe cure beogradske, kako ste se ljubit znale</a:t>
            </a:r>
          </a:p>
          <a:p>
            <a:pPr algn="ctr"/>
            <a:r>
              <a:rPr lang="hr-HR" sz="1600" dirty="0">
                <a:highlight>
                  <a:srgbClr val="FFFF00"/>
                </a:highlight>
                <a:latin typeface="Kristen ITC" panose="03050502040202030202" pitchFamily="66" charset="0"/>
              </a:rPr>
              <a:t>Još se sjećam kose plave Novosadske moje male</a:t>
            </a:r>
          </a:p>
          <a:p>
            <a:pPr algn="ctr"/>
            <a:endParaRPr lang="hr-HR" sz="1600" dirty="0">
              <a:highlight>
                <a:srgbClr val="FFFF00"/>
              </a:highlight>
              <a:latin typeface="Kristen ITC" panose="03050502040202030202" pitchFamily="66" charset="0"/>
            </a:endParaRPr>
          </a:p>
          <a:p>
            <a:pPr algn="ctr"/>
            <a:r>
              <a:rPr lang="hr-HR" sz="1600" dirty="0">
                <a:highlight>
                  <a:srgbClr val="FFFF00"/>
                </a:highlight>
                <a:latin typeface="Kristen ITC" panose="03050502040202030202" pitchFamily="66" charset="0"/>
              </a:rPr>
              <a:t>Zbog nje sam se ja vozio kraj Dunava i kraj Save</a:t>
            </a:r>
          </a:p>
          <a:p>
            <a:pPr algn="ctr"/>
            <a:r>
              <a:rPr lang="hr-HR" sz="1600" dirty="0">
                <a:highlight>
                  <a:srgbClr val="FFFF00"/>
                </a:highlight>
                <a:latin typeface="Kristen ITC" panose="03050502040202030202" pitchFamily="66" charset="0"/>
              </a:rPr>
              <a:t>Sto sam sela zavolio, o kako sam sretan bio</a:t>
            </a:r>
          </a:p>
          <a:p>
            <a:pPr algn="ctr"/>
            <a:endParaRPr lang="hr-HR" sz="1600" dirty="0">
              <a:highlight>
                <a:srgbClr val="FFFF00"/>
              </a:highlight>
              <a:latin typeface="Kristen ITC" panose="03050502040202030202" pitchFamily="66" charset="0"/>
            </a:endParaRPr>
          </a:p>
          <a:p>
            <a:pPr algn="ctr"/>
            <a:r>
              <a:rPr lang="hr-HR" sz="1600" dirty="0">
                <a:highlight>
                  <a:srgbClr val="FFFF00"/>
                </a:highlight>
                <a:latin typeface="Kristen ITC" panose="03050502040202030202" pitchFamily="66" charset="0"/>
              </a:rPr>
              <a:t>E moj druže beogradski sve smo srpske pjesme znali</a:t>
            </a:r>
          </a:p>
          <a:p>
            <a:pPr algn="ctr"/>
            <a:r>
              <a:rPr lang="hr-HR" sz="1600" dirty="0">
                <a:highlight>
                  <a:srgbClr val="FFFF00"/>
                </a:highlight>
                <a:latin typeface="Kristen ITC" panose="03050502040202030202" pitchFamily="66" charset="0"/>
              </a:rPr>
              <a:t>Pjevali smo prije rata: Zdravo Djevo kraljice hrvata</a:t>
            </a:r>
          </a:p>
          <a:p>
            <a:pPr algn="ctr"/>
            <a:endParaRPr lang="hr-HR" sz="1600" dirty="0">
              <a:highlight>
                <a:srgbClr val="FFFF00"/>
              </a:highlight>
              <a:latin typeface="Kristen ITC" panose="03050502040202030202" pitchFamily="66" charset="0"/>
            </a:endParaRPr>
          </a:p>
          <a:p>
            <a:pPr algn="ctr"/>
            <a:r>
              <a:rPr lang="hr-HR" sz="1600" dirty="0">
                <a:highlight>
                  <a:srgbClr val="FFFF00"/>
                </a:highlight>
                <a:latin typeface="Kristen ITC" panose="03050502040202030202" pitchFamily="66" charset="0"/>
              </a:rPr>
              <a:t>E moj druže beogradski Slavonijom sela gore</a:t>
            </a:r>
          </a:p>
          <a:p>
            <a:pPr algn="ctr"/>
            <a:r>
              <a:rPr lang="hr-HR" sz="1600" dirty="0">
                <a:highlight>
                  <a:srgbClr val="FFFF00"/>
                </a:highlight>
                <a:latin typeface="Kristen ITC" panose="03050502040202030202" pitchFamily="66" charset="0"/>
              </a:rPr>
              <a:t>E moj druže beogradski ne može se ni na more</a:t>
            </a:r>
          </a:p>
          <a:p>
            <a:pPr algn="ctr"/>
            <a:endParaRPr lang="hr-HR" sz="1600" dirty="0">
              <a:highlight>
                <a:srgbClr val="FFFF00"/>
              </a:highlight>
              <a:latin typeface="Kristen ITC" panose="03050502040202030202" pitchFamily="66" charset="0"/>
            </a:endParaRPr>
          </a:p>
          <a:p>
            <a:pPr algn="ctr"/>
            <a:r>
              <a:rPr lang="hr-HR" sz="1600" dirty="0">
                <a:highlight>
                  <a:srgbClr val="FFFF00"/>
                </a:highlight>
                <a:latin typeface="Kristen ITC" panose="03050502040202030202" pitchFamily="66" charset="0"/>
              </a:rPr>
              <a:t>E moj druže beogradski srest ćemo se pokraj Save</a:t>
            </a:r>
          </a:p>
          <a:p>
            <a:pPr algn="ctr"/>
            <a:r>
              <a:rPr lang="hr-HR" sz="1600" dirty="0">
                <a:highlight>
                  <a:srgbClr val="FFFF00"/>
                </a:highlight>
                <a:latin typeface="Kristen ITC" panose="03050502040202030202" pitchFamily="66" charset="0"/>
              </a:rPr>
              <a:t>Ti me nećeš prepoznati pa ćeš na me zapucati</a:t>
            </a:r>
          </a:p>
          <a:p>
            <a:pPr algn="ctr"/>
            <a:endParaRPr lang="hr-HR" sz="1600" dirty="0">
              <a:highlight>
                <a:srgbClr val="FFFF00"/>
              </a:highlight>
              <a:latin typeface="Kristen ITC" panose="03050502040202030202" pitchFamily="66" charset="0"/>
            </a:endParaRPr>
          </a:p>
          <a:p>
            <a:pPr algn="ctr"/>
            <a:r>
              <a:rPr lang="hr-HR" sz="1600" dirty="0">
                <a:highlight>
                  <a:srgbClr val="FFFF00"/>
                </a:highlight>
                <a:latin typeface="Kristen ITC" panose="03050502040202030202" pitchFamily="66" charset="0"/>
              </a:rPr>
              <a:t>Pustit ću ti metak prvi, vi budite uvijek prvi</a:t>
            </a:r>
          </a:p>
          <a:p>
            <a:pPr algn="ctr"/>
            <a:r>
              <a:rPr lang="hr-HR" sz="1600" dirty="0">
                <a:highlight>
                  <a:srgbClr val="FFFF00"/>
                </a:highlight>
                <a:latin typeface="Kristen ITC" panose="03050502040202030202" pitchFamily="66" charset="0"/>
              </a:rPr>
              <a:t>Drugi ću ti oprostiti, treći će me promašiti</a:t>
            </a:r>
          </a:p>
          <a:p>
            <a:pPr algn="ctr"/>
            <a:endParaRPr lang="hr-HR" sz="1600" dirty="0">
              <a:highlight>
                <a:srgbClr val="FFFF00"/>
              </a:highlight>
              <a:latin typeface="Kristen ITC" panose="03050502040202030202" pitchFamily="66" charset="0"/>
            </a:endParaRPr>
          </a:p>
          <a:p>
            <a:pPr algn="ctr"/>
            <a:r>
              <a:rPr lang="hr-HR" sz="1600" dirty="0">
                <a:highlight>
                  <a:srgbClr val="FFFF00"/>
                </a:highlight>
                <a:latin typeface="Kristen ITC" panose="03050502040202030202" pitchFamily="66" charset="0"/>
              </a:rPr>
              <a:t>A ja neću nisaniti i Bogu ću se moliti</a:t>
            </a:r>
          </a:p>
          <a:p>
            <a:pPr algn="ctr"/>
            <a:r>
              <a:rPr lang="hr-HR" sz="1600" dirty="0">
                <a:highlight>
                  <a:srgbClr val="FFFF00"/>
                </a:highlight>
                <a:latin typeface="Kristen ITC" panose="03050502040202030202" pitchFamily="66" charset="0"/>
              </a:rPr>
              <a:t>Da te mogu promašiti ali ću te pogoditi</a:t>
            </a:r>
          </a:p>
          <a:p>
            <a:pPr algn="ctr"/>
            <a:endParaRPr lang="hr-HR" sz="1600" dirty="0">
              <a:highlight>
                <a:srgbClr val="FFFF00"/>
              </a:highlight>
              <a:latin typeface="Kristen ITC" panose="03050502040202030202" pitchFamily="66" charset="0"/>
            </a:endParaRPr>
          </a:p>
          <a:p>
            <a:pPr algn="ctr"/>
            <a:r>
              <a:rPr lang="hr-HR" sz="1600" dirty="0">
                <a:highlight>
                  <a:srgbClr val="FFFF00"/>
                </a:highlight>
                <a:latin typeface="Kristen ITC" panose="03050502040202030202" pitchFamily="66" charset="0"/>
              </a:rPr>
              <a:t>Ja ću tebe oplakati, oči ću ti zaklopiti</a:t>
            </a:r>
          </a:p>
          <a:p>
            <a:pPr algn="ctr"/>
            <a:r>
              <a:rPr lang="hr-HR" sz="1600" dirty="0">
                <a:highlight>
                  <a:srgbClr val="FFFF00"/>
                </a:highlight>
                <a:latin typeface="Kristen ITC" panose="03050502040202030202" pitchFamily="66" charset="0"/>
              </a:rPr>
              <a:t>Joj kako sam tužan bio, ja sam druga izgubio</a:t>
            </a:r>
          </a:p>
        </p:txBody>
      </p:sp>
      <p:sp>
        <p:nvSpPr>
          <p:cNvPr id="8" name="TextBox 7">
            <a:extLst>
              <a:ext uri="{FF2B5EF4-FFF2-40B4-BE49-F238E27FC236}">
                <a16:creationId xmlns:a16="http://schemas.microsoft.com/office/drawing/2014/main" id="{BF95B693-8A27-329A-9894-F423F1FE7F69}"/>
              </a:ext>
            </a:extLst>
          </p:cNvPr>
          <p:cNvSpPr txBox="1"/>
          <p:nvPr/>
        </p:nvSpPr>
        <p:spPr>
          <a:xfrm>
            <a:off x="525779" y="6196595"/>
            <a:ext cx="3086100" cy="646331"/>
          </a:xfrm>
          <a:prstGeom prst="rect">
            <a:avLst/>
          </a:prstGeom>
          <a:noFill/>
        </p:spPr>
        <p:txBody>
          <a:bodyPr wrap="square" rtlCol="0">
            <a:spAutoFit/>
          </a:bodyPr>
          <a:lstStyle/>
          <a:p>
            <a:r>
              <a:rPr lang="hr-HR" dirty="0">
                <a:latin typeface="Kristen ITC" panose="03050502040202030202" pitchFamily="66" charset="0"/>
              </a:rPr>
              <a:t>https://www.youtube.com/watch?v=OBClSknncNg</a:t>
            </a:r>
          </a:p>
        </p:txBody>
      </p:sp>
      <p:sp>
        <p:nvSpPr>
          <p:cNvPr id="9" name="TextBox 8">
            <a:extLst>
              <a:ext uri="{FF2B5EF4-FFF2-40B4-BE49-F238E27FC236}">
                <a16:creationId xmlns:a16="http://schemas.microsoft.com/office/drawing/2014/main" id="{80BF6765-98F5-FFAE-2E40-4D712E7850F3}"/>
              </a:ext>
            </a:extLst>
          </p:cNvPr>
          <p:cNvSpPr txBox="1"/>
          <p:nvPr/>
        </p:nvSpPr>
        <p:spPr>
          <a:xfrm>
            <a:off x="8674608" y="3801495"/>
            <a:ext cx="3517392" cy="3170099"/>
          </a:xfrm>
          <a:prstGeom prst="rect">
            <a:avLst/>
          </a:prstGeom>
          <a:noFill/>
        </p:spPr>
        <p:txBody>
          <a:bodyPr wrap="square" rtlCol="0">
            <a:spAutoFit/>
          </a:bodyPr>
          <a:lstStyle/>
          <a:p>
            <a:pPr algn="ctr"/>
            <a:r>
              <a:rPr lang="hr-HR" sz="2000" dirty="0">
                <a:highlight>
                  <a:srgbClr val="FFFF00"/>
                </a:highlight>
                <a:latin typeface="Kristen ITC" panose="03050502040202030202" pitchFamily="66" charset="0"/>
              </a:rPr>
              <a:t>Čovek sa mesecom u očima(‘93.)</a:t>
            </a:r>
          </a:p>
          <a:p>
            <a:pPr algn="ctr"/>
            <a:endParaRPr lang="hr-HR" sz="2000" dirty="0">
              <a:latin typeface="Kristen ITC" panose="03050502040202030202" pitchFamily="66" charset="0"/>
            </a:endParaRPr>
          </a:p>
          <a:p>
            <a:pPr algn="ctr"/>
            <a:r>
              <a:rPr lang="hr-HR" sz="2000" dirty="0">
                <a:latin typeface="Kristen ITC" panose="03050502040202030202" pitchFamily="66" charset="0"/>
              </a:rPr>
              <a:t>Ne znaš ti, nema oslobođenih</a:t>
            </a:r>
          </a:p>
          <a:p>
            <a:pPr algn="ctr"/>
            <a:r>
              <a:rPr lang="hr-HR" sz="2000" dirty="0">
                <a:highlight>
                  <a:srgbClr val="FF0000"/>
                </a:highlight>
                <a:latin typeface="Kristen ITC" panose="03050502040202030202" pitchFamily="66" charset="0"/>
              </a:rPr>
              <a:t>svaku tišinu mi granata prošara</a:t>
            </a:r>
          </a:p>
          <a:p>
            <a:pPr algn="ctr"/>
            <a:r>
              <a:rPr lang="hr-HR" sz="2000" dirty="0">
                <a:latin typeface="Kristen ITC" panose="03050502040202030202" pitchFamily="66" charset="0"/>
              </a:rPr>
              <a:t>Spasen je taj prvi pogođeni</a:t>
            </a:r>
          </a:p>
          <a:p>
            <a:pPr algn="ctr"/>
            <a:r>
              <a:rPr lang="hr-HR" sz="2000" dirty="0">
                <a:latin typeface="Kristen ITC" panose="03050502040202030202" pitchFamily="66" charset="0"/>
              </a:rPr>
              <a:t>a svi su drugi večni taoci košmara</a:t>
            </a:r>
          </a:p>
        </p:txBody>
      </p:sp>
    </p:spTree>
    <p:extLst>
      <p:ext uri="{BB962C8B-B14F-4D97-AF65-F5344CB8AC3E}">
        <p14:creationId xmlns:p14="http://schemas.microsoft.com/office/powerpoint/2010/main" val="4110316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23D730-7895-C94F-7BE7-E9A671325D15}"/>
              </a:ext>
            </a:extLst>
          </p:cNvPr>
          <p:cNvSpPr txBox="1"/>
          <p:nvPr/>
        </p:nvSpPr>
        <p:spPr>
          <a:xfrm>
            <a:off x="419100" y="990600"/>
            <a:ext cx="3581400" cy="5078313"/>
          </a:xfrm>
          <a:prstGeom prst="rect">
            <a:avLst/>
          </a:prstGeom>
          <a:noFill/>
        </p:spPr>
        <p:txBody>
          <a:bodyPr wrap="square" rtlCol="0">
            <a:spAutoFit/>
          </a:bodyPr>
          <a:lstStyle/>
          <a:p>
            <a:pPr algn="ctr"/>
            <a:r>
              <a:rPr lang="hr-HR" dirty="0">
                <a:highlight>
                  <a:srgbClr val="FF0000"/>
                </a:highlight>
                <a:latin typeface="Kristen ITC" panose="03050502040202030202" pitchFamily="66" charset="0"/>
              </a:rPr>
              <a:t>Moja domovina (‘91.)</a:t>
            </a:r>
          </a:p>
          <a:p>
            <a:pPr algn="ctr"/>
            <a:endParaRPr lang="hr-HR" dirty="0">
              <a:latin typeface="Kristen ITC" panose="03050502040202030202" pitchFamily="66" charset="0"/>
            </a:endParaRPr>
          </a:p>
          <a:p>
            <a:pPr algn="ctr"/>
            <a:r>
              <a:rPr lang="hr-HR" dirty="0">
                <a:latin typeface="Kristen ITC" panose="03050502040202030202" pitchFamily="66" charset="0"/>
              </a:rPr>
              <a:t>Svakog dana mislim na tebe</a:t>
            </a:r>
          </a:p>
          <a:p>
            <a:pPr algn="ctr"/>
            <a:r>
              <a:rPr lang="hr-HR" dirty="0">
                <a:latin typeface="Kristen ITC" panose="03050502040202030202" pitchFamily="66" charset="0"/>
              </a:rPr>
              <a:t>Slušam vijesti, brojim korake</a:t>
            </a:r>
          </a:p>
          <a:p>
            <a:pPr algn="ctr"/>
            <a:r>
              <a:rPr lang="hr-HR" dirty="0">
                <a:latin typeface="Kristen ITC" panose="03050502040202030202" pitchFamily="66" charset="0"/>
              </a:rPr>
              <a:t>Nemir je u srcima, a ljubav u nama</a:t>
            </a:r>
          </a:p>
          <a:p>
            <a:pPr algn="ctr"/>
            <a:r>
              <a:rPr lang="hr-HR" dirty="0">
                <a:latin typeface="Kristen ITC" panose="03050502040202030202" pitchFamily="66" charset="0"/>
              </a:rPr>
              <a:t>Ima samo jedna istina</a:t>
            </a:r>
          </a:p>
          <a:p>
            <a:pPr algn="ctr"/>
            <a:r>
              <a:rPr lang="hr-HR" dirty="0">
                <a:latin typeface="Kristen ITC" panose="03050502040202030202" pitchFamily="66" charset="0"/>
              </a:rPr>
              <a:t>Svaka zvijezda sija za tebe</a:t>
            </a:r>
          </a:p>
          <a:p>
            <a:pPr algn="ctr"/>
            <a:r>
              <a:rPr lang="hr-HR" dirty="0">
                <a:latin typeface="Kristen ITC" panose="03050502040202030202" pitchFamily="66" charset="0"/>
              </a:rPr>
              <a:t>Kamen puca, pjesma putuje</a:t>
            </a:r>
          </a:p>
          <a:p>
            <a:pPr algn="ctr"/>
            <a:r>
              <a:rPr lang="hr-HR" dirty="0">
                <a:latin typeface="Kristen ITC" panose="03050502040202030202" pitchFamily="66" charset="0"/>
              </a:rPr>
              <a:t>Tisuću generacija noćas ne spava</a:t>
            </a:r>
          </a:p>
          <a:p>
            <a:pPr algn="ctr"/>
            <a:r>
              <a:rPr lang="hr-HR" dirty="0">
                <a:latin typeface="Kristen ITC" panose="03050502040202030202" pitchFamily="66" charset="0"/>
              </a:rPr>
              <a:t>Cijeli svijet je sada sa nama</a:t>
            </a:r>
          </a:p>
          <a:p>
            <a:pPr algn="ctr"/>
            <a:endParaRPr lang="hr-HR" dirty="0">
              <a:latin typeface="Kristen ITC" panose="03050502040202030202" pitchFamily="66" charset="0"/>
            </a:endParaRPr>
          </a:p>
          <a:p>
            <a:pPr algn="ctr"/>
            <a:r>
              <a:rPr lang="hr-HR" dirty="0">
                <a:highlight>
                  <a:srgbClr val="FFFF00"/>
                </a:highlight>
                <a:latin typeface="Kristen ITC" panose="03050502040202030202" pitchFamily="66" charset="0"/>
              </a:rPr>
              <a:t>Moja domovina, moja domovina</a:t>
            </a:r>
          </a:p>
          <a:p>
            <a:pPr algn="ctr"/>
            <a:r>
              <a:rPr lang="hr-HR" dirty="0">
                <a:highlight>
                  <a:srgbClr val="FFFF00"/>
                </a:highlight>
                <a:latin typeface="Kristen ITC" panose="03050502040202030202" pitchFamily="66" charset="0"/>
              </a:rPr>
              <a:t>Ima snagu zlatnog žita</a:t>
            </a:r>
          </a:p>
          <a:p>
            <a:pPr algn="ctr"/>
            <a:r>
              <a:rPr lang="hr-HR" dirty="0">
                <a:highlight>
                  <a:srgbClr val="FFFF00"/>
                </a:highlight>
                <a:latin typeface="Kristen ITC" panose="03050502040202030202" pitchFamily="66" charset="0"/>
              </a:rPr>
              <a:t>Ima oči boje mora</a:t>
            </a:r>
          </a:p>
          <a:p>
            <a:pPr algn="ctr"/>
            <a:r>
              <a:rPr lang="hr-HR" dirty="0">
                <a:highlight>
                  <a:srgbClr val="FFFF00"/>
                </a:highlight>
                <a:latin typeface="Kristen ITC" panose="03050502040202030202" pitchFamily="66" charset="0"/>
              </a:rPr>
              <a:t>Moja zemlja Hrvatska</a:t>
            </a:r>
          </a:p>
        </p:txBody>
      </p:sp>
      <p:sp>
        <p:nvSpPr>
          <p:cNvPr id="5" name="TextBox 4">
            <a:extLst>
              <a:ext uri="{FF2B5EF4-FFF2-40B4-BE49-F238E27FC236}">
                <a16:creationId xmlns:a16="http://schemas.microsoft.com/office/drawing/2014/main" id="{BB748180-61EF-991D-E558-C5B961E332B3}"/>
              </a:ext>
            </a:extLst>
          </p:cNvPr>
          <p:cNvSpPr txBox="1"/>
          <p:nvPr/>
        </p:nvSpPr>
        <p:spPr>
          <a:xfrm>
            <a:off x="7150100" y="197346"/>
            <a:ext cx="4813300" cy="6463308"/>
          </a:xfrm>
          <a:prstGeom prst="rect">
            <a:avLst/>
          </a:prstGeom>
          <a:noFill/>
        </p:spPr>
        <p:txBody>
          <a:bodyPr wrap="square" rtlCol="0">
            <a:spAutoFit/>
          </a:bodyPr>
          <a:lstStyle/>
          <a:p>
            <a:pPr algn="ctr"/>
            <a:r>
              <a:rPr lang="hr-HR" dirty="0">
                <a:highlight>
                  <a:srgbClr val="FFFF00"/>
                </a:highlight>
                <a:latin typeface="Kristen ITC" panose="03050502040202030202" pitchFamily="66" charset="0"/>
              </a:rPr>
              <a:t>Mojoj lijepoj (‘93.)</a:t>
            </a:r>
          </a:p>
          <a:p>
            <a:pPr algn="ctr"/>
            <a:endParaRPr lang="hr-HR" dirty="0">
              <a:latin typeface="Kristen ITC" panose="03050502040202030202" pitchFamily="66" charset="0"/>
            </a:endParaRPr>
          </a:p>
          <a:p>
            <a:pPr algn="ctr"/>
            <a:r>
              <a:rPr lang="hr-HR" dirty="0">
                <a:latin typeface="Kristen ITC" panose="03050502040202030202" pitchFamily="66" charset="0"/>
              </a:rPr>
              <a:t>Ja sam je gledao u svitanje dana</a:t>
            </a:r>
          </a:p>
          <a:p>
            <a:pPr algn="ctr"/>
            <a:r>
              <a:rPr lang="hr-HR" dirty="0">
                <a:latin typeface="Kristen ITC" panose="03050502040202030202" pitchFamily="66" charset="0"/>
              </a:rPr>
              <a:t>U tihim noćima od zvjezdanog sna</a:t>
            </a:r>
          </a:p>
          <a:p>
            <a:pPr algn="ctr"/>
            <a:r>
              <a:rPr lang="hr-HR" dirty="0">
                <a:latin typeface="Kristen ITC" panose="03050502040202030202" pitchFamily="66" charset="0"/>
              </a:rPr>
              <a:t>Rumenim sutonima ona me ljubi</a:t>
            </a:r>
          </a:p>
          <a:p>
            <a:pPr algn="ctr"/>
            <a:r>
              <a:rPr lang="hr-HR" dirty="0">
                <a:latin typeface="Kristen ITC" panose="03050502040202030202" pitchFamily="66" charset="0"/>
              </a:rPr>
              <a:t>Zelenim poljima i beskrajem dna</a:t>
            </a:r>
          </a:p>
          <a:p>
            <a:pPr algn="ctr"/>
            <a:endParaRPr lang="hr-HR" dirty="0">
              <a:latin typeface="Kristen ITC" panose="03050502040202030202" pitchFamily="66" charset="0"/>
            </a:endParaRPr>
          </a:p>
          <a:p>
            <a:pPr algn="ctr"/>
            <a:r>
              <a:rPr lang="hr-HR" dirty="0">
                <a:latin typeface="Kristen ITC" panose="03050502040202030202" pitchFamily="66" charset="0"/>
              </a:rPr>
              <a:t>Ja sam je gledao kroz kapljice kiše</a:t>
            </a:r>
          </a:p>
          <a:p>
            <a:pPr algn="ctr"/>
            <a:r>
              <a:rPr lang="hr-HR" dirty="0">
                <a:latin typeface="Kristen ITC" panose="03050502040202030202" pitchFamily="66" charset="0"/>
              </a:rPr>
              <a:t>Ona je svjetlo sto me vodi kroz noć</a:t>
            </a:r>
          </a:p>
          <a:p>
            <a:pPr algn="ctr"/>
            <a:r>
              <a:rPr lang="hr-HR" dirty="0">
                <a:latin typeface="Kristen ITC" panose="03050502040202030202" pitchFamily="66" charset="0"/>
              </a:rPr>
              <a:t>Olujnim valovima ona me njiše</a:t>
            </a:r>
          </a:p>
          <a:p>
            <a:pPr algn="ctr"/>
            <a:r>
              <a:rPr lang="hr-HR" dirty="0">
                <a:latin typeface="Kristen ITC" panose="03050502040202030202" pitchFamily="66" charset="0"/>
              </a:rPr>
              <a:t>Ona je ljubav koja ne može proći</a:t>
            </a:r>
          </a:p>
          <a:p>
            <a:pPr algn="ctr"/>
            <a:endParaRPr lang="hr-HR" dirty="0">
              <a:latin typeface="Kristen ITC" panose="03050502040202030202" pitchFamily="66" charset="0"/>
            </a:endParaRPr>
          </a:p>
          <a:p>
            <a:pPr algn="ctr"/>
            <a:r>
              <a:rPr lang="hr-HR" dirty="0">
                <a:latin typeface="Kristen ITC" panose="03050502040202030202" pitchFamily="66" charset="0"/>
              </a:rPr>
              <a:t>Ja bih ugledao sunce</a:t>
            </a:r>
          </a:p>
          <a:p>
            <a:pPr algn="ctr"/>
            <a:r>
              <a:rPr lang="hr-HR" dirty="0">
                <a:latin typeface="Kristen ITC" panose="03050502040202030202" pitchFamily="66" charset="0"/>
              </a:rPr>
              <a:t>Kad bih ugledao nju</a:t>
            </a:r>
          </a:p>
          <a:p>
            <a:pPr algn="ctr"/>
            <a:r>
              <a:rPr lang="hr-HR" dirty="0">
                <a:latin typeface="Kristen ITC" panose="03050502040202030202" pitchFamily="66" charset="0"/>
              </a:rPr>
              <a:t>Ja bih imao ljepotu</a:t>
            </a:r>
          </a:p>
          <a:p>
            <a:pPr algn="ctr"/>
            <a:r>
              <a:rPr lang="hr-HR" dirty="0">
                <a:latin typeface="Kristen ITC" panose="03050502040202030202" pitchFamily="66" charset="0"/>
              </a:rPr>
              <a:t>Da je pored mene tu</a:t>
            </a:r>
          </a:p>
          <a:p>
            <a:pPr algn="ctr"/>
            <a:endParaRPr lang="hr-HR" dirty="0">
              <a:highlight>
                <a:srgbClr val="FF0000"/>
              </a:highlight>
              <a:latin typeface="Kristen ITC" panose="03050502040202030202" pitchFamily="66" charset="0"/>
            </a:endParaRPr>
          </a:p>
          <a:p>
            <a:pPr algn="ctr"/>
            <a:r>
              <a:rPr lang="hr-HR" dirty="0">
                <a:highlight>
                  <a:srgbClr val="FF0000"/>
                </a:highlight>
                <a:latin typeface="Kristen ITC" panose="03050502040202030202" pitchFamily="66" charset="0"/>
              </a:rPr>
              <a:t>Ja sam znao da ću svoju ljubav pokloniti njoj</a:t>
            </a:r>
          </a:p>
          <a:p>
            <a:pPr algn="ctr"/>
            <a:r>
              <a:rPr lang="hr-HR" dirty="0">
                <a:highlight>
                  <a:srgbClr val="FF0000"/>
                </a:highlight>
                <a:latin typeface="Kristen ITC" panose="03050502040202030202" pitchFamily="66" charset="0"/>
              </a:rPr>
              <a:t>Mojoj lijepoj zemlji Hrvatskoj</a:t>
            </a:r>
          </a:p>
          <a:p>
            <a:pPr algn="ctr"/>
            <a:r>
              <a:rPr lang="hr-HR" dirty="0">
                <a:highlight>
                  <a:srgbClr val="FF0000"/>
                </a:highlight>
                <a:latin typeface="Kristen ITC" panose="03050502040202030202" pitchFamily="66" charset="0"/>
              </a:rPr>
              <a:t>Ja sam znao da ću svoju ljubav pokloniti njoj</a:t>
            </a:r>
          </a:p>
          <a:p>
            <a:pPr algn="ctr"/>
            <a:r>
              <a:rPr lang="hr-HR" dirty="0">
                <a:highlight>
                  <a:srgbClr val="FF0000"/>
                </a:highlight>
                <a:latin typeface="Kristen ITC" panose="03050502040202030202" pitchFamily="66" charset="0"/>
              </a:rPr>
              <a:t>Mojoj lijepoj zemlji Hrvatskoj</a:t>
            </a:r>
          </a:p>
        </p:txBody>
      </p:sp>
    </p:spTree>
    <p:extLst>
      <p:ext uri="{BB962C8B-B14F-4D97-AF65-F5344CB8AC3E}">
        <p14:creationId xmlns:p14="http://schemas.microsoft.com/office/powerpoint/2010/main" val="1113846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C3CA8-7B4D-921C-A933-D1E48896B2DC}"/>
              </a:ext>
            </a:extLst>
          </p:cNvPr>
          <p:cNvSpPr>
            <a:spLocks noGrp="1"/>
          </p:cNvSpPr>
          <p:nvPr>
            <p:ph type="title"/>
          </p:nvPr>
        </p:nvSpPr>
        <p:spPr>
          <a:xfrm rot="20010793">
            <a:off x="-1537618" y="2314221"/>
            <a:ext cx="11633126" cy="2057630"/>
          </a:xfrm>
        </p:spPr>
        <p:txBody>
          <a:bodyPr>
            <a:normAutofit/>
          </a:bodyPr>
          <a:lstStyle/>
          <a:p>
            <a:pPr algn="ctr"/>
            <a:r>
              <a:rPr lang="hr-HR" sz="9600" b="1" dirty="0">
                <a:latin typeface="Kristen ITC" panose="03050502040202030202" pitchFamily="66" charset="0"/>
              </a:rPr>
              <a:t>Buldožer</a:t>
            </a:r>
          </a:p>
        </p:txBody>
      </p:sp>
      <p:pic>
        <p:nvPicPr>
          <p:cNvPr id="4" name="Picture 3">
            <a:extLst>
              <a:ext uri="{FF2B5EF4-FFF2-40B4-BE49-F238E27FC236}">
                <a16:creationId xmlns:a16="http://schemas.microsoft.com/office/drawing/2014/main" id="{EF64506F-DB6B-7DC6-C0BB-D7CA3252F2EE}"/>
              </a:ext>
            </a:extLst>
          </p:cNvPr>
          <p:cNvPicPr>
            <a:picLocks noChangeAspect="1"/>
          </p:cNvPicPr>
          <p:nvPr/>
        </p:nvPicPr>
        <p:blipFill>
          <a:blip r:embed="rId2"/>
          <a:stretch>
            <a:fillRect/>
          </a:stretch>
        </p:blipFill>
        <p:spPr>
          <a:xfrm>
            <a:off x="5761037" y="3084512"/>
            <a:ext cx="5694363" cy="3627370"/>
          </a:xfrm>
          <a:prstGeom prst="rect">
            <a:avLst/>
          </a:prstGeom>
        </p:spPr>
      </p:pic>
      <p:pic>
        <p:nvPicPr>
          <p:cNvPr id="5" name="Picture 4">
            <a:extLst>
              <a:ext uri="{FF2B5EF4-FFF2-40B4-BE49-F238E27FC236}">
                <a16:creationId xmlns:a16="http://schemas.microsoft.com/office/drawing/2014/main" id="{1854443C-DE5A-A89D-CE33-093C709CE960}"/>
              </a:ext>
            </a:extLst>
          </p:cNvPr>
          <p:cNvPicPr>
            <a:picLocks noChangeAspect="1"/>
          </p:cNvPicPr>
          <p:nvPr/>
        </p:nvPicPr>
        <p:blipFill>
          <a:blip r:embed="rId3"/>
          <a:stretch>
            <a:fillRect/>
          </a:stretch>
        </p:blipFill>
        <p:spPr>
          <a:xfrm>
            <a:off x="207265" y="195009"/>
            <a:ext cx="2889503" cy="2889503"/>
          </a:xfrm>
          <a:prstGeom prst="rect">
            <a:avLst/>
          </a:prstGeom>
        </p:spPr>
      </p:pic>
    </p:spTree>
    <p:extLst>
      <p:ext uri="{BB962C8B-B14F-4D97-AF65-F5344CB8AC3E}">
        <p14:creationId xmlns:p14="http://schemas.microsoft.com/office/powerpoint/2010/main" val="2552558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9B1529-1CD5-2129-2B6E-1D7D9375F56E}"/>
              </a:ext>
            </a:extLst>
          </p:cNvPr>
          <p:cNvSpPr>
            <a:spLocks noGrp="1"/>
          </p:cNvSpPr>
          <p:nvPr>
            <p:ph idx="1"/>
          </p:nvPr>
        </p:nvSpPr>
        <p:spPr>
          <a:xfrm>
            <a:off x="0" y="0"/>
            <a:ext cx="12192000" cy="6858000"/>
          </a:xfrm>
        </p:spPr>
        <p:txBody>
          <a:bodyPr>
            <a:normAutofit fontScale="92500" lnSpcReduction="10000"/>
          </a:bodyPr>
          <a:lstStyle/>
          <a:p>
            <a:pPr algn="ctr">
              <a:buNone/>
            </a:pPr>
            <a:r>
              <a:rPr lang="hr-HR" sz="2000" b="0" i="0" dirty="0">
                <a:solidFill>
                  <a:srgbClr val="000000"/>
                </a:solidFill>
                <a:effectLst/>
                <a:highlight>
                  <a:srgbClr val="FF0000"/>
                </a:highlight>
                <a:latin typeface="Kristen ITC" panose="03050502040202030202" pitchFamily="66" charset="0"/>
              </a:rPr>
              <a:t>Dobro jutro madam Jovanović</a:t>
            </a:r>
          </a:p>
          <a:p>
            <a:pPr algn="ctr">
              <a:buNone/>
            </a:pPr>
            <a:endParaRPr lang="hr-HR" sz="2000" b="0" i="0" dirty="0">
              <a:solidFill>
                <a:srgbClr val="000000"/>
              </a:solidFill>
              <a:effectLst/>
              <a:latin typeface="Kristen ITC" panose="03050502040202030202" pitchFamily="66" charset="0"/>
            </a:endParaRPr>
          </a:p>
          <a:p>
            <a:pPr algn="ctr">
              <a:buNone/>
            </a:pPr>
            <a:r>
              <a:rPr lang="hr-HR" sz="2000" b="0" i="0" dirty="0">
                <a:solidFill>
                  <a:srgbClr val="000000"/>
                </a:solidFill>
                <a:effectLst/>
                <a:highlight>
                  <a:srgbClr val="FFFF00"/>
                </a:highlight>
                <a:latin typeface="Kristen ITC" panose="03050502040202030202" pitchFamily="66" charset="0"/>
              </a:rPr>
              <a:t>Dobro jutro madamme Jovanović</a:t>
            </a:r>
            <a:br>
              <a:rPr lang="hr-HR" sz="2000" dirty="0">
                <a:highlight>
                  <a:srgbClr val="FFFF00"/>
                </a:highlight>
                <a:latin typeface="Kristen ITC" panose="03050502040202030202" pitchFamily="66" charset="0"/>
              </a:rPr>
            </a:br>
            <a:r>
              <a:rPr lang="hr-HR" sz="2000" b="0" i="0" dirty="0">
                <a:solidFill>
                  <a:srgbClr val="000000"/>
                </a:solidFill>
                <a:effectLst/>
                <a:highlight>
                  <a:srgbClr val="FFFF00"/>
                </a:highlight>
                <a:latin typeface="Kristen ITC" panose="03050502040202030202" pitchFamily="66" charset="0"/>
              </a:rPr>
              <a:t>Jeste li dobro spavali?</a:t>
            </a:r>
            <a:br>
              <a:rPr lang="hr-HR" sz="2000" dirty="0">
                <a:latin typeface="Kristen ITC" panose="03050502040202030202" pitchFamily="66" charset="0"/>
              </a:rPr>
            </a:b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Rano ujutro</a:t>
            </a: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U kasarnama vlada red</a:t>
            </a: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Vojnici u stroju</a:t>
            </a: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Dječaci na broju</a:t>
            </a:r>
            <a:br>
              <a:rPr lang="hr-HR" sz="2000" dirty="0">
                <a:latin typeface="Kristen ITC" panose="03050502040202030202" pitchFamily="66" charset="0"/>
              </a:rPr>
            </a:b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Oui madamme</a:t>
            </a: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No madamme</a:t>
            </a: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Un, deux, trois</a:t>
            </a: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Trois, deux, un</a:t>
            </a: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Jutro, jutro, jutro, madamme</a:t>
            </a:r>
            <a:br>
              <a:rPr lang="hr-HR" sz="2000" dirty="0">
                <a:latin typeface="Kristen ITC" panose="03050502040202030202" pitchFamily="66" charset="0"/>
              </a:rPr>
            </a:b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Rano u jutro</a:t>
            </a: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U bolnicama vlada red</a:t>
            </a: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Lekari u stroju</a:t>
            </a: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Mrtvaci na broju</a:t>
            </a: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Un, deux, trois</a:t>
            </a: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Trois, deux, un</a:t>
            </a:r>
            <a:br>
              <a:rPr lang="hr-HR" sz="2000" dirty="0">
                <a:latin typeface="Kristen ITC" panose="03050502040202030202" pitchFamily="66" charset="0"/>
              </a:rPr>
            </a:b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Jutro, jutro</a:t>
            </a: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Jutro etc...</a:t>
            </a: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Jeste li se ikad</a:t>
            </a: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Ljubili?</a:t>
            </a:r>
            <a:br>
              <a:rPr lang="hr-HR" sz="2000" dirty="0">
                <a:latin typeface="Kristen ITC" panose="03050502040202030202" pitchFamily="66" charset="0"/>
              </a:rPr>
            </a:br>
            <a:r>
              <a:rPr lang="hr-HR" sz="2000" b="0" i="0" dirty="0">
                <a:solidFill>
                  <a:srgbClr val="000000"/>
                </a:solidFill>
                <a:effectLst/>
                <a:latin typeface="Kristen ITC" panose="03050502040202030202" pitchFamily="66" charset="0"/>
              </a:rPr>
              <a:t>Rano u jutro?</a:t>
            </a:r>
            <a:endParaRPr lang="hr-HR" sz="2000" dirty="0">
              <a:latin typeface="Kristen ITC" panose="03050502040202030202" pitchFamily="66" charset="0"/>
            </a:endParaRPr>
          </a:p>
        </p:txBody>
      </p:sp>
      <p:pic>
        <p:nvPicPr>
          <p:cNvPr id="4" name="Picture 3">
            <a:extLst>
              <a:ext uri="{FF2B5EF4-FFF2-40B4-BE49-F238E27FC236}">
                <a16:creationId xmlns:a16="http://schemas.microsoft.com/office/drawing/2014/main" id="{8AF3EA41-038B-5AE4-FED7-DE8AEBAF9D9B}"/>
              </a:ext>
            </a:extLst>
          </p:cNvPr>
          <p:cNvPicPr>
            <a:picLocks noChangeAspect="1"/>
          </p:cNvPicPr>
          <p:nvPr/>
        </p:nvPicPr>
        <p:blipFill>
          <a:blip r:embed="rId2"/>
          <a:stretch>
            <a:fillRect/>
          </a:stretch>
        </p:blipFill>
        <p:spPr>
          <a:xfrm>
            <a:off x="182880" y="2743962"/>
            <a:ext cx="3964686" cy="3964686"/>
          </a:xfrm>
          <a:prstGeom prst="rect">
            <a:avLst/>
          </a:prstGeom>
        </p:spPr>
      </p:pic>
      <p:pic>
        <p:nvPicPr>
          <p:cNvPr id="5" name="Picture 4">
            <a:extLst>
              <a:ext uri="{FF2B5EF4-FFF2-40B4-BE49-F238E27FC236}">
                <a16:creationId xmlns:a16="http://schemas.microsoft.com/office/drawing/2014/main" id="{76051B74-D670-DA0A-4661-04C8DAE72A4C}"/>
              </a:ext>
            </a:extLst>
          </p:cNvPr>
          <p:cNvPicPr>
            <a:picLocks noChangeAspect="1"/>
          </p:cNvPicPr>
          <p:nvPr/>
        </p:nvPicPr>
        <p:blipFill>
          <a:blip r:embed="rId3"/>
          <a:stretch>
            <a:fillRect/>
          </a:stretch>
        </p:blipFill>
        <p:spPr>
          <a:xfrm>
            <a:off x="8524494" y="1154620"/>
            <a:ext cx="3043809" cy="2898236"/>
          </a:xfrm>
          <a:prstGeom prst="rect">
            <a:avLst/>
          </a:prstGeom>
        </p:spPr>
      </p:pic>
      <p:sp>
        <p:nvSpPr>
          <p:cNvPr id="6" name="TextBox 5">
            <a:extLst>
              <a:ext uri="{FF2B5EF4-FFF2-40B4-BE49-F238E27FC236}">
                <a16:creationId xmlns:a16="http://schemas.microsoft.com/office/drawing/2014/main" id="{309A892A-DB04-FE1F-A67B-5F6AFCA77DCB}"/>
              </a:ext>
            </a:extLst>
          </p:cNvPr>
          <p:cNvSpPr txBox="1"/>
          <p:nvPr/>
        </p:nvSpPr>
        <p:spPr>
          <a:xfrm>
            <a:off x="182880" y="149352"/>
            <a:ext cx="3169920" cy="646331"/>
          </a:xfrm>
          <a:prstGeom prst="rect">
            <a:avLst/>
          </a:prstGeom>
          <a:noFill/>
        </p:spPr>
        <p:txBody>
          <a:bodyPr wrap="square" rtlCol="0">
            <a:spAutoFit/>
          </a:bodyPr>
          <a:lstStyle/>
          <a:p>
            <a:r>
              <a:rPr lang="hr-HR" dirty="0">
                <a:latin typeface="Kristen ITC" panose="03050502040202030202" pitchFamily="66" charset="0"/>
              </a:rPr>
              <a:t>https://www.youtube.com/watch?v=Jn18P8ioLOo</a:t>
            </a:r>
          </a:p>
        </p:txBody>
      </p:sp>
      <p:pic>
        <p:nvPicPr>
          <p:cNvPr id="7" name="Picture 6">
            <a:extLst>
              <a:ext uri="{FF2B5EF4-FFF2-40B4-BE49-F238E27FC236}">
                <a16:creationId xmlns:a16="http://schemas.microsoft.com/office/drawing/2014/main" id="{4C397A32-058B-A2F8-B136-50A768EACCA2}"/>
              </a:ext>
            </a:extLst>
          </p:cNvPr>
          <p:cNvPicPr>
            <a:picLocks noChangeAspect="1"/>
          </p:cNvPicPr>
          <p:nvPr/>
        </p:nvPicPr>
        <p:blipFill>
          <a:blip r:embed="rId4"/>
          <a:stretch>
            <a:fillRect/>
          </a:stretch>
        </p:blipFill>
        <p:spPr>
          <a:xfrm rot="20256528">
            <a:off x="7803875" y="3844162"/>
            <a:ext cx="1838325" cy="2486025"/>
          </a:xfrm>
          <a:prstGeom prst="rect">
            <a:avLst/>
          </a:prstGeom>
        </p:spPr>
      </p:pic>
      <p:pic>
        <p:nvPicPr>
          <p:cNvPr id="8" name="Picture 7">
            <a:extLst>
              <a:ext uri="{FF2B5EF4-FFF2-40B4-BE49-F238E27FC236}">
                <a16:creationId xmlns:a16="http://schemas.microsoft.com/office/drawing/2014/main" id="{8B4BAB71-1F83-B3AF-4B87-C243B94D3CA4}"/>
              </a:ext>
            </a:extLst>
          </p:cNvPr>
          <p:cNvPicPr>
            <a:picLocks noChangeAspect="1"/>
          </p:cNvPicPr>
          <p:nvPr/>
        </p:nvPicPr>
        <p:blipFill>
          <a:blip r:embed="rId5"/>
          <a:stretch>
            <a:fillRect/>
          </a:stretch>
        </p:blipFill>
        <p:spPr>
          <a:xfrm rot="303282">
            <a:off x="9909043" y="3983514"/>
            <a:ext cx="1866900" cy="2447925"/>
          </a:xfrm>
          <a:prstGeom prst="rect">
            <a:avLst/>
          </a:prstGeom>
        </p:spPr>
      </p:pic>
    </p:spTree>
    <p:extLst>
      <p:ext uri="{BB962C8B-B14F-4D97-AF65-F5344CB8AC3E}">
        <p14:creationId xmlns:p14="http://schemas.microsoft.com/office/powerpoint/2010/main" val="4219118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5E8E-CDFB-5287-8F01-8BAC83A77B1B}"/>
              </a:ext>
            </a:extLst>
          </p:cNvPr>
          <p:cNvSpPr>
            <a:spLocks noGrp="1"/>
          </p:cNvSpPr>
          <p:nvPr>
            <p:ph type="title"/>
          </p:nvPr>
        </p:nvSpPr>
        <p:spPr>
          <a:xfrm>
            <a:off x="-2319541" y="143360"/>
            <a:ext cx="10515600" cy="1325563"/>
          </a:xfrm>
        </p:spPr>
        <p:txBody>
          <a:bodyPr/>
          <a:lstStyle/>
          <a:p>
            <a:pPr algn="ctr"/>
            <a:r>
              <a:rPr lang="hr-HR" b="1" kern="100" dirty="0">
                <a:latin typeface="Kristen ITC" panose="03050502040202030202" pitchFamily="66" charset="0"/>
                <a:ea typeface="Aptos" panose="020B0004020202020204" pitchFamily="34" charset="0"/>
                <a:cs typeface="Times New Roman" panose="02020603050405020304" pitchFamily="18" charset="0"/>
              </a:rPr>
              <a:t>Novi val</a:t>
            </a:r>
            <a:br>
              <a:rPr lang="hr-HR" kern="100" dirty="0">
                <a:latin typeface="Aptos" panose="020B0004020202020204" pitchFamily="34" charset="0"/>
                <a:ea typeface="Aptos" panose="020B0004020202020204" pitchFamily="34" charset="0"/>
                <a:cs typeface="Times New Roman" panose="02020603050405020304" pitchFamily="18" charset="0"/>
              </a:rPr>
            </a:br>
            <a:endParaRPr lang="hr-HR" dirty="0"/>
          </a:p>
        </p:txBody>
      </p:sp>
      <p:sp>
        <p:nvSpPr>
          <p:cNvPr id="3" name="Content Placeholder 2">
            <a:extLst>
              <a:ext uri="{FF2B5EF4-FFF2-40B4-BE49-F238E27FC236}">
                <a16:creationId xmlns:a16="http://schemas.microsoft.com/office/drawing/2014/main" id="{13CAF827-0B6B-1F8B-1548-1DDB360BF47F}"/>
              </a:ext>
            </a:extLst>
          </p:cNvPr>
          <p:cNvSpPr>
            <a:spLocks noGrp="1"/>
          </p:cNvSpPr>
          <p:nvPr>
            <p:ph idx="1"/>
          </p:nvPr>
        </p:nvSpPr>
        <p:spPr>
          <a:xfrm>
            <a:off x="-48174" y="1027906"/>
            <a:ext cx="7006295" cy="5830094"/>
          </a:xfrm>
        </p:spPr>
        <p:txBody>
          <a:bodyPr>
            <a:normAutofit fontScale="92500" lnSpcReduction="10000"/>
          </a:bodyPr>
          <a:lstStyle/>
          <a:p>
            <a:pPr algn="just">
              <a:lnSpc>
                <a:spcPct val="150000"/>
              </a:lnSpc>
              <a:spcAft>
                <a:spcPts val="800"/>
              </a:spcAft>
              <a:buSzPct val="250000"/>
              <a:buBlip>
                <a:blip r:embed="rId2"/>
              </a:buBlip>
            </a:pPr>
            <a:r>
              <a:rPr lang="sl-SI" sz="1800" kern="100" dirty="0">
                <a:latin typeface="Kristen ITC" panose="03050502040202030202" pitchFamily="66" charset="0"/>
                <a:ea typeface="Aptos" panose="020B0004020202020204" pitchFamily="34" charset="0"/>
                <a:cs typeface="Times New Roman" panose="02020603050405020304" pitchFamily="18" charset="0"/>
              </a:rPr>
              <a:t>K</a:t>
            </a:r>
            <a:r>
              <a:rPr lang="sl-SI" sz="1800" kern="100" dirty="0">
                <a:effectLst/>
                <a:latin typeface="Kristen ITC" panose="03050502040202030202" pitchFamily="66" charset="0"/>
                <a:ea typeface="Aptos" panose="020B0004020202020204" pitchFamily="34" charset="0"/>
                <a:cs typeface="Times New Roman" panose="02020603050405020304" pitchFamily="18" charset="0"/>
              </a:rPr>
              <a:t>ao grana rocka rođen krajem 1970-ih u SAD I VB </a:t>
            </a:r>
          </a:p>
          <a:p>
            <a:pPr algn="just">
              <a:lnSpc>
                <a:spcPct val="150000"/>
              </a:lnSpc>
              <a:spcAft>
                <a:spcPts val="800"/>
              </a:spcAft>
              <a:buSzPct val="250000"/>
              <a:buBlip>
                <a:blip r:embed="rId2"/>
              </a:buBlip>
            </a:pPr>
            <a:r>
              <a:rPr lang="sl-SI" sz="1800" kern="100" dirty="0">
                <a:effectLst/>
                <a:latin typeface="Kristen ITC" panose="03050502040202030202" pitchFamily="66" charset="0"/>
                <a:ea typeface="Aptos" panose="020B0004020202020204" pitchFamily="34" charset="0"/>
                <a:cs typeface="Times New Roman" panose="02020603050405020304" pitchFamily="18" charset="0"/>
              </a:rPr>
              <a:t>Temelj = punk, zadržao neke od odrednice i romantizirao ga</a:t>
            </a:r>
          </a:p>
          <a:p>
            <a:pPr algn="just">
              <a:lnSpc>
                <a:spcPct val="150000"/>
              </a:lnSpc>
              <a:spcAft>
                <a:spcPts val="800"/>
              </a:spcAft>
              <a:buSzPct val="250000"/>
              <a:buBlip>
                <a:blip r:embed="rId2"/>
              </a:buBlip>
            </a:pPr>
            <a:r>
              <a:rPr lang="sl-SI" sz="1800" kern="100" dirty="0">
                <a:effectLst/>
                <a:latin typeface="Kristen ITC" panose="03050502040202030202" pitchFamily="66" charset="0"/>
                <a:ea typeface="Aptos" panose="020B0004020202020204" pitchFamily="34" charset="0"/>
                <a:cs typeface="Times New Roman" panose="02020603050405020304" pitchFamily="18" charset="0"/>
              </a:rPr>
              <a:t>Vrlo brzo se pojavio i u Jugoslaviji: </a:t>
            </a:r>
            <a:r>
              <a:rPr lang="hr-HR" sz="1800" kern="100" dirty="0">
                <a:effectLst/>
                <a:latin typeface="Kristen ITC" panose="03050502040202030202" pitchFamily="66" charset="0"/>
                <a:ea typeface="Aptos" panose="020B0004020202020204" pitchFamily="34" charset="0"/>
                <a:cs typeface="Times New Roman" panose="02020603050405020304" pitchFamily="18" charset="0"/>
              </a:rPr>
              <a:t>„</a:t>
            </a:r>
            <a:r>
              <a:rPr lang="sl-SI" sz="1800" kern="100" dirty="0">
                <a:effectLst/>
                <a:latin typeface="Kristen ITC" panose="03050502040202030202" pitchFamily="66" charset="0"/>
                <a:ea typeface="Aptos" panose="020B0004020202020204" pitchFamily="34" charset="0"/>
                <a:cs typeface="Times New Roman" panose="02020603050405020304" pitchFamily="18" charset="0"/>
              </a:rPr>
              <a:t>…od prvog albuma grupe Clash do prvih singlova Prljavog kazališta 1978. prošlo samo godinu dana…</a:t>
            </a:r>
            <a:r>
              <a:rPr lang="hr-HR" sz="1800" kern="100" dirty="0">
                <a:effectLst/>
                <a:latin typeface="Kristen ITC" panose="03050502040202030202" pitchFamily="66" charset="0"/>
                <a:ea typeface="Aptos" panose="020B0004020202020204" pitchFamily="34" charset="0"/>
                <a:cs typeface="Times New Roman" panose="02020603050405020304" pitchFamily="18" charset="0"/>
              </a:rPr>
              <a:t>”</a:t>
            </a:r>
            <a:r>
              <a:rPr lang="sl-SI" sz="1800" kern="100" baseline="30000" dirty="0">
                <a:effectLst/>
                <a:latin typeface="Kristen ITC" panose="03050502040202030202" pitchFamily="66" charset="0"/>
                <a:ea typeface="Aptos" panose="020B0004020202020204" pitchFamily="34" charset="0"/>
                <a:cs typeface="Times New Roman" panose="02020603050405020304" pitchFamily="18" charset="0"/>
              </a:rPr>
              <a:t> </a:t>
            </a:r>
          </a:p>
          <a:p>
            <a:pPr algn="just">
              <a:lnSpc>
                <a:spcPct val="150000"/>
              </a:lnSpc>
              <a:spcAft>
                <a:spcPts val="800"/>
              </a:spcAft>
              <a:buSzPct val="250000"/>
              <a:buBlip>
                <a:blip r:embed="rId2"/>
              </a:buBlip>
            </a:pPr>
            <a:r>
              <a:rPr lang="sl-SI" sz="1800" kern="100" dirty="0">
                <a:effectLst/>
                <a:latin typeface="Kristen ITC" panose="03050502040202030202" pitchFamily="66" charset="0"/>
                <a:ea typeface="Aptos" panose="020B0004020202020204" pitchFamily="34" charset="0"/>
                <a:cs typeface="Times New Roman" panose="02020603050405020304" pitchFamily="18" charset="0"/>
              </a:rPr>
              <a:t>Jedan od najbržih proboja nekog zapadnog glazbenog trenda na ova područja: , </a:t>
            </a:r>
            <a:r>
              <a:rPr lang="hr-HR" sz="1800" kern="100" dirty="0">
                <a:effectLst/>
                <a:latin typeface="Kristen ITC" panose="03050502040202030202" pitchFamily="66" charset="0"/>
                <a:ea typeface="Aptos" panose="020B0004020202020204" pitchFamily="34" charset="0"/>
                <a:cs typeface="Times New Roman" panose="02020603050405020304" pitchFamily="18" charset="0"/>
              </a:rPr>
              <a:t>„</a:t>
            </a:r>
            <a:r>
              <a:rPr lang="sl-SI" sz="1800" kern="100" dirty="0">
                <a:effectLst/>
                <a:latin typeface="Kristen ITC" panose="03050502040202030202" pitchFamily="66" charset="0"/>
                <a:ea typeface="Aptos" panose="020B0004020202020204" pitchFamily="34" charset="0"/>
                <a:cs typeface="Times New Roman" panose="02020603050405020304" pitchFamily="18" charset="0"/>
              </a:rPr>
              <a:t>…mi smo ipak bili pravi fenomen. Naime, kada gledaš te zemlje od 50 milijuna stanovnika koje imaju tek nekoliko zaista kvalitetnih imena. Tadašnja Juga koja je imala 20 milijuna, dakle dva i pol puta manje ljudi a bilo je toliko kvalitetnih autora…</a:t>
            </a:r>
            <a:r>
              <a:rPr lang="hr-HR" sz="1800" kern="100" dirty="0">
                <a:effectLst/>
                <a:latin typeface="Kristen ITC" panose="03050502040202030202" pitchFamily="66" charset="0"/>
                <a:ea typeface="Aptos" panose="020B0004020202020204" pitchFamily="34" charset="0"/>
                <a:cs typeface="Times New Roman" panose="02020603050405020304" pitchFamily="18" charset="0"/>
              </a:rPr>
              <a:t>”</a:t>
            </a:r>
            <a:r>
              <a:rPr lang="sl-SI" sz="1800" kern="100" dirty="0">
                <a:latin typeface="Kristen ITC" panose="03050502040202030202" pitchFamily="66" charset="0"/>
                <a:ea typeface="Aptos" panose="020B0004020202020204" pitchFamily="34" charset="0"/>
                <a:cs typeface="Times New Roman" panose="02020603050405020304" pitchFamily="18" charset="0"/>
              </a:rPr>
              <a:t>, </a:t>
            </a:r>
            <a:r>
              <a:rPr lang="sl-SI" sz="1800" kern="100" dirty="0">
                <a:effectLst/>
                <a:latin typeface="Kristen ITC" panose="03050502040202030202" pitchFamily="66" charset="0"/>
                <a:ea typeface="Aptos" panose="020B0004020202020204" pitchFamily="34" charset="0"/>
                <a:cs typeface="Times New Roman" panose="02020603050405020304" pitchFamily="18" charset="0"/>
              </a:rPr>
              <a:t>Zoran Predin </a:t>
            </a:r>
          </a:p>
          <a:p>
            <a:pPr algn="just">
              <a:lnSpc>
                <a:spcPct val="150000"/>
              </a:lnSpc>
              <a:spcAft>
                <a:spcPts val="800"/>
              </a:spcAft>
              <a:buSzPct val="250000"/>
              <a:buBlip>
                <a:blip r:embed="rId2"/>
              </a:buBlip>
            </a:pPr>
            <a:r>
              <a:rPr lang="hr-HR" sz="1800" kern="100" dirty="0">
                <a:effectLst/>
                <a:latin typeface="Kristen ITC" panose="03050502040202030202" pitchFamily="66" charset="0"/>
                <a:ea typeface="Aptos" panose="020B0004020202020204" pitchFamily="34" charset="0"/>
                <a:cs typeface="Times New Roman" panose="02020603050405020304" pitchFamily="18" charset="0"/>
              </a:rPr>
              <a:t>Osim glazbe i vizualni identitet: omoti albuma, plakati, moda, novinarstvo, film i kazalište</a:t>
            </a:r>
          </a:p>
          <a:p>
            <a:endParaRPr lang="hr-HR" dirty="0"/>
          </a:p>
        </p:txBody>
      </p:sp>
      <p:pic>
        <p:nvPicPr>
          <p:cNvPr id="4" name="Picture 3">
            <a:extLst>
              <a:ext uri="{FF2B5EF4-FFF2-40B4-BE49-F238E27FC236}">
                <a16:creationId xmlns:a16="http://schemas.microsoft.com/office/drawing/2014/main" id="{189AF51A-5A37-E951-E5E0-5FC17943A695}"/>
              </a:ext>
            </a:extLst>
          </p:cNvPr>
          <p:cNvPicPr>
            <a:picLocks noChangeAspect="1"/>
          </p:cNvPicPr>
          <p:nvPr/>
        </p:nvPicPr>
        <p:blipFill>
          <a:blip r:embed="rId3"/>
          <a:stretch>
            <a:fillRect/>
          </a:stretch>
        </p:blipFill>
        <p:spPr>
          <a:xfrm>
            <a:off x="9296732" y="278734"/>
            <a:ext cx="2535240" cy="1690688"/>
          </a:xfrm>
          <a:prstGeom prst="rect">
            <a:avLst/>
          </a:prstGeom>
        </p:spPr>
      </p:pic>
      <p:pic>
        <p:nvPicPr>
          <p:cNvPr id="6" name="Picture 5">
            <a:extLst>
              <a:ext uri="{FF2B5EF4-FFF2-40B4-BE49-F238E27FC236}">
                <a16:creationId xmlns:a16="http://schemas.microsoft.com/office/drawing/2014/main" id="{0A46A348-7F37-C0C7-ECE6-FB1DF8213AE8}"/>
              </a:ext>
            </a:extLst>
          </p:cNvPr>
          <p:cNvPicPr>
            <a:picLocks noChangeAspect="1"/>
          </p:cNvPicPr>
          <p:nvPr/>
        </p:nvPicPr>
        <p:blipFill>
          <a:blip r:embed="rId4"/>
          <a:stretch>
            <a:fillRect/>
          </a:stretch>
        </p:blipFill>
        <p:spPr>
          <a:xfrm>
            <a:off x="7104425" y="2223914"/>
            <a:ext cx="2691293" cy="1493176"/>
          </a:xfrm>
          <a:prstGeom prst="rect">
            <a:avLst/>
          </a:prstGeom>
        </p:spPr>
      </p:pic>
      <p:pic>
        <p:nvPicPr>
          <p:cNvPr id="7" name="Picture 6">
            <a:extLst>
              <a:ext uri="{FF2B5EF4-FFF2-40B4-BE49-F238E27FC236}">
                <a16:creationId xmlns:a16="http://schemas.microsoft.com/office/drawing/2014/main" id="{1E525A31-ABB6-CC12-B095-8C463A4661D4}"/>
              </a:ext>
            </a:extLst>
          </p:cNvPr>
          <p:cNvPicPr>
            <a:picLocks noChangeAspect="1"/>
          </p:cNvPicPr>
          <p:nvPr/>
        </p:nvPicPr>
        <p:blipFill>
          <a:blip r:embed="rId5"/>
          <a:stretch>
            <a:fillRect/>
          </a:stretch>
        </p:blipFill>
        <p:spPr>
          <a:xfrm>
            <a:off x="9798173" y="3998007"/>
            <a:ext cx="2033799" cy="2724443"/>
          </a:xfrm>
          <a:prstGeom prst="rect">
            <a:avLst/>
          </a:prstGeom>
        </p:spPr>
      </p:pic>
      <p:pic>
        <p:nvPicPr>
          <p:cNvPr id="8" name="Picture 7">
            <a:extLst>
              <a:ext uri="{FF2B5EF4-FFF2-40B4-BE49-F238E27FC236}">
                <a16:creationId xmlns:a16="http://schemas.microsoft.com/office/drawing/2014/main" id="{CF2A00AF-3671-4C39-517A-E158C546FF43}"/>
              </a:ext>
            </a:extLst>
          </p:cNvPr>
          <p:cNvPicPr>
            <a:picLocks noChangeAspect="1"/>
          </p:cNvPicPr>
          <p:nvPr/>
        </p:nvPicPr>
        <p:blipFill>
          <a:blip r:embed="rId6"/>
          <a:stretch>
            <a:fillRect/>
          </a:stretch>
        </p:blipFill>
        <p:spPr>
          <a:xfrm>
            <a:off x="7523488" y="3995824"/>
            <a:ext cx="1971142" cy="2718816"/>
          </a:xfrm>
          <a:prstGeom prst="rect">
            <a:avLst/>
          </a:prstGeom>
        </p:spPr>
      </p:pic>
      <p:pic>
        <p:nvPicPr>
          <p:cNvPr id="9" name="Picture 8">
            <a:extLst>
              <a:ext uri="{FF2B5EF4-FFF2-40B4-BE49-F238E27FC236}">
                <a16:creationId xmlns:a16="http://schemas.microsoft.com/office/drawing/2014/main" id="{BA08EFB1-8D06-3A76-1EBB-EBF8EE70921D}"/>
              </a:ext>
            </a:extLst>
          </p:cNvPr>
          <p:cNvPicPr>
            <a:picLocks noChangeAspect="1"/>
          </p:cNvPicPr>
          <p:nvPr/>
        </p:nvPicPr>
        <p:blipFill>
          <a:blip r:embed="rId7"/>
          <a:stretch>
            <a:fillRect/>
          </a:stretch>
        </p:blipFill>
        <p:spPr>
          <a:xfrm>
            <a:off x="9942022" y="2377401"/>
            <a:ext cx="2007276" cy="1219699"/>
          </a:xfrm>
          <a:prstGeom prst="rect">
            <a:avLst/>
          </a:prstGeom>
        </p:spPr>
      </p:pic>
      <p:pic>
        <p:nvPicPr>
          <p:cNvPr id="10" name="Picture 9">
            <a:extLst>
              <a:ext uri="{FF2B5EF4-FFF2-40B4-BE49-F238E27FC236}">
                <a16:creationId xmlns:a16="http://schemas.microsoft.com/office/drawing/2014/main" id="{999510E0-5D58-1399-3B9E-D186A8DB7926}"/>
              </a:ext>
            </a:extLst>
          </p:cNvPr>
          <p:cNvPicPr>
            <a:picLocks noChangeAspect="1"/>
          </p:cNvPicPr>
          <p:nvPr/>
        </p:nvPicPr>
        <p:blipFill>
          <a:blip r:embed="rId8"/>
          <a:stretch>
            <a:fillRect/>
          </a:stretch>
        </p:blipFill>
        <p:spPr>
          <a:xfrm>
            <a:off x="7104425" y="166927"/>
            <a:ext cx="1914301" cy="1914301"/>
          </a:xfrm>
          <a:prstGeom prst="rect">
            <a:avLst/>
          </a:prstGeom>
        </p:spPr>
      </p:pic>
    </p:spTree>
    <p:extLst>
      <p:ext uri="{BB962C8B-B14F-4D97-AF65-F5344CB8AC3E}">
        <p14:creationId xmlns:p14="http://schemas.microsoft.com/office/powerpoint/2010/main" val="420489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277603-4610-4A46-482B-94024E624304}"/>
              </a:ext>
            </a:extLst>
          </p:cNvPr>
          <p:cNvSpPr>
            <a:spLocks noGrp="1"/>
          </p:cNvSpPr>
          <p:nvPr>
            <p:ph idx="1"/>
          </p:nvPr>
        </p:nvSpPr>
        <p:spPr>
          <a:xfrm>
            <a:off x="97536" y="109728"/>
            <a:ext cx="12094464" cy="6748272"/>
          </a:xfrm>
        </p:spPr>
        <p:txBody>
          <a:bodyPr>
            <a:normAutofit fontScale="85000" lnSpcReduction="20000"/>
          </a:bodyPr>
          <a:lstStyle/>
          <a:p>
            <a:pPr algn="ctr">
              <a:buNone/>
            </a:pPr>
            <a:r>
              <a:rPr lang="hr-HR" b="0" i="0" dirty="0">
                <a:solidFill>
                  <a:srgbClr val="000000"/>
                </a:solidFill>
                <a:effectLst/>
                <a:highlight>
                  <a:srgbClr val="FFFF00"/>
                </a:highlight>
                <a:latin typeface="Kristen ITC" panose="03050502040202030202" pitchFamily="66" charset="0"/>
              </a:rPr>
              <a:t>Žene i muškarci </a:t>
            </a:r>
          </a:p>
          <a:p>
            <a:pPr algn="ctr">
              <a:buNone/>
            </a:pPr>
            <a:endParaRPr lang="hr-HR" dirty="0">
              <a:solidFill>
                <a:srgbClr val="000000"/>
              </a:solidFill>
              <a:latin typeface="Kristen ITC" panose="03050502040202030202" pitchFamily="66" charset="0"/>
            </a:endParaRPr>
          </a:p>
          <a:p>
            <a:pPr algn="ctr">
              <a:buNone/>
            </a:pPr>
            <a:r>
              <a:rPr lang="hr-HR" b="0" i="0" dirty="0">
                <a:solidFill>
                  <a:srgbClr val="000000"/>
                </a:solidFill>
                <a:effectLst/>
                <a:latin typeface="Kristen ITC" panose="03050502040202030202" pitchFamily="66" charset="0"/>
              </a:rPr>
              <a:t>Žene su tople, žene su meke</a:t>
            </a:r>
            <a:br>
              <a:rPr lang="hr-HR" dirty="0">
                <a:latin typeface="Kristen ITC" panose="03050502040202030202" pitchFamily="66" charset="0"/>
              </a:rPr>
            </a:br>
            <a:r>
              <a:rPr lang="hr-HR" b="0" i="0" dirty="0">
                <a:solidFill>
                  <a:srgbClr val="000000"/>
                </a:solidFill>
                <a:effectLst/>
                <a:latin typeface="Kristen ITC" panose="03050502040202030202" pitchFamily="66" charset="0"/>
              </a:rPr>
              <a:t>Žene su blede, žene su snene</a:t>
            </a:r>
            <a:br>
              <a:rPr lang="hr-HR" dirty="0">
                <a:latin typeface="Kristen ITC" panose="03050502040202030202" pitchFamily="66" charset="0"/>
              </a:rPr>
            </a:br>
            <a:r>
              <a:rPr lang="hr-HR" b="0" i="0" dirty="0">
                <a:solidFill>
                  <a:srgbClr val="000000"/>
                </a:solidFill>
                <a:effectLst/>
                <a:latin typeface="Kristen ITC" panose="03050502040202030202" pitchFamily="66" charset="0"/>
              </a:rPr>
              <a:t>Žene su ukras prirode</a:t>
            </a:r>
            <a:br>
              <a:rPr lang="hr-HR" dirty="0">
                <a:latin typeface="Kristen ITC" panose="03050502040202030202" pitchFamily="66" charset="0"/>
              </a:rPr>
            </a:br>
            <a:r>
              <a:rPr lang="hr-HR" b="0" i="0" dirty="0">
                <a:solidFill>
                  <a:srgbClr val="000000"/>
                </a:solidFill>
                <a:effectLst/>
                <a:latin typeface="Kristen ITC" panose="03050502040202030202" pitchFamily="66" charset="0"/>
              </a:rPr>
              <a:t>Žene su ženstvene, žene su ženstvene</a:t>
            </a:r>
            <a:br>
              <a:rPr lang="hr-HR" dirty="0">
                <a:latin typeface="Kristen ITC" panose="03050502040202030202" pitchFamily="66" charset="0"/>
              </a:rPr>
            </a:br>
            <a:br>
              <a:rPr lang="hr-HR" dirty="0">
                <a:latin typeface="Kristen ITC" panose="03050502040202030202" pitchFamily="66" charset="0"/>
              </a:rPr>
            </a:br>
            <a:r>
              <a:rPr lang="hr-HR" b="0" i="0" dirty="0">
                <a:solidFill>
                  <a:srgbClr val="000000"/>
                </a:solidFill>
                <a:effectLst/>
                <a:latin typeface="Kristen ITC" panose="03050502040202030202" pitchFamily="66" charset="0"/>
              </a:rPr>
              <a:t>Žene su stvarnost, žene su bajke</a:t>
            </a:r>
            <a:br>
              <a:rPr lang="hr-HR" dirty="0">
                <a:latin typeface="Kristen ITC" panose="03050502040202030202" pitchFamily="66" charset="0"/>
              </a:rPr>
            </a:br>
            <a:r>
              <a:rPr lang="hr-HR" b="0" i="0" dirty="0">
                <a:solidFill>
                  <a:srgbClr val="000000"/>
                </a:solidFill>
                <a:effectLst/>
                <a:latin typeface="Kristen ITC" panose="03050502040202030202" pitchFamily="66" charset="0"/>
              </a:rPr>
              <a:t>Žene su žene, žene su majke</a:t>
            </a:r>
            <a:br>
              <a:rPr lang="hr-HR" dirty="0">
                <a:latin typeface="Kristen ITC" panose="03050502040202030202" pitchFamily="66" charset="0"/>
              </a:rPr>
            </a:br>
            <a:r>
              <a:rPr lang="hr-HR" b="0" i="0" dirty="0">
                <a:solidFill>
                  <a:srgbClr val="000000"/>
                </a:solidFill>
                <a:effectLst/>
                <a:latin typeface="Kristen ITC" panose="03050502040202030202" pitchFamily="66" charset="0"/>
              </a:rPr>
              <a:t>Žene su ukras prirode</a:t>
            </a:r>
            <a:br>
              <a:rPr lang="hr-HR" dirty="0">
                <a:latin typeface="Kristen ITC" panose="03050502040202030202" pitchFamily="66" charset="0"/>
              </a:rPr>
            </a:br>
            <a:r>
              <a:rPr lang="hr-HR" b="0" i="0" dirty="0">
                <a:solidFill>
                  <a:srgbClr val="000000"/>
                </a:solidFill>
                <a:effectLst/>
                <a:latin typeface="Kristen ITC" panose="03050502040202030202" pitchFamily="66" charset="0"/>
              </a:rPr>
              <a:t>Žene su ženstvene, žene su ženstvene</a:t>
            </a:r>
            <a:br>
              <a:rPr lang="hr-HR" dirty="0">
                <a:latin typeface="Kristen ITC" panose="03050502040202030202" pitchFamily="66" charset="0"/>
              </a:rPr>
            </a:br>
            <a:br>
              <a:rPr lang="hr-HR" dirty="0">
                <a:latin typeface="Kristen ITC" panose="03050502040202030202" pitchFamily="66" charset="0"/>
              </a:rPr>
            </a:br>
            <a:r>
              <a:rPr lang="hr-HR" b="0" i="0" dirty="0">
                <a:solidFill>
                  <a:srgbClr val="000000"/>
                </a:solidFill>
                <a:effectLst/>
                <a:latin typeface="Kristen ITC" panose="03050502040202030202" pitchFamily="66" charset="0"/>
              </a:rPr>
              <a:t>Muškarci su pravi muškarci</a:t>
            </a:r>
            <a:br>
              <a:rPr lang="hr-HR" dirty="0">
                <a:latin typeface="Kristen ITC" panose="03050502040202030202" pitchFamily="66" charset="0"/>
              </a:rPr>
            </a:br>
            <a:br>
              <a:rPr lang="hr-HR" dirty="0">
                <a:latin typeface="Kristen ITC" panose="03050502040202030202" pitchFamily="66" charset="0"/>
              </a:rPr>
            </a:br>
            <a:br>
              <a:rPr lang="hr-HR" dirty="0">
                <a:latin typeface="Kristen ITC" panose="03050502040202030202" pitchFamily="66" charset="0"/>
              </a:rPr>
            </a:br>
            <a:r>
              <a:rPr lang="hr-HR" b="0" i="0" dirty="0">
                <a:solidFill>
                  <a:srgbClr val="000000"/>
                </a:solidFill>
                <a:effectLst/>
                <a:latin typeface="Kristen ITC" panose="03050502040202030202" pitchFamily="66" charset="0"/>
              </a:rPr>
              <a:t>One ih mole, one ih mole</a:t>
            </a:r>
            <a:br>
              <a:rPr lang="hr-HR" dirty="0">
                <a:latin typeface="Kristen ITC" panose="03050502040202030202" pitchFamily="66" charset="0"/>
              </a:rPr>
            </a:br>
            <a:r>
              <a:rPr lang="hr-HR" b="0" i="0" dirty="0">
                <a:solidFill>
                  <a:srgbClr val="000000"/>
                </a:solidFill>
                <a:effectLst/>
                <a:latin typeface="Kristen ITC" panose="03050502040202030202" pitchFamily="66" charset="0"/>
              </a:rPr>
              <a:t>Da ih vole, da ih vole</a:t>
            </a:r>
            <a:br>
              <a:rPr lang="hr-HR" dirty="0">
                <a:latin typeface="Kristen ITC" panose="03050502040202030202" pitchFamily="66" charset="0"/>
              </a:rPr>
            </a:br>
            <a:r>
              <a:rPr lang="hr-HR" b="0" i="0" dirty="0">
                <a:solidFill>
                  <a:srgbClr val="000000"/>
                </a:solidFill>
                <a:effectLst/>
                <a:latin typeface="Kristen ITC" panose="03050502040202030202" pitchFamily="66" charset="0"/>
              </a:rPr>
              <a:t>Jer žene vole, vole žene -</a:t>
            </a:r>
            <a:br>
              <a:rPr lang="hr-HR" dirty="0">
                <a:latin typeface="Kristen ITC" panose="03050502040202030202" pitchFamily="66" charset="0"/>
              </a:rPr>
            </a:br>
            <a:r>
              <a:rPr lang="hr-HR" b="0" i="0" dirty="0">
                <a:solidFill>
                  <a:srgbClr val="000000"/>
                </a:solidFill>
                <a:effectLst/>
                <a:latin typeface="Kristen ITC" panose="03050502040202030202" pitchFamily="66" charset="0"/>
              </a:rPr>
              <a:t>- samo kad su zaljubljene</a:t>
            </a:r>
            <a:br>
              <a:rPr lang="hr-HR" dirty="0">
                <a:latin typeface="Kristen ITC" panose="03050502040202030202" pitchFamily="66" charset="0"/>
              </a:rPr>
            </a:br>
            <a:br>
              <a:rPr lang="hr-HR" dirty="0">
                <a:latin typeface="Kristen ITC" panose="03050502040202030202" pitchFamily="66" charset="0"/>
              </a:rPr>
            </a:br>
            <a:r>
              <a:rPr lang="hr-HR" b="0" i="0" dirty="0">
                <a:solidFill>
                  <a:srgbClr val="000000"/>
                </a:solidFill>
                <a:effectLst/>
                <a:latin typeface="Kristen ITC" panose="03050502040202030202" pitchFamily="66" charset="0"/>
              </a:rPr>
              <a:t>Žene žive u pjesmi, žene žive u braku</a:t>
            </a:r>
            <a:br>
              <a:rPr lang="hr-HR" dirty="0">
                <a:latin typeface="Kristen ITC" panose="03050502040202030202" pitchFamily="66" charset="0"/>
              </a:rPr>
            </a:br>
            <a:r>
              <a:rPr lang="hr-HR" b="0" i="0" dirty="0">
                <a:solidFill>
                  <a:srgbClr val="000000"/>
                </a:solidFill>
                <a:effectLst/>
                <a:latin typeface="Kristen ITC" panose="03050502040202030202" pitchFamily="66" charset="0"/>
              </a:rPr>
              <a:t>Žene uz goblene, ah žene, žene - sirene</a:t>
            </a:r>
            <a:br>
              <a:rPr lang="hr-HR" dirty="0">
                <a:latin typeface="Kristen ITC" panose="03050502040202030202" pitchFamily="66" charset="0"/>
              </a:rPr>
            </a:br>
            <a:r>
              <a:rPr lang="hr-HR" b="0" i="0" dirty="0">
                <a:solidFill>
                  <a:srgbClr val="000000"/>
                </a:solidFill>
                <a:effectLst/>
                <a:latin typeface="Kristen ITC" panose="03050502040202030202" pitchFamily="66" charset="0"/>
              </a:rPr>
              <a:t>Žene su inspiracija</a:t>
            </a:r>
            <a:br>
              <a:rPr lang="hr-HR" dirty="0">
                <a:latin typeface="Kristen ITC" panose="03050502040202030202" pitchFamily="66" charset="0"/>
              </a:rPr>
            </a:br>
            <a:r>
              <a:rPr lang="hr-HR" b="0" i="0" dirty="0">
                <a:solidFill>
                  <a:srgbClr val="000000"/>
                </a:solidFill>
                <a:effectLst/>
                <a:latin typeface="Kristen ITC" panose="03050502040202030202" pitchFamily="66" charset="0"/>
              </a:rPr>
              <a:t>Žene su ženstvene, žene su ženstvene</a:t>
            </a:r>
            <a:endParaRPr lang="hr-HR" dirty="0">
              <a:latin typeface="Kristen ITC" panose="03050502040202030202" pitchFamily="66" charset="0"/>
            </a:endParaRPr>
          </a:p>
        </p:txBody>
      </p:sp>
      <p:pic>
        <p:nvPicPr>
          <p:cNvPr id="4" name="Picture 3">
            <a:extLst>
              <a:ext uri="{FF2B5EF4-FFF2-40B4-BE49-F238E27FC236}">
                <a16:creationId xmlns:a16="http://schemas.microsoft.com/office/drawing/2014/main" id="{5C24D703-5F37-ABB5-6AC8-F251A7C640B5}"/>
              </a:ext>
            </a:extLst>
          </p:cNvPr>
          <p:cNvPicPr>
            <a:picLocks noChangeAspect="1"/>
          </p:cNvPicPr>
          <p:nvPr/>
        </p:nvPicPr>
        <p:blipFill>
          <a:blip r:embed="rId2"/>
          <a:stretch>
            <a:fillRect/>
          </a:stretch>
        </p:blipFill>
        <p:spPr>
          <a:xfrm>
            <a:off x="316993" y="3159823"/>
            <a:ext cx="2659762" cy="2659762"/>
          </a:xfrm>
          <a:prstGeom prst="rect">
            <a:avLst/>
          </a:prstGeom>
        </p:spPr>
      </p:pic>
      <p:pic>
        <p:nvPicPr>
          <p:cNvPr id="5" name="Picture 4">
            <a:extLst>
              <a:ext uri="{FF2B5EF4-FFF2-40B4-BE49-F238E27FC236}">
                <a16:creationId xmlns:a16="http://schemas.microsoft.com/office/drawing/2014/main" id="{F6710C9B-698A-71EA-6DBF-7C13E447A6BA}"/>
              </a:ext>
            </a:extLst>
          </p:cNvPr>
          <p:cNvPicPr>
            <a:picLocks noChangeAspect="1"/>
          </p:cNvPicPr>
          <p:nvPr/>
        </p:nvPicPr>
        <p:blipFill>
          <a:blip r:embed="rId3"/>
          <a:stretch>
            <a:fillRect/>
          </a:stretch>
        </p:blipFill>
        <p:spPr>
          <a:xfrm>
            <a:off x="9236964" y="109728"/>
            <a:ext cx="2857500" cy="2857500"/>
          </a:xfrm>
          <a:prstGeom prst="rect">
            <a:avLst/>
          </a:prstGeom>
        </p:spPr>
      </p:pic>
    </p:spTree>
    <p:extLst>
      <p:ext uri="{BB962C8B-B14F-4D97-AF65-F5344CB8AC3E}">
        <p14:creationId xmlns:p14="http://schemas.microsoft.com/office/powerpoint/2010/main" val="2354010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738538-A501-4B58-2FCC-67A1BFEDEE1F}"/>
              </a:ext>
            </a:extLst>
          </p:cNvPr>
          <p:cNvPicPr>
            <a:picLocks noChangeAspect="1"/>
          </p:cNvPicPr>
          <p:nvPr/>
        </p:nvPicPr>
        <p:blipFill>
          <a:blip r:embed="rId2"/>
          <a:stretch>
            <a:fillRect/>
          </a:stretch>
        </p:blipFill>
        <p:spPr>
          <a:xfrm>
            <a:off x="131064" y="157575"/>
            <a:ext cx="4262818" cy="2873108"/>
          </a:xfrm>
          <a:prstGeom prst="rect">
            <a:avLst/>
          </a:prstGeom>
        </p:spPr>
      </p:pic>
      <p:pic>
        <p:nvPicPr>
          <p:cNvPr id="5" name="Picture 4">
            <a:extLst>
              <a:ext uri="{FF2B5EF4-FFF2-40B4-BE49-F238E27FC236}">
                <a16:creationId xmlns:a16="http://schemas.microsoft.com/office/drawing/2014/main" id="{D7F1E445-E935-3CA9-6E46-6602437FD1B0}"/>
              </a:ext>
            </a:extLst>
          </p:cNvPr>
          <p:cNvPicPr>
            <a:picLocks noChangeAspect="1"/>
          </p:cNvPicPr>
          <p:nvPr/>
        </p:nvPicPr>
        <p:blipFill>
          <a:blip r:embed="rId3"/>
          <a:stretch>
            <a:fillRect/>
          </a:stretch>
        </p:blipFill>
        <p:spPr>
          <a:xfrm>
            <a:off x="8257794" y="2766218"/>
            <a:ext cx="3934206" cy="3934206"/>
          </a:xfrm>
          <a:prstGeom prst="rect">
            <a:avLst/>
          </a:prstGeom>
        </p:spPr>
      </p:pic>
      <p:sp>
        <p:nvSpPr>
          <p:cNvPr id="2" name="Title 1">
            <a:extLst>
              <a:ext uri="{FF2B5EF4-FFF2-40B4-BE49-F238E27FC236}">
                <a16:creationId xmlns:a16="http://schemas.microsoft.com/office/drawing/2014/main" id="{952F864E-E5E9-1DAE-6D8E-2F6C7FA65B22}"/>
              </a:ext>
            </a:extLst>
          </p:cNvPr>
          <p:cNvSpPr>
            <a:spLocks noGrp="1"/>
          </p:cNvSpPr>
          <p:nvPr>
            <p:ph type="title"/>
          </p:nvPr>
        </p:nvSpPr>
        <p:spPr>
          <a:xfrm>
            <a:off x="-134112" y="3621024"/>
            <a:ext cx="11231880" cy="1531461"/>
          </a:xfrm>
        </p:spPr>
        <p:txBody>
          <a:bodyPr>
            <a:normAutofit/>
          </a:bodyPr>
          <a:lstStyle/>
          <a:p>
            <a:pPr algn="ctr"/>
            <a:r>
              <a:rPr lang="hr-HR" sz="8800" b="1" dirty="0">
                <a:latin typeface="Kristen ITC" panose="03050502040202030202" pitchFamily="66" charset="0"/>
              </a:rPr>
              <a:t>Termiti</a:t>
            </a:r>
          </a:p>
        </p:txBody>
      </p:sp>
    </p:spTree>
    <p:extLst>
      <p:ext uri="{BB962C8B-B14F-4D97-AF65-F5344CB8AC3E}">
        <p14:creationId xmlns:p14="http://schemas.microsoft.com/office/powerpoint/2010/main" val="1519455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4F60E0-D158-9A40-6AB0-5A28D14E7362}"/>
              </a:ext>
            </a:extLst>
          </p:cNvPr>
          <p:cNvSpPr>
            <a:spLocks noGrp="1"/>
          </p:cNvSpPr>
          <p:nvPr>
            <p:ph idx="1"/>
          </p:nvPr>
        </p:nvSpPr>
        <p:spPr>
          <a:xfrm>
            <a:off x="0" y="146304"/>
            <a:ext cx="12106656" cy="6711696"/>
          </a:xfrm>
        </p:spPr>
        <p:txBody>
          <a:bodyPr>
            <a:normAutofit lnSpcReduction="10000"/>
          </a:bodyPr>
          <a:lstStyle/>
          <a:p>
            <a:pPr algn="ctr">
              <a:spcAft>
                <a:spcPts val="1950"/>
              </a:spcAft>
              <a:buNone/>
            </a:pPr>
            <a:r>
              <a:rPr lang="hr-HR" sz="2600" b="0" i="0" dirty="0">
                <a:solidFill>
                  <a:srgbClr val="222222"/>
                </a:solidFill>
                <a:effectLst/>
                <a:highlight>
                  <a:srgbClr val="FF0000"/>
                </a:highlight>
                <a:latin typeface="Kristen ITC" panose="03050502040202030202" pitchFamily="66" charset="0"/>
              </a:rPr>
              <a:t>Vjeran pas</a:t>
            </a:r>
          </a:p>
          <a:p>
            <a:pPr algn="ctr">
              <a:spcAft>
                <a:spcPts val="1950"/>
              </a:spcAft>
              <a:buNone/>
            </a:pPr>
            <a:r>
              <a:rPr lang="hr-HR" sz="2600" b="0" i="0" dirty="0">
                <a:solidFill>
                  <a:srgbClr val="222222"/>
                </a:solidFill>
                <a:effectLst/>
                <a:highlight>
                  <a:srgbClr val="FFFF00"/>
                </a:highlight>
                <a:latin typeface="Kristen ITC" panose="03050502040202030202" pitchFamily="66" charset="0"/>
              </a:rPr>
              <a:t>Svašta nam se događa</a:t>
            </a:r>
            <a:br>
              <a:rPr lang="hr-HR" sz="2600" b="0" i="0" dirty="0">
                <a:solidFill>
                  <a:srgbClr val="222222"/>
                </a:solidFill>
                <a:effectLst/>
                <a:highlight>
                  <a:srgbClr val="FFFF00"/>
                </a:highlight>
                <a:latin typeface="Kristen ITC" panose="03050502040202030202" pitchFamily="66" charset="0"/>
              </a:rPr>
            </a:br>
            <a:r>
              <a:rPr lang="hr-HR" sz="2600" b="0" i="0" dirty="0">
                <a:solidFill>
                  <a:srgbClr val="222222"/>
                </a:solidFill>
                <a:effectLst/>
                <a:highlight>
                  <a:srgbClr val="FFFF00"/>
                </a:highlight>
                <a:latin typeface="Kristen ITC" panose="03050502040202030202" pitchFamily="66" charset="0"/>
              </a:rPr>
              <a:t>Mozgove nam tupe</a:t>
            </a:r>
            <a:br>
              <a:rPr lang="hr-HR" sz="2600" b="0" i="0" dirty="0">
                <a:solidFill>
                  <a:srgbClr val="222222"/>
                </a:solidFill>
                <a:effectLst/>
                <a:highlight>
                  <a:srgbClr val="FFFF00"/>
                </a:highlight>
                <a:latin typeface="Kristen ITC" panose="03050502040202030202" pitchFamily="66" charset="0"/>
              </a:rPr>
            </a:br>
            <a:r>
              <a:rPr lang="hr-HR" sz="2600" b="0" i="0" dirty="0">
                <a:solidFill>
                  <a:srgbClr val="222222"/>
                </a:solidFill>
                <a:effectLst/>
                <a:highlight>
                  <a:srgbClr val="FFFF00"/>
                </a:highlight>
                <a:latin typeface="Kristen ITC" panose="03050502040202030202" pitchFamily="66" charset="0"/>
              </a:rPr>
              <a:t>U život kreće samo dio nas</a:t>
            </a:r>
            <a:br>
              <a:rPr lang="hr-HR" sz="2600" b="0" i="0" dirty="0">
                <a:solidFill>
                  <a:srgbClr val="222222"/>
                </a:solidFill>
                <a:effectLst/>
                <a:highlight>
                  <a:srgbClr val="FFFF00"/>
                </a:highlight>
                <a:latin typeface="Kristen ITC" panose="03050502040202030202" pitchFamily="66" charset="0"/>
              </a:rPr>
            </a:br>
            <a:r>
              <a:rPr lang="hr-HR" sz="2600" b="0" i="0" dirty="0">
                <a:solidFill>
                  <a:srgbClr val="222222"/>
                </a:solidFill>
                <a:effectLst/>
                <a:highlight>
                  <a:srgbClr val="FFFF00"/>
                </a:highlight>
                <a:latin typeface="Kristen ITC" panose="03050502040202030202" pitchFamily="66" charset="0"/>
              </a:rPr>
              <a:t>U životu prolazi samo vjeran pas</a:t>
            </a:r>
            <a:br>
              <a:rPr lang="hr-HR" sz="2600" b="0" i="0" dirty="0">
                <a:solidFill>
                  <a:srgbClr val="222222"/>
                </a:solidFill>
                <a:effectLst/>
                <a:latin typeface="Kristen ITC" panose="03050502040202030202" pitchFamily="66" charset="0"/>
              </a:rPr>
            </a:br>
            <a:r>
              <a:rPr lang="hr-HR" sz="2600" b="0" i="0" dirty="0">
                <a:solidFill>
                  <a:srgbClr val="222222"/>
                </a:solidFill>
                <a:effectLst/>
                <a:latin typeface="Kristen ITC" panose="03050502040202030202" pitchFamily="66" charset="0"/>
              </a:rPr>
              <a:t>Učim da naučim da nauka je sranje</a:t>
            </a:r>
            <a:br>
              <a:rPr lang="hr-HR" sz="2600" b="0" i="0" dirty="0">
                <a:solidFill>
                  <a:srgbClr val="222222"/>
                </a:solidFill>
                <a:effectLst/>
                <a:latin typeface="Kristen ITC" panose="03050502040202030202" pitchFamily="66" charset="0"/>
              </a:rPr>
            </a:br>
            <a:r>
              <a:rPr lang="hr-HR" sz="2600" b="0" i="0" dirty="0">
                <a:solidFill>
                  <a:srgbClr val="222222"/>
                </a:solidFill>
                <a:effectLst/>
                <a:latin typeface="Kristen ITC" panose="03050502040202030202" pitchFamily="66" charset="0"/>
              </a:rPr>
              <a:t>Uče me u školi u životu prolazi</a:t>
            </a:r>
          </a:p>
          <a:p>
            <a:pPr algn="ctr">
              <a:spcAft>
                <a:spcPts val="1950"/>
              </a:spcAft>
              <a:buNone/>
            </a:pPr>
            <a:r>
              <a:rPr lang="hr-HR" sz="2600" b="0" i="0" dirty="0">
                <a:solidFill>
                  <a:srgbClr val="222222"/>
                </a:solidFill>
                <a:effectLst/>
                <a:latin typeface="Kristen ITC" panose="03050502040202030202" pitchFamily="66" charset="0"/>
              </a:rPr>
              <a:t>U životu prolazi samo vjeran pas</a:t>
            </a:r>
            <a:br>
              <a:rPr lang="hr-HR" sz="2600" b="0" i="0" dirty="0">
                <a:solidFill>
                  <a:srgbClr val="222222"/>
                </a:solidFill>
                <a:effectLst/>
                <a:latin typeface="Kristen ITC" panose="03050502040202030202" pitchFamily="66" charset="0"/>
              </a:rPr>
            </a:br>
            <a:r>
              <a:rPr lang="hr-HR" sz="2600" b="0" i="0" dirty="0">
                <a:solidFill>
                  <a:srgbClr val="222222"/>
                </a:solidFill>
                <a:effectLst/>
                <a:latin typeface="Kristen ITC" panose="03050502040202030202" pitchFamily="66" charset="0"/>
              </a:rPr>
              <a:t>U životu prolazi samo dio nas</a:t>
            </a:r>
          </a:p>
          <a:p>
            <a:pPr algn="ctr">
              <a:spcAft>
                <a:spcPts val="1950"/>
              </a:spcAft>
              <a:buNone/>
            </a:pPr>
            <a:r>
              <a:rPr lang="hr-HR" sz="2600" b="0" i="0" dirty="0">
                <a:solidFill>
                  <a:srgbClr val="222222"/>
                </a:solidFill>
                <a:effectLst/>
                <a:latin typeface="Kristen ITC" panose="03050502040202030202" pitchFamily="66" charset="0"/>
              </a:rPr>
              <a:t>Doći će i takav dan kad će ljudi umjesto</a:t>
            </a:r>
          </a:p>
          <a:p>
            <a:pPr algn="ctr">
              <a:spcAft>
                <a:spcPts val="1950"/>
              </a:spcAft>
              <a:buNone/>
            </a:pPr>
            <a:r>
              <a:rPr lang="hr-HR" sz="2600" b="0" i="0" dirty="0">
                <a:solidFill>
                  <a:srgbClr val="222222"/>
                </a:solidFill>
                <a:effectLst/>
                <a:latin typeface="Kristen ITC" panose="03050502040202030202" pitchFamily="66" charset="0"/>
              </a:rPr>
              <a:t>Umjesto da govore početi da laju</a:t>
            </a:r>
          </a:p>
          <a:p>
            <a:pPr algn="ctr">
              <a:spcAft>
                <a:spcPts val="1950"/>
              </a:spcAft>
              <a:buNone/>
            </a:pPr>
            <a:r>
              <a:rPr lang="hr-HR" sz="2600" b="0" i="0" dirty="0">
                <a:solidFill>
                  <a:srgbClr val="222222"/>
                </a:solidFill>
                <a:effectLst/>
                <a:latin typeface="Kristen ITC" panose="03050502040202030202" pitchFamily="66" charset="0"/>
              </a:rPr>
              <a:t>U životu prolazi samo vjeran pas</a:t>
            </a:r>
            <a:br>
              <a:rPr lang="hr-HR" sz="2600" b="0" i="0" dirty="0">
                <a:solidFill>
                  <a:srgbClr val="222222"/>
                </a:solidFill>
                <a:effectLst/>
                <a:latin typeface="Kristen ITC" panose="03050502040202030202" pitchFamily="66" charset="0"/>
              </a:rPr>
            </a:br>
            <a:r>
              <a:rPr lang="hr-HR" sz="2600" b="0" i="0" dirty="0">
                <a:solidFill>
                  <a:srgbClr val="222222"/>
                </a:solidFill>
                <a:effectLst/>
                <a:latin typeface="Kristen ITC" panose="03050502040202030202" pitchFamily="66" charset="0"/>
              </a:rPr>
              <a:t>U životu prolazi samo dio nas</a:t>
            </a:r>
          </a:p>
          <a:p>
            <a:endParaRPr lang="hr-HR" dirty="0"/>
          </a:p>
        </p:txBody>
      </p:sp>
      <p:pic>
        <p:nvPicPr>
          <p:cNvPr id="4" name="Picture 3">
            <a:extLst>
              <a:ext uri="{FF2B5EF4-FFF2-40B4-BE49-F238E27FC236}">
                <a16:creationId xmlns:a16="http://schemas.microsoft.com/office/drawing/2014/main" id="{3F633CED-5201-C9E9-0866-5C8CC28A7F6C}"/>
              </a:ext>
            </a:extLst>
          </p:cNvPr>
          <p:cNvPicPr>
            <a:picLocks noChangeAspect="1"/>
          </p:cNvPicPr>
          <p:nvPr/>
        </p:nvPicPr>
        <p:blipFill>
          <a:blip r:embed="rId2"/>
          <a:stretch>
            <a:fillRect/>
          </a:stretch>
        </p:blipFill>
        <p:spPr>
          <a:xfrm>
            <a:off x="238471" y="257174"/>
            <a:ext cx="2658653" cy="2498217"/>
          </a:xfrm>
          <a:prstGeom prst="rect">
            <a:avLst/>
          </a:prstGeom>
        </p:spPr>
      </p:pic>
      <p:pic>
        <p:nvPicPr>
          <p:cNvPr id="5" name="Picture 4">
            <a:extLst>
              <a:ext uri="{FF2B5EF4-FFF2-40B4-BE49-F238E27FC236}">
                <a16:creationId xmlns:a16="http://schemas.microsoft.com/office/drawing/2014/main" id="{472D0249-6840-299C-74AD-EF3438F79624}"/>
              </a:ext>
            </a:extLst>
          </p:cNvPr>
          <p:cNvPicPr>
            <a:picLocks noChangeAspect="1"/>
          </p:cNvPicPr>
          <p:nvPr/>
        </p:nvPicPr>
        <p:blipFill>
          <a:blip r:embed="rId3"/>
          <a:stretch>
            <a:fillRect/>
          </a:stretch>
        </p:blipFill>
        <p:spPr>
          <a:xfrm>
            <a:off x="9318498" y="4338066"/>
            <a:ext cx="2552700" cy="1790700"/>
          </a:xfrm>
          <a:prstGeom prst="rect">
            <a:avLst/>
          </a:prstGeom>
        </p:spPr>
      </p:pic>
    </p:spTree>
    <p:extLst>
      <p:ext uri="{BB962C8B-B14F-4D97-AF65-F5344CB8AC3E}">
        <p14:creationId xmlns:p14="http://schemas.microsoft.com/office/powerpoint/2010/main" val="1239942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1F188F-DC05-6158-5110-1AEBC774209C}"/>
              </a:ext>
            </a:extLst>
          </p:cNvPr>
          <p:cNvPicPr>
            <a:picLocks noChangeAspect="1"/>
          </p:cNvPicPr>
          <p:nvPr/>
        </p:nvPicPr>
        <p:blipFill>
          <a:blip r:embed="rId2"/>
          <a:stretch>
            <a:fillRect/>
          </a:stretch>
        </p:blipFill>
        <p:spPr>
          <a:xfrm>
            <a:off x="1009649" y="754062"/>
            <a:ext cx="6176289" cy="3932238"/>
          </a:xfrm>
          <a:prstGeom prst="rect">
            <a:avLst/>
          </a:prstGeom>
        </p:spPr>
      </p:pic>
      <p:sp>
        <p:nvSpPr>
          <p:cNvPr id="2" name="Title 1">
            <a:extLst>
              <a:ext uri="{FF2B5EF4-FFF2-40B4-BE49-F238E27FC236}">
                <a16:creationId xmlns:a16="http://schemas.microsoft.com/office/drawing/2014/main" id="{2BA4FCAE-16D7-BD4B-C7DC-B609248DE287}"/>
              </a:ext>
            </a:extLst>
          </p:cNvPr>
          <p:cNvSpPr>
            <a:spLocks noGrp="1"/>
          </p:cNvSpPr>
          <p:nvPr>
            <p:ph type="title"/>
          </p:nvPr>
        </p:nvSpPr>
        <p:spPr>
          <a:xfrm>
            <a:off x="2442972" y="4023518"/>
            <a:ext cx="10515600" cy="1325563"/>
          </a:xfrm>
        </p:spPr>
        <p:txBody>
          <a:bodyPr>
            <a:normAutofit fontScale="90000"/>
          </a:bodyPr>
          <a:lstStyle/>
          <a:p>
            <a:pPr algn="ctr"/>
            <a:r>
              <a:rPr lang="hr-HR" sz="12800" b="1" dirty="0">
                <a:latin typeface="Kristen ITC" panose="03050502040202030202" pitchFamily="66" charset="0"/>
              </a:rPr>
              <a:t>Galija</a:t>
            </a:r>
            <a:br>
              <a:rPr lang="hr-HR" dirty="0"/>
            </a:br>
            <a:endParaRPr lang="hr-HR" dirty="0"/>
          </a:p>
        </p:txBody>
      </p:sp>
      <p:pic>
        <p:nvPicPr>
          <p:cNvPr id="7" name="Picture 6">
            <a:extLst>
              <a:ext uri="{FF2B5EF4-FFF2-40B4-BE49-F238E27FC236}">
                <a16:creationId xmlns:a16="http://schemas.microsoft.com/office/drawing/2014/main" id="{00789ECE-B152-BF95-6E43-F6E8EF553FC6}"/>
              </a:ext>
            </a:extLst>
          </p:cNvPr>
          <p:cNvPicPr>
            <a:picLocks noChangeAspect="1"/>
          </p:cNvPicPr>
          <p:nvPr/>
        </p:nvPicPr>
        <p:blipFill>
          <a:blip r:embed="rId3"/>
          <a:stretch>
            <a:fillRect/>
          </a:stretch>
        </p:blipFill>
        <p:spPr>
          <a:xfrm>
            <a:off x="8125968" y="0"/>
            <a:ext cx="2133600" cy="2143125"/>
          </a:xfrm>
          <a:prstGeom prst="rect">
            <a:avLst/>
          </a:prstGeom>
        </p:spPr>
      </p:pic>
      <p:pic>
        <p:nvPicPr>
          <p:cNvPr id="8" name="Picture 7">
            <a:extLst>
              <a:ext uri="{FF2B5EF4-FFF2-40B4-BE49-F238E27FC236}">
                <a16:creationId xmlns:a16="http://schemas.microsoft.com/office/drawing/2014/main" id="{BFCE7CE9-9BD0-4809-2BA1-6A78B49860A9}"/>
              </a:ext>
            </a:extLst>
          </p:cNvPr>
          <p:cNvPicPr>
            <a:picLocks noChangeAspect="1"/>
          </p:cNvPicPr>
          <p:nvPr/>
        </p:nvPicPr>
        <p:blipFill>
          <a:blip r:embed="rId4"/>
          <a:stretch>
            <a:fillRect/>
          </a:stretch>
        </p:blipFill>
        <p:spPr>
          <a:xfrm>
            <a:off x="9963530" y="1005712"/>
            <a:ext cx="2143125" cy="2143125"/>
          </a:xfrm>
          <a:prstGeom prst="rect">
            <a:avLst/>
          </a:prstGeom>
        </p:spPr>
      </p:pic>
    </p:spTree>
    <p:extLst>
      <p:ext uri="{BB962C8B-B14F-4D97-AF65-F5344CB8AC3E}">
        <p14:creationId xmlns:p14="http://schemas.microsoft.com/office/powerpoint/2010/main" val="2002928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730DD8-7745-F539-BAC5-822175170E5C}"/>
              </a:ext>
            </a:extLst>
          </p:cNvPr>
          <p:cNvSpPr>
            <a:spLocks noGrp="1"/>
          </p:cNvSpPr>
          <p:nvPr>
            <p:ph idx="1"/>
          </p:nvPr>
        </p:nvSpPr>
        <p:spPr>
          <a:xfrm>
            <a:off x="0" y="0"/>
            <a:ext cx="12192000" cy="6858000"/>
          </a:xfrm>
        </p:spPr>
        <p:txBody>
          <a:bodyPr>
            <a:normAutofit/>
          </a:bodyPr>
          <a:lstStyle/>
          <a:p>
            <a:pPr algn="ctr">
              <a:buNone/>
            </a:pPr>
            <a:r>
              <a:rPr lang="hr-HR" sz="2000" b="0" i="0" dirty="0">
                <a:solidFill>
                  <a:srgbClr val="000000"/>
                </a:solidFill>
                <a:effectLst/>
                <a:highlight>
                  <a:srgbClr val="FF0000"/>
                </a:highlight>
                <a:latin typeface="Kristen ITC" panose="03050502040202030202" pitchFamily="66" charset="0"/>
              </a:rPr>
              <a:t>Digni Ruku</a:t>
            </a:r>
          </a:p>
          <a:p>
            <a:pPr algn="ctr">
              <a:buNone/>
            </a:pPr>
            <a:r>
              <a:rPr lang="hr-HR" sz="2000" b="0" i="0" dirty="0">
                <a:solidFill>
                  <a:srgbClr val="000000"/>
                </a:solidFill>
                <a:effectLst/>
                <a:highlight>
                  <a:srgbClr val="FF0000"/>
                </a:highlight>
                <a:latin typeface="Kristen ITC" panose="03050502040202030202" pitchFamily="66" charset="0"/>
              </a:rPr>
              <a:t> </a:t>
            </a:r>
          </a:p>
          <a:p>
            <a:pPr algn="ctr">
              <a:buNone/>
            </a:pPr>
            <a:r>
              <a:rPr lang="hr-HR" sz="2000" b="0" i="0" dirty="0">
                <a:solidFill>
                  <a:srgbClr val="000000"/>
                </a:solidFill>
                <a:effectLst/>
                <a:latin typeface="Kristen ITC" panose="03050502040202030202" pitchFamily="66" charset="0"/>
              </a:rPr>
              <a:t>Da si na drugom kraju sveta</a:t>
            </a:r>
          </a:p>
          <a:p>
            <a:pPr algn="ctr">
              <a:buNone/>
            </a:pPr>
            <a:r>
              <a:rPr lang="hr-HR" sz="2000" b="0" i="0" dirty="0">
                <a:solidFill>
                  <a:srgbClr val="000000"/>
                </a:solidFill>
                <a:effectLst/>
                <a:latin typeface="Kristen ITC" panose="03050502040202030202" pitchFamily="66" charset="0"/>
              </a:rPr>
              <a:t>Da voziš neka kola lepa, da si prvi</a:t>
            </a:r>
          </a:p>
          <a:p>
            <a:pPr algn="ctr">
              <a:buNone/>
            </a:pPr>
            <a:r>
              <a:rPr lang="hr-HR" sz="2000" b="0" i="0" dirty="0">
                <a:solidFill>
                  <a:srgbClr val="000000"/>
                </a:solidFill>
                <a:effectLst/>
                <a:latin typeface="Kristen ITC" panose="03050502040202030202" pitchFamily="66" charset="0"/>
              </a:rPr>
              <a:t>Ooo da si prvi</a:t>
            </a:r>
          </a:p>
          <a:p>
            <a:pPr algn="ctr">
              <a:buNone/>
            </a:pPr>
            <a:r>
              <a:rPr lang="hr-HR" sz="2000" b="0" i="0" dirty="0">
                <a:solidFill>
                  <a:srgbClr val="000000"/>
                </a:solidFill>
                <a:effectLst/>
                <a:latin typeface="Kristen ITC" panose="03050502040202030202" pitchFamily="66" charset="0"/>
              </a:rPr>
              <a:t>Da ručas negde, dole u Kini</a:t>
            </a:r>
          </a:p>
          <a:p>
            <a:pPr algn="ctr">
              <a:buNone/>
            </a:pPr>
            <a:r>
              <a:rPr lang="hr-HR" sz="2000" b="0" i="0" dirty="0">
                <a:solidFill>
                  <a:srgbClr val="000000"/>
                </a:solidFill>
                <a:effectLst/>
                <a:latin typeface="Kristen ITC" panose="03050502040202030202" pitchFamily="66" charset="0"/>
              </a:rPr>
              <a:t>A zube čačkaš u Karolini</a:t>
            </a:r>
          </a:p>
          <a:p>
            <a:pPr algn="ctr">
              <a:buNone/>
            </a:pPr>
            <a:r>
              <a:rPr lang="hr-HR" sz="2000" b="0" i="0" dirty="0">
                <a:solidFill>
                  <a:srgbClr val="000000"/>
                </a:solidFill>
                <a:effectLst/>
                <a:latin typeface="Kristen ITC" panose="03050502040202030202" pitchFamily="66" charset="0"/>
              </a:rPr>
              <a:t>Na Bahamima da imaš vilu</a:t>
            </a:r>
          </a:p>
          <a:p>
            <a:pPr algn="ctr">
              <a:buNone/>
            </a:pPr>
            <a:r>
              <a:rPr lang="hr-HR" sz="2000" b="0" i="0" dirty="0">
                <a:solidFill>
                  <a:srgbClr val="000000"/>
                </a:solidFill>
                <a:effectLst/>
                <a:latin typeface="Kristen ITC" panose="03050502040202030202" pitchFamily="66" charset="0"/>
              </a:rPr>
              <a:t>Od mnogo žena da dobiješ kilu</a:t>
            </a:r>
          </a:p>
          <a:p>
            <a:pPr algn="ctr">
              <a:buNone/>
            </a:pPr>
            <a:r>
              <a:rPr lang="hr-HR" sz="2000" b="0" i="0" dirty="0">
                <a:solidFill>
                  <a:srgbClr val="000000"/>
                </a:solidFill>
                <a:effectLst/>
                <a:latin typeface="Kristen ITC" panose="03050502040202030202" pitchFamily="66" charset="0"/>
              </a:rPr>
              <a:t>Da si prvi, ooo da si prvi</a:t>
            </a:r>
          </a:p>
          <a:p>
            <a:pPr algn="ctr">
              <a:buNone/>
            </a:pPr>
            <a:endParaRPr lang="hr-HR" sz="2000" b="0" i="0" dirty="0">
              <a:solidFill>
                <a:srgbClr val="000000"/>
              </a:solidFill>
              <a:effectLst/>
              <a:latin typeface="Kristen ITC" panose="03050502040202030202" pitchFamily="66" charset="0"/>
            </a:endParaRPr>
          </a:p>
          <a:p>
            <a:pPr algn="ctr">
              <a:buNone/>
            </a:pPr>
            <a:r>
              <a:rPr lang="hr-HR" sz="2000" b="0" i="0" dirty="0">
                <a:solidFill>
                  <a:srgbClr val="000000"/>
                </a:solidFill>
                <a:effectLst/>
                <a:latin typeface="Kristen ITC" panose="03050502040202030202" pitchFamily="66" charset="0"/>
              </a:rPr>
              <a:t>Ma digni ruku, digni obadve</a:t>
            </a:r>
          </a:p>
          <a:p>
            <a:pPr algn="ctr">
              <a:buNone/>
            </a:pPr>
            <a:r>
              <a:rPr lang="hr-HR" sz="2000" b="0" i="0" dirty="0">
                <a:solidFill>
                  <a:srgbClr val="000000"/>
                </a:solidFill>
                <a:effectLst/>
                <a:latin typeface="Kristen ITC" panose="03050502040202030202" pitchFamily="66" charset="0"/>
              </a:rPr>
              <a:t>Digni ruke od svega</a:t>
            </a:r>
          </a:p>
          <a:p>
            <a:pPr algn="ctr">
              <a:buNone/>
            </a:pPr>
            <a:r>
              <a:rPr lang="hr-HR" sz="2000" b="0" i="0" dirty="0">
                <a:solidFill>
                  <a:srgbClr val="000000"/>
                </a:solidFill>
                <a:effectLst/>
                <a:latin typeface="Kristen ITC" panose="03050502040202030202" pitchFamily="66" charset="0"/>
              </a:rPr>
              <a:t>Nemaš kartu ni do Prištine</a:t>
            </a:r>
            <a:endParaRPr lang="hr-HR" sz="2000" dirty="0">
              <a:latin typeface="Kristen ITC" panose="03050502040202030202" pitchFamily="66" charset="0"/>
            </a:endParaRPr>
          </a:p>
        </p:txBody>
      </p:sp>
      <p:sp>
        <p:nvSpPr>
          <p:cNvPr id="4" name="TextBox 3">
            <a:extLst>
              <a:ext uri="{FF2B5EF4-FFF2-40B4-BE49-F238E27FC236}">
                <a16:creationId xmlns:a16="http://schemas.microsoft.com/office/drawing/2014/main" id="{223D9461-36B2-7F69-29EA-4D5696965467}"/>
              </a:ext>
            </a:extLst>
          </p:cNvPr>
          <p:cNvSpPr txBox="1"/>
          <p:nvPr/>
        </p:nvSpPr>
        <p:spPr>
          <a:xfrm flipH="1">
            <a:off x="0" y="3481435"/>
            <a:ext cx="3755136" cy="3376565"/>
          </a:xfrm>
          <a:prstGeom prst="rect">
            <a:avLst/>
          </a:prstGeom>
          <a:noFill/>
        </p:spPr>
        <p:txBody>
          <a:bodyPr wrap="square" rtlCol="0">
            <a:spAutoFit/>
          </a:bodyPr>
          <a:lstStyle/>
          <a:p>
            <a:pPr marL="285750" lvl="0" indent="-285750" algn="just">
              <a:lnSpc>
                <a:spcPct val="150000"/>
              </a:lnSpc>
              <a:buSzPct val="250000"/>
              <a:buBlip>
                <a:blip r:embed="rId2"/>
              </a:buBlip>
            </a:pPr>
            <a:r>
              <a:rPr lang="hr-HR" sz="1800" i="1" kern="100" dirty="0">
                <a:effectLst/>
                <a:latin typeface="Kristen ITC" panose="03050502040202030202" pitchFamily="66" charset="0"/>
                <a:ea typeface="Aptos" panose="020B0004020202020204" pitchFamily="34" charset="0"/>
                <a:cs typeface="Times New Roman" panose="02020603050405020304" pitchFamily="18" charset="0"/>
              </a:rPr>
              <a:t>1986.</a:t>
            </a:r>
            <a:r>
              <a:rPr lang="hr-HR" sz="1600" i="1" kern="100" dirty="0">
                <a:latin typeface="Kristen ITC" panose="03050502040202030202" pitchFamily="66" charset="0"/>
                <a:ea typeface="Aptos" panose="020B0004020202020204" pitchFamily="34" charset="0"/>
                <a:cs typeface="Times New Roman" panose="02020603050405020304" pitchFamily="18" charset="0"/>
              </a:rPr>
              <a:t>, </a:t>
            </a:r>
            <a:r>
              <a:rPr lang="hr-HR" sz="1800" kern="100" dirty="0">
                <a:effectLst/>
                <a:latin typeface="Kristen ITC" panose="03050502040202030202" pitchFamily="66" charset="0"/>
                <a:ea typeface="Aptos" panose="020B0004020202020204" pitchFamily="34" charset="0"/>
                <a:cs typeface="Times New Roman" panose="02020603050405020304" pitchFamily="18" charset="0"/>
              </a:rPr>
              <a:t>zabranjena</a:t>
            </a:r>
          </a:p>
          <a:p>
            <a:pPr marL="285750" lvl="0" indent="-285750" algn="just">
              <a:lnSpc>
                <a:spcPct val="150000"/>
              </a:lnSpc>
              <a:buSzPct val="250000"/>
              <a:buBlip>
                <a:blip r:embed="rId2"/>
              </a:buBlip>
            </a:pPr>
            <a:r>
              <a:rPr lang="hr-HR" sz="1800" kern="100" dirty="0">
                <a:effectLst/>
                <a:latin typeface="Kristen ITC" panose="03050502040202030202" pitchFamily="66" charset="0"/>
                <a:ea typeface="Aptos" panose="020B0004020202020204" pitchFamily="34" charset="0"/>
                <a:cs typeface="Times New Roman" panose="02020603050405020304" pitchFamily="18" charset="0"/>
              </a:rPr>
              <a:t>kad je prvi put puštena u Radio Beogradu, tadašnji glavni urednik je frontmenu rekao „Kakva si ti to džukela? Ko ti je dozvolio da se baviš politikom“, i bacio je ploču o zid</a:t>
            </a:r>
            <a:endParaRPr lang="hr-HR" sz="1600" kern="100" dirty="0">
              <a:effectLst/>
              <a:latin typeface="Kristen ITC" panose="03050502040202030202" pitchFamily="66"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4D0ECB4-13CC-5476-A26E-E1D12BFEC01E}"/>
              </a:ext>
            </a:extLst>
          </p:cNvPr>
          <p:cNvPicPr>
            <a:picLocks noChangeAspect="1"/>
          </p:cNvPicPr>
          <p:nvPr/>
        </p:nvPicPr>
        <p:blipFill>
          <a:blip r:embed="rId3"/>
          <a:stretch>
            <a:fillRect/>
          </a:stretch>
        </p:blipFill>
        <p:spPr>
          <a:xfrm>
            <a:off x="8622791" y="1552765"/>
            <a:ext cx="3226499" cy="3226499"/>
          </a:xfrm>
          <a:prstGeom prst="rect">
            <a:avLst/>
          </a:prstGeom>
        </p:spPr>
      </p:pic>
      <p:pic>
        <p:nvPicPr>
          <p:cNvPr id="6" name="Picture 5">
            <a:extLst>
              <a:ext uri="{FF2B5EF4-FFF2-40B4-BE49-F238E27FC236}">
                <a16:creationId xmlns:a16="http://schemas.microsoft.com/office/drawing/2014/main" id="{EB0458E8-5251-8411-14DA-DD79F12AB5E6}"/>
              </a:ext>
            </a:extLst>
          </p:cNvPr>
          <p:cNvPicPr>
            <a:picLocks noChangeAspect="1"/>
          </p:cNvPicPr>
          <p:nvPr/>
        </p:nvPicPr>
        <p:blipFill>
          <a:blip r:embed="rId4"/>
          <a:stretch>
            <a:fillRect/>
          </a:stretch>
        </p:blipFill>
        <p:spPr>
          <a:xfrm>
            <a:off x="316611" y="518922"/>
            <a:ext cx="3438525" cy="1333500"/>
          </a:xfrm>
          <a:prstGeom prst="rect">
            <a:avLst/>
          </a:prstGeom>
        </p:spPr>
      </p:pic>
    </p:spTree>
    <p:extLst>
      <p:ext uri="{BB962C8B-B14F-4D97-AF65-F5344CB8AC3E}">
        <p14:creationId xmlns:p14="http://schemas.microsoft.com/office/powerpoint/2010/main" val="1679865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7E1CED-AC15-1B9C-2A6D-9D338387B875}"/>
              </a:ext>
            </a:extLst>
          </p:cNvPr>
          <p:cNvPicPr>
            <a:picLocks noChangeAspect="1"/>
          </p:cNvPicPr>
          <p:nvPr/>
        </p:nvPicPr>
        <p:blipFill>
          <a:blip r:embed="rId2"/>
          <a:stretch>
            <a:fillRect/>
          </a:stretch>
        </p:blipFill>
        <p:spPr>
          <a:xfrm>
            <a:off x="2415804" y="1075705"/>
            <a:ext cx="7616498" cy="5227559"/>
          </a:xfrm>
          <a:prstGeom prst="rect">
            <a:avLst/>
          </a:prstGeom>
        </p:spPr>
      </p:pic>
      <p:sp>
        <p:nvSpPr>
          <p:cNvPr id="2" name="Title 1">
            <a:extLst>
              <a:ext uri="{FF2B5EF4-FFF2-40B4-BE49-F238E27FC236}">
                <a16:creationId xmlns:a16="http://schemas.microsoft.com/office/drawing/2014/main" id="{ED614FB4-972B-6FFD-CE4C-083588FF3ED5}"/>
              </a:ext>
            </a:extLst>
          </p:cNvPr>
          <p:cNvSpPr>
            <a:spLocks noGrp="1"/>
          </p:cNvSpPr>
          <p:nvPr>
            <p:ph type="title"/>
          </p:nvPr>
        </p:nvSpPr>
        <p:spPr>
          <a:xfrm>
            <a:off x="726684" y="1169797"/>
            <a:ext cx="11439144" cy="1329563"/>
          </a:xfrm>
        </p:spPr>
        <p:txBody>
          <a:bodyPr>
            <a:normAutofit/>
          </a:bodyPr>
          <a:lstStyle/>
          <a:p>
            <a:pPr algn="ctr"/>
            <a:r>
              <a:rPr lang="hr-HR" sz="8000" b="1" dirty="0">
                <a:latin typeface="Kristen ITC" panose="03050502040202030202" pitchFamily="66" charset="0"/>
              </a:rPr>
              <a:t>Zabranjeno pušenje</a:t>
            </a:r>
          </a:p>
        </p:txBody>
      </p:sp>
    </p:spTree>
    <p:extLst>
      <p:ext uri="{BB962C8B-B14F-4D97-AF65-F5344CB8AC3E}">
        <p14:creationId xmlns:p14="http://schemas.microsoft.com/office/powerpoint/2010/main" val="1468971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142EAE-E8C1-0277-D448-B5B9F5A082E0}"/>
              </a:ext>
            </a:extLst>
          </p:cNvPr>
          <p:cNvSpPr>
            <a:spLocks noGrp="1"/>
          </p:cNvSpPr>
          <p:nvPr>
            <p:ph idx="1"/>
          </p:nvPr>
        </p:nvSpPr>
        <p:spPr>
          <a:xfrm>
            <a:off x="0" y="109728"/>
            <a:ext cx="12192000" cy="6748272"/>
          </a:xfrm>
        </p:spPr>
        <p:txBody>
          <a:bodyPr>
            <a:normAutofit fontScale="92500" lnSpcReduction="10000"/>
          </a:bodyPr>
          <a:lstStyle/>
          <a:p>
            <a:pPr marL="0" indent="0" algn="ctr">
              <a:buNone/>
            </a:pPr>
            <a:r>
              <a:rPr lang="hr-HR" sz="1600" dirty="0">
                <a:highlight>
                  <a:srgbClr val="FFFF00"/>
                </a:highlight>
                <a:latin typeface="Kristen ITC" panose="03050502040202030202" pitchFamily="66" charset="0"/>
              </a:rPr>
              <a:t>Dan republike</a:t>
            </a:r>
          </a:p>
          <a:p>
            <a:pPr algn="ctr"/>
            <a:endParaRPr lang="hr-HR" sz="1600" dirty="0">
              <a:latin typeface="Kristen ITC" panose="03050502040202030202" pitchFamily="66" charset="0"/>
            </a:endParaRPr>
          </a:p>
          <a:p>
            <a:pPr marL="0" indent="0" algn="ctr">
              <a:buNone/>
            </a:pPr>
            <a:r>
              <a:rPr lang="hr-HR" sz="1600" dirty="0">
                <a:latin typeface="Kristen ITC" panose="03050502040202030202" pitchFamily="66" charset="0"/>
              </a:rPr>
              <a:t>Danas je Dan republike i stari je popio malo</a:t>
            </a:r>
          </a:p>
          <a:p>
            <a:pPr marL="0" indent="0" algn="ctr">
              <a:buNone/>
            </a:pPr>
            <a:r>
              <a:rPr lang="hr-HR" sz="1600" dirty="0">
                <a:latin typeface="Kristen ITC" panose="03050502040202030202" pitchFamily="66" charset="0"/>
              </a:rPr>
              <a:t>Na televiziji Lepa Brena i stari se sjeća ratnih vremena</a:t>
            </a:r>
          </a:p>
          <a:p>
            <a:pPr marL="0" indent="0" algn="ctr">
              <a:buNone/>
            </a:pPr>
            <a:r>
              <a:rPr lang="hr-HR" sz="1600" dirty="0">
                <a:latin typeface="Kristen ITC" panose="03050502040202030202" pitchFamily="66" charset="0"/>
              </a:rPr>
              <a:t>Da bi danas bilo bolje oni su poturali svoja pleća</a:t>
            </a:r>
          </a:p>
          <a:p>
            <a:pPr marL="0" indent="0" algn="ctr">
              <a:buNone/>
            </a:pPr>
            <a:r>
              <a:rPr lang="hr-HR" sz="1600" dirty="0">
                <a:latin typeface="Kristen ITC" panose="03050502040202030202" pitchFamily="66" charset="0"/>
              </a:rPr>
              <a:t>Gazili hladne rijeke, jeli koru s drveća</a:t>
            </a:r>
          </a:p>
          <a:p>
            <a:pPr marL="0" indent="0" algn="ctr">
              <a:buNone/>
            </a:pPr>
            <a:r>
              <a:rPr lang="hr-HR" sz="1600" dirty="0">
                <a:latin typeface="Kristen ITC" panose="03050502040202030202" pitchFamily="66" charset="0"/>
              </a:rPr>
              <a:t>Žao mu je što neki misle da je život negdje drugdje</a:t>
            </a:r>
          </a:p>
          <a:p>
            <a:pPr marL="0" indent="0" algn="ctr">
              <a:buNone/>
            </a:pPr>
            <a:r>
              <a:rPr lang="hr-HR" sz="1600" dirty="0">
                <a:latin typeface="Kristen ITC" panose="03050502040202030202" pitchFamily="66" charset="0"/>
              </a:rPr>
              <a:t>I ne sanja se više stari san</a:t>
            </a:r>
          </a:p>
          <a:p>
            <a:pPr marL="0" indent="0" algn="ctr">
              <a:buNone/>
            </a:pPr>
            <a:r>
              <a:rPr lang="hr-HR" sz="1600" dirty="0">
                <a:latin typeface="Kristen ITC" panose="03050502040202030202" pitchFamily="66" charset="0"/>
              </a:rPr>
              <a:t>Čekaju pasoš da odu van</a:t>
            </a:r>
          </a:p>
          <a:p>
            <a:pPr marL="0" indent="0" algn="ctr">
              <a:buNone/>
            </a:pPr>
            <a:endParaRPr lang="hr-HR" sz="1600" dirty="0">
              <a:latin typeface="Kristen ITC" panose="03050502040202030202" pitchFamily="66" charset="0"/>
            </a:endParaRPr>
          </a:p>
          <a:p>
            <a:pPr marL="0" indent="0" algn="ctr">
              <a:buNone/>
            </a:pPr>
            <a:r>
              <a:rPr lang="hr-HR" sz="1600" dirty="0">
                <a:latin typeface="Kristen ITC" panose="03050502040202030202" pitchFamily="66" charset="0"/>
              </a:rPr>
              <a:t>Danas je Dan (Dan) republike</a:t>
            </a:r>
          </a:p>
          <a:p>
            <a:pPr marL="0" indent="0" algn="ctr">
              <a:buNone/>
            </a:pPr>
            <a:r>
              <a:rPr lang="hr-HR" sz="1600" dirty="0">
                <a:highlight>
                  <a:srgbClr val="FF0000"/>
                </a:highlight>
                <a:latin typeface="Kristen ITC" panose="03050502040202030202" pitchFamily="66" charset="0"/>
              </a:rPr>
              <a:t>Skrati jezik, mogu te čuti"</a:t>
            </a:r>
          </a:p>
          <a:p>
            <a:pPr marL="0" indent="0" algn="ctr">
              <a:buNone/>
            </a:pPr>
            <a:r>
              <a:rPr lang="hr-HR" sz="1600" dirty="0">
                <a:latin typeface="Kristen ITC" panose="03050502040202030202" pitchFamily="66" charset="0"/>
              </a:rPr>
              <a:t>Dan (Dan) republike</a:t>
            </a:r>
          </a:p>
          <a:p>
            <a:pPr marL="0" indent="0" algn="ctr">
              <a:buNone/>
            </a:pPr>
            <a:endParaRPr lang="hr-HR" sz="1600" dirty="0">
              <a:latin typeface="Kristen ITC" panose="03050502040202030202" pitchFamily="66" charset="0"/>
            </a:endParaRPr>
          </a:p>
          <a:p>
            <a:pPr marL="0" indent="0" algn="ctr">
              <a:buNone/>
            </a:pPr>
            <a:r>
              <a:rPr lang="hr-HR" sz="1600" dirty="0">
                <a:latin typeface="Kristen ITC" panose="03050502040202030202" pitchFamily="66" charset="0"/>
              </a:rPr>
              <a:t>Danas je Dan republike i stari se sjeća ratnih dana</a:t>
            </a:r>
          </a:p>
          <a:p>
            <a:pPr marL="0" indent="0" algn="ctr">
              <a:buNone/>
            </a:pPr>
            <a:r>
              <a:rPr lang="hr-HR" sz="1600" dirty="0">
                <a:latin typeface="Kristen ITC" panose="03050502040202030202" pitchFamily="66" charset="0"/>
              </a:rPr>
              <a:t>Žao mu je što se ni klinci više ne igraju partizana</a:t>
            </a:r>
          </a:p>
          <a:p>
            <a:pPr marL="0" indent="0" algn="ctr">
              <a:buNone/>
            </a:pPr>
            <a:r>
              <a:rPr lang="hr-HR" sz="1600" dirty="0">
                <a:highlight>
                  <a:srgbClr val="FF0000"/>
                </a:highlight>
                <a:latin typeface="Kristen ITC" panose="03050502040202030202" pitchFamily="66" charset="0"/>
              </a:rPr>
              <a:t>Danas svako zna da je glava samo jedna</a:t>
            </a:r>
          </a:p>
          <a:p>
            <a:pPr marL="0" indent="0" algn="ctr">
              <a:buNone/>
            </a:pPr>
            <a:r>
              <a:rPr lang="hr-HR" sz="1600" dirty="0">
                <a:highlight>
                  <a:srgbClr val="FF0000"/>
                </a:highlight>
                <a:latin typeface="Kristen ITC" panose="03050502040202030202" pitchFamily="66" charset="0"/>
              </a:rPr>
              <a:t>Danas svako zna pred kim pasti na koljena</a:t>
            </a:r>
          </a:p>
          <a:p>
            <a:pPr marL="0" indent="0" algn="ctr">
              <a:buNone/>
            </a:pPr>
            <a:r>
              <a:rPr lang="hr-HR" sz="1600" dirty="0">
                <a:latin typeface="Kristen ITC" panose="03050502040202030202" pitchFamily="66" charset="0"/>
              </a:rPr>
              <a:t>Danas je Dan republike, stari kaže "Otvorite prozore"</a:t>
            </a:r>
          </a:p>
          <a:p>
            <a:pPr marL="0" indent="0" algn="ctr">
              <a:buNone/>
            </a:pPr>
            <a:r>
              <a:rPr lang="hr-HR" sz="1600" dirty="0">
                <a:latin typeface="Kristen ITC" panose="03050502040202030202" pitchFamily="66" charset="0"/>
              </a:rPr>
              <a:t>Pijan je i čini mu se da logorske vatre u daljini gore</a:t>
            </a:r>
          </a:p>
          <a:p>
            <a:pPr marL="0" indent="0" algn="ctr">
              <a:buNone/>
            </a:pPr>
            <a:r>
              <a:rPr lang="hr-HR" sz="1600" dirty="0">
                <a:latin typeface="Kristen ITC" panose="03050502040202030202" pitchFamily="66" charset="0"/>
              </a:rPr>
              <a:t>Logorske vatre u daljini gore</a:t>
            </a:r>
          </a:p>
        </p:txBody>
      </p:sp>
      <p:pic>
        <p:nvPicPr>
          <p:cNvPr id="4" name="Picture 3">
            <a:extLst>
              <a:ext uri="{FF2B5EF4-FFF2-40B4-BE49-F238E27FC236}">
                <a16:creationId xmlns:a16="http://schemas.microsoft.com/office/drawing/2014/main" id="{A8E7A4FA-1E01-9D9C-61CD-1BECAC13A21A}"/>
              </a:ext>
            </a:extLst>
          </p:cNvPr>
          <p:cNvPicPr>
            <a:picLocks noChangeAspect="1"/>
          </p:cNvPicPr>
          <p:nvPr/>
        </p:nvPicPr>
        <p:blipFill>
          <a:blip r:embed="rId2"/>
          <a:stretch>
            <a:fillRect/>
          </a:stretch>
        </p:blipFill>
        <p:spPr>
          <a:xfrm>
            <a:off x="310514" y="2194925"/>
            <a:ext cx="2871597" cy="2468149"/>
          </a:xfrm>
          <a:prstGeom prst="rect">
            <a:avLst/>
          </a:prstGeom>
        </p:spPr>
      </p:pic>
      <p:pic>
        <p:nvPicPr>
          <p:cNvPr id="5" name="Picture 4">
            <a:extLst>
              <a:ext uri="{FF2B5EF4-FFF2-40B4-BE49-F238E27FC236}">
                <a16:creationId xmlns:a16="http://schemas.microsoft.com/office/drawing/2014/main" id="{CA68DBB2-B39A-98E8-BC62-77DDBFA3D656}"/>
              </a:ext>
            </a:extLst>
          </p:cNvPr>
          <p:cNvPicPr>
            <a:picLocks noChangeAspect="1"/>
          </p:cNvPicPr>
          <p:nvPr/>
        </p:nvPicPr>
        <p:blipFill>
          <a:blip r:embed="rId3"/>
          <a:stretch>
            <a:fillRect/>
          </a:stretch>
        </p:blipFill>
        <p:spPr>
          <a:xfrm>
            <a:off x="8992171" y="305562"/>
            <a:ext cx="2790825" cy="1638300"/>
          </a:xfrm>
          <a:prstGeom prst="rect">
            <a:avLst/>
          </a:prstGeom>
        </p:spPr>
      </p:pic>
      <p:pic>
        <p:nvPicPr>
          <p:cNvPr id="6" name="Picture 5">
            <a:extLst>
              <a:ext uri="{FF2B5EF4-FFF2-40B4-BE49-F238E27FC236}">
                <a16:creationId xmlns:a16="http://schemas.microsoft.com/office/drawing/2014/main" id="{210C777E-364B-1EC8-ABCA-4D19FC25E9F7}"/>
              </a:ext>
            </a:extLst>
          </p:cNvPr>
          <p:cNvPicPr>
            <a:picLocks noChangeAspect="1"/>
          </p:cNvPicPr>
          <p:nvPr/>
        </p:nvPicPr>
        <p:blipFill>
          <a:blip r:embed="rId4"/>
          <a:stretch>
            <a:fillRect/>
          </a:stretch>
        </p:blipFill>
        <p:spPr>
          <a:xfrm>
            <a:off x="9678733" y="3746754"/>
            <a:ext cx="2104263" cy="2805684"/>
          </a:xfrm>
          <a:prstGeom prst="rect">
            <a:avLst/>
          </a:prstGeom>
        </p:spPr>
      </p:pic>
      <p:sp>
        <p:nvSpPr>
          <p:cNvPr id="7" name="TextBox 6">
            <a:extLst>
              <a:ext uri="{FF2B5EF4-FFF2-40B4-BE49-F238E27FC236}">
                <a16:creationId xmlns:a16="http://schemas.microsoft.com/office/drawing/2014/main" id="{98884A45-BA42-0B6D-3757-396FE698FBF2}"/>
              </a:ext>
            </a:extLst>
          </p:cNvPr>
          <p:cNvSpPr txBox="1"/>
          <p:nvPr/>
        </p:nvSpPr>
        <p:spPr>
          <a:xfrm>
            <a:off x="157639" y="6101940"/>
            <a:ext cx="3121152" cy="646331"/>
          </a:xfrm>
          <a:prstGeom prst="rect">
            <a:avLst/>
          </a:prstGeom>
          <a:noFill/>
        </p:spPr>
        <p:txBody>
          <a:bodyPr wrap="square" rtlCol="0">
            <a:spAutoFit/>
          </a:bodyPr>
          <a:lstStyle/>
          <a:p>
            <a:r>
              <a:rPr lang="hr-HR" dirty="0">
                <a:latin typeface="Kristen ITC" panose="03050502040202030202" pitchFamily="66" charset="0"/>
              </a:rPr>
              <a:t>https://www.youtube.com/watch?v=v4CGmMpgdY0</a:t>
            </a:r>
          </a:p>
        </p:txBody>
      </p:sp>
    </p:spTree>
    <p:extLst>
      <p:ext uri="{BB962C8B-B14F-4D97-AF65-F5344CB8AC3E}">
        <p14:creationId xmlns:p14="http://schemas.microsoft.com/office/powerpoint/2010/main" val="2370558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B8DB31-B0ED-3E20-DF67-5ADB296B7C99}"/>
              </a:ext>
            </a:extLst>
          </p:cNvPr>
          <p:cNvPicPr>
            <a:picLocks noChangeAspect="1"/>
          </p:cNvPicPr>
          <p:nvPr/>
        </p:nvPicPr>
        <p:blipFill>
          <a:blip r:embed="rId2"/>
          <a:stretch>
            <a:fillRect/>
          </a:stretch>
        </p:blipFill>
        <p:spPr>
          <a:xfrm>
            <a:off x="1193396" y="82897"/>
            <a:ext cx="3248566" cy="3248566"/>
          </a:xfrm>
          <a:prstGeom prst="rect">
            <a:avLst/>
          </a:prstGeom>
        </p:spPr>
      </p:pic>
      <p:pic>
        <p:nvPicPr>
          <p:cNvPr id="5" name="Picture 4">
            <a:extLst>
              <a:ext uri="{FF2B5EF4-FFF2-40B4-BE49-F238E27FC236}">
                <a16:creationId xmlns:a16="http://schemas.microsoft.com/office/drawing/2014/main" id="{3E5D828A-58ED-3611-6AC6-152BB6A079F4}"/>
              </a:ext>
            </a:extLst>
          </p:cNvPr>
          <p:cNvPicPr>
            <a:picLocks noChangeAspect="1"/>
          </p:cNvPicPr>
          <p:nvPr/>
        </p:nvPicPr>
        <p:blipFill>
          <a:blip r:embed="rId3"/>
          <a:stretch>
            <a:fillRect/>
          </a:stretch>
        </p:blipFill>
        <p:spPr>
          <a:xfrm>
            <a:off x="529406" y="3455483"/>
            <a:ext cx="3346102" cy="3346102"/>
          </a:xfrm>
          <a:prstGeom prst="rect">
            <a:avLst/>
          </a:prstGeom>
        </p:spPr>
      </p:pic>
      <p:pic>
        <p:nvPicPr>
          <p:cNvPr id="6" name="Picture 5">
            <a:extLst>
              <a:ext uri="{FF2B5EF4-FFF2-40B4-BE49-F238E27FC236}">
                <a16:creationId xmlns:a16="http://schemas.microsoft.com/office/drawing/2014/main" id="{D80015E4-E03B-C802-1077-6C8D2036412C}"/>
              </a:ext>
            </a:extLst>
          </p:cNvPr>
          <p:cNvPicPr>
            <a:picLocks noChangeAspect="1"/>
          </p:cNvPicPr>
          <p:nvPr/>
        </p:nvPicPr>
        <p:blipFill>
          <a:blip r:embed="rId4"/>
          <a:stretch>
            <a:fillRect/>
          </a:stretch>
        </p:blipFill>
        <p:spPr>
          <a:xfrm>
            <a:off x="6478498" y="542082"/>
            <a:ext cx="3704870" cy="2789381"/>
          </a:xfrm>
          <a:prstGeom prst="rect">
            <a:avLst/>
          </a:prstGeom>
        </p:spPr>
      </p:pic>
      <p:pic>
        <p:nvPicPr>
          <p:cNvPr id="7" name="Picture 6">
            <a:extLst>
              <a:ext uri="{FF2B5EF4-FFF2-40B4-BE49-F238E27FC236}">
                <a16:creationId xmlns:a16="http://schemas.microsoft.com/office/drawing/2014/main" id="{604858E6-9D38-98D9-35E4-1CEDF2B75A77}"/>
              </a:ext>
            </a:extLst>
          </p:cNvPr>
          <p:cNvPicPr>
            <a:picLocks noChangeAspect="1"/>
          </p:cNvPicPr>
          <p:nvPr/>
        </p:nvPicPr>
        <p:blipFill>
          <a:blip r:embed="rId5"/>
          <a:stretch>
            <a:fillRect/>
          </a:stretch>
        </p:blipFill>
        <p:spPr>
          <a:xfrm>
            <a:off x="7559041" y="3985413"/>
            <a:ext cx="4367784" cy="2737555"/>
          </a:xfrm>
          <a:prstGeom prst="rect">
            <a:avLst/>
          </a:prstGeom>
        </p:spPr>
      </p:pic>
      <p:sp>
        <p:nvSpPr>
          <p:cNvPr id="2" name="Title 1">
            <a:extLst>
              <a:ext uri="{FF2B5EF4-FFF2-40B4-BE49-F238E27FC236}">
                <a16:creationId xmlns:a16="http://schemas.microsoft.com/office/drawing/2014/main" id="{EAC4DDFA-A382-6191-FA4C-4C665A12B010}"/>
              </a:ext>
            </a:extLst>
          </p:cNvPr>
          <p:cNvSpPr>
            <a:spLocks noGrp="1"/>
          </p:cNvSpPr>
          <p:nvPr>
            <p:ph type="title"/>
          </p:nvPr>
        </p:nvSpPr>
        <p:spPr>
          <a:xfrm rot="972292">
            <a:off x="838200" y="2511553"/>
            <a:ext cx="10954512" cy="1861376"/>
          </a:xfrm>
        </p:spPr>
        <p:txBody>
          <a:bodyPr>
            <a:normAutofit/>
          </a:bodyPr>
          <a:lstStyle/>
          <a:p>
            <a:pPr algn="ctr"/>
            <a:r>
              <a:rPr lang="hr-HR" sz="8000" b="1" dirty="0">
                <a:latin typeface="Kristen ITC" panose="03050502040202030202" pitchFamily="66" charset="0"/>
              </a:rPr>
              <a:t>Bijelo dugme</a:t>
            </a:r>
          </a:p>
        </p:txBody>
      </p:sp>
    </p:spTree>
    <p:extLst>
      <p:ext uri="{BB962C8B-B14F-4D97-AF65-F5344CB8AC3E}">
        <p14:creationId xmlns:p14="http://schemas.microsoft.com/office/powerpoint/2010/main" val="2626004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DCE8C4-888C-0BDB-8646-DCC5A76BA9BE}"/>
              </a:ext>
            </a:extLst>
          </p:cNvPr>
          <p:cNvSpPr>
            <a:spLocks noGrp="1"/>
          </p:cNvSpPr>
          <p:nvPr>
            <p:ph idx="1"/>
          </p:nvPr>
        </p:nvSpPr>
        <p:spPr>
          <a:xfrm>
            <a:off x="655320" y="313817"/>
            <a:ext cx="10515600" cy="4351338"/>
          </a:xfrm>
        </p:spPr>
        <p:txBody>
          <a:bodyPr>
            <a:normAutofit/>
          </a:bodyPr>
          <a:lstStyle/>
          <a:p>
            <a:pPr algn="ctr">
              <a:buSzPct val="250000"/>
              <a:buBlip>
                <a:blip r:embed="rId2"/>
              </a:buBlip>
            </a:pPr>
            <a:r>
              <a:rPr lang="hr-HR" dirty="0">
                <a:latin typeface="Kristen ITC" panose="03050502040202030202" pitchFamily="66" charset="0"/>
              </a:rPr>
              <a:t>Kontroverzna reakcija na covere albuma </a:t>
            </a:r>
          </a:p>
          <a:p>
            <a:pPr algn="ctr">
              <a:buSzPct val="250000"/>
              <a:buBlip>
                <a:blip r:embed="rId2"/>
              </a:buBlip>
            </a:pPr>
            <a:r>
              <a:rPr lang="hr-HR" dirty="0">
                <a:highlight>
                  <a:srgbClr val="FFFF00"/>
                </a:highlight>
                <a:latin typeface="Kristen ITC" panose="03050502040202030202" pitchFamily="66" charset="0"/>
              </a:rPr>
              <a:t>Kad bi' bio bijelo dugme </a:t>
            </a:r>
            <a:r>
              <a:rPr lang="hr-HR" dirty="0">
                <a:latin typeface="Kristen ITC" panose="03050502040202030202" pitchFamily="66" charset="0"/>
              </a:rPr>
              <a:t>(1974.) </a:t>
            </a:r>
          </a:p>
          <a:p>
            <a:pPr algn="ctr">
              <a:buSzPct val="250000"/>
              <a:buBlip>
                <a:blip r:embed="rId2"/>
              </a:buBlip>
            </a:pPr>
            <a:r>
              <a:rPr lang="hr-HR" dirty="0">
                <a:highlight>
                  <a:srgbClr val="FFFF00"/>
                </a:highlight>
                <a:latin typeface="Kristen ITC" panose="03050502040202030202" pitchFamily="66" charset="0"/>
              </a:rPr>
              <a:t>Bitanga i princeza </a:t>
            </a:r>
            <a:r>
              <a:rPr lang="hr-HR" dirty="0">
                <a:latin typeface="Kristen ITC" panose="03050502040202030202" pitchFamily="66" charset="0"/>
              </a:rPr>
              <a:t>(1979.) - Jugoton nije htio tiskati omot zbog vulgarnosti</a:t>
            </a:r>
          </a:p>
          <a:p>
            <a:pPr algn="ctr">
              <a:buSzPct val="250000"/>
              <a:buBlip>
                <a:blip r:embed="rId2"/>
              </a:buBlip>
            </a:pPr>
            <a:r>
              <a:rPr lang="hr-HR" dirty="0">
                <a:highlight>
                  <a:srgbClr val="FFFF00"/>
                </a:highlight>
                <a:latin typeface="Kristen ITC" panose="03050502040202030202" pitchFamily="66" charset="0"/>
              </a:rPr>
              <a:t>5. april ‘81.</a:t>
            </a:r>
            <a:r>
              <a:rPr lang="hr-HR" dirty="0">
                <a:latin typeface="Kristen ITC" panose="03050502040202030202" pitchFamily="66" charset="0"/>
              </a:rPr>
              <a:t> (1981.) - zabranjena srednja slika gole djevojčice koja simbolizirala odrastanje „u maminim cipelama“</a:t>
            </a:r>
          </a:p>
          <a:p>
            <a:endParaRPr lang="hr-HR" dirty="0"/>
          </a:p>
        </p:txBody>
      </p:sp>
      <p:pic>
        <p:nvPicPr>
          <p:cNvPr id="4" name="Picture 3">
            <a:extLst>
              <a:ext uri="{FF2B5EF4-FFF2-40B4-BE49-F238E27FC236}">
                <a16:creationId xmlns:a16="http://schemas.microsoft.com/office/drawing/2014/main" id="{1EEBEB64-2500-535A-0560-C60D816C061D}"/>
              </a:ext>
            </a:extLst>
          </p:cNvPr>
          <p:cNvPicPr>
            <a:picLocks noChangeAspect="1"/>
          </p:cNvPicPr>
          <p:nvPr/>
        </p:nvPicPr>
        <p:blipFill>
          <a:blip r:embed="rId3"/>
          <a:srcRect l="11902" r="12164"/>
          <a:stretch/>
        </p:blipFill>
        <p:spPr>
          <a:xfrm>
            <a:off x="388745" y="3635534"/>
            <a:ext cx="3061591" cy="3023916"/>
          </a:xfrm>
          <a:prstGeom prst="rect">
            <a:avLst/>
          </a:prstGeom>
        </p:spPr>
      </p:pic>
      <p:pic>
        <p:nvPicPr>
          <p:cNvPr id="5" name="Picture 4">
            <a:extLst>
              <a:ext uri="{FF2B5EF4-FFF2-40B4-BE49-F238E27FC236}">
                <a16:creationId xmlns:a16="http://schemas.microsoft.com/office/drawing/2014/main" id="{2DC825BC-48AB-7074-DEC3-A0D2C3FFC9E0}"/>
              </a:ext>
            </a:extLst>
          </p:cNvPr>
          <p:cNvPicPr>
            <a:picLocks noChangeAspect="1"/>
          </p:cNvPicPr>
          <p:nvPr/>
        </p:nvPicPr>
        <p:blipFill>
          <a:blip r:embed="rId4"/>
          <a:stretch>
            <a:fillRect/>
          </a:stretch>
        </p:blipFill>
        <p:spPr>
          <a:xfrm>
            <a:off x="4283049" y="3517421"/>
            <a:ext cx="3260141" cy="3260141"/>
          </a:xfrm>
          <a:prstGeom prst="rect">
            <a:avLst/>
          </a:prstGeom>
        </p:spPr>
      </p:pic>
      <p:pic>
        <p:nvPicPr>
          <p:cNvPr id="6" name="Picture 5">
            <a:extLst>
              <a:ext uri="{FF2B5EF4-FFF2-40B4-BE49-F238E27FC236}">
                <a16:creationId xmlns:a16="http://schemas.microsoft.com/office/drawing/2014/main" id="{5D45D429-C207-C6AE-4E10-6450824C7569}"/>
              </a:ext>
            </a:extLst>
          </p:cNvPr>
          <p:cNvPicPr>
            <a:picLocks noChangeAspect="1"/>
          </p:cNvPicPr>
          <p:nvPr/>
        </p:nvPicPr>
        <p:blipFill>
          <a:blip r:embed="rId5"/>
          <a:stretch>
            <a:fillRect/>
          </a:stretch>
        </p:blipFill>
        <p:spPr>
          <a:xfrm>
            <a:off x="8306765" y="3358087"/>
            <a:ext cx="3496490" cy="3419475"/>
          </a:xfrm>
          <a:prstGeom prst="rect">
            <a:avLst/>
          </a:prstGeom>
        </p:spPr>
      </p:pic>
    </p:spTree>
    <p:extLst>
      <p:ext uri="{BB962C8B-B14F-4D97-AF65-F5344CB8AC3E}">
        <p14:creationId xmlns:p14="http://schemas.microsoft.com/office/powerpoint/2010/main" val="650401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8585D2-A709-1E65-D51B-1824F6DFA442}"/>
              </a:ext>
            </a:extLst>
          </p:cNvPr>
          <p:cNvSpPr>
            <a:spLocks noGrp="1"/>
          </p:cNvSpPr>
          <p:nvPr>
            <p:ph idx="1"/>
          </p:nvPr>
        </p:nvSpPr>
        <p:spPr>
          <a:xfrm>
            <a:off x="109728" y="4632960"/>
            <a:ext cx="12192000" cy="5603939"/>
          </a:xfrm>
        </p:spPr>
        <p:txBody>
          <a:bodyPr/>
          <a:lstStyle/>
          <a:p>
            <a:pPr lvl="0" algn="ctr">
              <a:lnSpc>
                <a:spcPct val="150000"/>
              </a:lnSpc>
              <a:spcAft>
                <a:spcPts val="800"/>
              </a:spcAft>
              <a:buSzPct val="250000"/>
              <a:buBlip>
                <a:blip r:embed="rId2"/>
              </a:buBlip>
            </a:pPr>
            <a:r>
              <a:rPr lang="hr-HR" sz="2800" kern="100" dirty="0">
                <a:effectLst/>
                <a:latin typeface="Kristen ITC" panose="03050502040202030202" pitchFamily="66" charset="0"/>
                <a:ea typeface="Aptos" panose="020B0004020202020204" pitchFamily="34" charset="0"/>
                <a:cs typeface="Times New Roman" panose="02020603050405020304" pitchFamily="18" charset="0"/>
              </a:rPr>
              <a:t>umjetnički izraz grupe ili neprimjereno i vulgarno</a:t>
            </a:r>
          </a:p>
          <a:p>
            <a:pPr lvl="0" algn="ctr">
              <a:lnSpc>
                <a:spcPct val="150000"/>
              </a:lnSpc>
              <a:spcAft>
                <a:spcPts val="800"/>
              </a:spcAft>
              <a:buSzPct val="250000"/>
              <a:buBlip>
                <a:blip r:embed="rId2"/>
              </a:buBlip>
            </a:pPr>
            <a:r>
              <a:rPr lang="hr-HR" sz="2800" kern="100" dirty="0">
                <a:effectLst/>
                <a:latin typeface="Kristen ITC" panose="03050502040202030202" pitchFamily="66" charset="0"/>
                <a:ea typeface="Aptos" panose="020B0004020202020204" pitchFamily="34" charset="0"/>
                <a:cs typeface="Times New Roman" panose="02020603050405020304" pitchFamily="18" charset="0"/>
              </a:rPr>
              <a:t>širi trend 70-ih i 80-ih, koristili provokativne slike na omotima albuma da bi privukli pozornost</a:t>
            </a:r>
            <a:endParaRPr lang="hr-HR" sz="2400" kern="100" dirty="0">
              <a:effectLst/>
              <a:latin typeface="Kristen ITC" panose="03050502040202030202" pitchFamily="66" charset="0"/>
              <a:ea typeface="Aptos" panose="020B0004020202020204" pitchFamily="34" charset="0"/>
              <a:cs typeface="Times New Roman" panose="02020603050405020304" pitchFamily="18" charset="0"/>
            </a:endParaRPr>
          </a:p>
          <a:p>
            <a:endParaRPr lang="hr-HR" dirty="0"/>
          </a:p>
        </p:txBody>
      </p:sp>
      <p:pic>
        <p:nvPicPr>
          <p:cNvPr id="4" name="Picture 3">
            <a:extLst>
              <a:ext uri="{FF2B5EF4-FFF2-40B4-BE49-F238E27FC236}">
                <a16:creationId xmlns:a16="http://schemas.microsoft.com/office/drawing/2014/main" id="{1F7D791F-4DA0-1762-34AC-866DE331B284}"/>
              </a:ext>
            </a:extLst>
          </p:cNvPr>
          <p:cNvPicPr>
            <a:picLocks noChangeAspect="1"/>
          </p:cNvPicPr>
          <p:nvPr/>
        </p:nvPicPr>
        <p:blipFill>
          <a:blip r:embed="rId3"/>
          <a:stretch>
            <a:fillRect/>
          </a:stretch>
        </p:blipFill>
        <p:spPr>
          <a:xfrm>
            <a:off x="109728" y="109728"/>
            <a:ext cx="2115312" cy="2115312"/>
          </a:xfrm>
          <a:prstGeom prst="rect">
            <a:avLst/>
          </a:prstGeom>
        </p:spPr>
      </p:pic>
      <p:pic>
        <p:nvPicPr>
          <p:cNvPr id="5" name="Picture 4">
            <a:extLst>
              <a:ext uri="{FF2B5EF4-FFF2-40B4-BE49-F238E27FC236}">
                <a16:creationId xmlns:a16="http://schemas.microsoft.com/office/drawing/2014/main" id="{E76964B5-83AD-46B9-FBDE-12A80E9E5F82}"/>
              </a:ext>
            </a:extLst>
          </p:cNvPr>
          <p:cNvPicPr>
            <a:picLocks noChangeAspect="1"/>
          </p:cNvPicPr>
          <p:nvPr/>
        </p:nvPicPr>
        <p:blipFill>
          <a:blip r:embed="rId4"/>
          <a:stretch>
            <a:fillRect/>
          </a:stretch>
        </p:blipFill>
        <p:spPr>
          <a:xfrm rot="264289">
            <a:off x="3392091" y="348673"/>
            <a:ext cx="2813637" cy="2813637"/>
          </a:xfrm>
          <a:prstGeom prst="rect">
            <a:avLst/>
          </a:prstGeom>
        </p:spPr>
      </p:pic>
      <p:pic>
        <p:nvPicPr>
          <p:cNvPr id="2" name="Picture 1">
            <a:extLst>
              <a:ext uri="{FF2B5EF4-FFF2-40B4-BE49-F238E27FC236}">
                <a16:creationId xmlns:a16="http://schemas.microsoft.com/office/drawing/2014/main" id="{0C7820AF-4D88-0904-F027-B8C5429DF6C8}"/>
              </a:ext>
            </a:extLst>
          </p:cNvPr>
          <p:cNvPicPr>
            <a:picLocks noChangeAspect="1"/>
          </p:cNvPicPr>
          <p:nvPr/>
        </p:nvPicPr>
        <p:blipFill>
          <a:blip r:embed="rId5"/>
          <a:stretch>
            <a:fillRect/>
          </a:stretch>
        </p:blipFill>
        <p:spPr>
          <a:xfrm>
            <a:off x="9265052" y="109728"/>
            <a:ext cx="2817219" cy="2487168"/>
          </a:xfrm>
          <a:prstGeom prst="rect">
            <a:avLst/>
          </a:prstGeom>
        </p:spPr>
      </p:pic>
      <p:pic>
        <p:nvPicPr>
          <p:cNvPr id="6" name="Picture 5">
            <a:extLst>
              <a:ext uri="{FF2B5EF4-FFF2-40B4-BE49-F238E27FC236}">
                <a16:creationId xmlns:a16="http://schemas.microsoft.com/office/drawing/2014/main" id="{E45E5677-5BB7-5683-14AF-3C42A271C490}"/>
              </a:ext>
            </a:extLst>
          </p:cNvPr>
          <p:cNvPicPr>
            <a:picLocks noChangeAspect="1"/>
          </p:cNvPicPr>
          <p:nvPr/>
        </p:nvPicPr>
        <p:blipFill>
          <a:blip r:embed="rId6"/>
          <a:stretch>
            <a:fillRect/>
          </a:stretch>
        </p:blipFill>
        <p:spPr>
          <a:xfrm rot="20332264">
            <a:off x="8093297" y="2069716"/>
            <a:ext cx="2143125" cy="2143125"/>
          </a:xfrm>
          <a:prstGeom prst="rect">
            <a:avLst/>
          </a:prstGeom>
        </p:spPr>
      </p:pic>
      <p:pic>
        <p:nvPicPr>
          <p:cNvPr id="7" name="Picture 6">
            <a:extLst>
              <a:ext uri="{FF2B5EF4-FFF2-40B4-BE49-F238E27FC236}">
                <a16:creationId xmlns:a16="http://schemas.microsoft.com/office/drawing/2014/main" id="{9C1B4E16-C8B3-F420-0E73-4BD118281366}"/>
              </a:ext>
            </a:extLst>
          </p:cNvPr>
          <p:cNvPicPr>
            <a:picLocks noChangeAspect="1"/>
          </p:cNvPicPr>
          <p:nvPr/>
        </p:nvPicPr>
        <p:blipFill>
          <a:blip r:embed="rId7"/>
          <a:stretch>
            <a:fillRect/>
          </a:stretch>
        </p:blipFill>
        <p:spPr>
          <a:xfrm rot="663322">
            <a:off x="6016982" y="495516"/>
            <a:ext cx="2388866" cy="2359004"/>
          </a:xfrm>
          <a:prstGeom prst="rect">
            <a:avLst/>
          </a:prstGeom>
        </p:spPr>
      </p:pic>
      <p:pic>
        <p:nvPicPr>
          <p:cNvPr id="8" name="Picture 7">
            <a:extLst>
              <a:ext uri="{FF2B5EF4-FFF2-40B4-BE49-F238E27FC236}">
                <a16:creationId xmlns:a16="http://schemas.microsoft.com/office/drawing/2014/main" id="{8A717574-DE13-1E7A-431C-F4BA83A2E88D}"/>
              </a:ext>
            </a:extLst>
          </p:cNvPr>
          <p:cNvPicPr>
            <a:picLocks noChangeAspect="1"/>
          </p:cNvPicPr>
          <p:nvPr/>
        </p:nvPicPr>
        <p:blipFill>
          <a:blip r:embed="rId8"/>
          <a:stretch>
            <a:fillRect/>
          </a:stretch>
        </p:blipFill>
        <p:spPr>
          <a:xfrm rot="672337">
            <a:off x="1221437" y="2104212"/>
            <a:ext cx="2007206" cy="2007206"/>
          </a:xfrm>
          <a:prstGeom prst="rect">
            <a:avLst/>
          </a:prstGeom>
        </p:spPr>
      </p:pic>
    </p:spTree>
    <p:extLst>
      <p:ext uri="{BB962C8B-B14F-4D97-AF65-F5344CB8AC3E}">
        <p14:creationId xmlns:p14="http://schemas.microsoft.com/office/powerpoint/2010/main" val="1333478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54AD92-9CA9-75C3-667D-C174BAF2FEDC}"/>
              </a:ext>
            </a:extLst>
          </p:cNvPr>
          <p:cNvSpPr>
            <a:spLocks noGrp="1"/>
          </p:cNvSpPr>
          <p:nvPr>
            <p:ph idx="1"/>
          </p:nvPr>
        </p:nvSpPr>
        <p:spPr>
          <a:xfrm>
            <a:off x="207264" y="182880"/>
            <a:ext cx="11146536" cy="5994083"/>
          </a:xfrm>
        </p:spPr>
        <p:txBody>
          <a:bodyPr>
            <a:normAutofit/>
          </a:bodyPr>
          <a:lstStyle/>
          <a:p>
            <a:pPr marL="228600" marR="0" lvl="0" indent="-228600" algn="ctr" defTabSz="914400" rtl="0" eaLnBrk="1" fontAlgn="auto" latinLnBrk="0" hangingPunct="1">
              <a:lnSpc>
                <a:spcPct val="150000"/>
              </a:lnSpc>
              <a:spcBef>
                <a:spcPts val="1000"/>
              </a:spcBef>
              <a:spcAft>
                <a:spcPts val="800"/>
              </a:spcAft>
              <a:buClrTx/>
              <a:buSzPct val="250000"/>
              <a:buFont typeface="Arial" panose="020B0604020202020204" pitchFamily="34" charset="0"/>
              <a:buBlip>
                <a:blip r:embed="rId2"/>
              </a:buBlip>
              <a:tabLst/>
              <a:defRPr/>
            </a:pPr>
            <a:r>
              <a:rPr lang="hr-HR" sz="2000" dirty="0">
                <a:latin typeface="Kristen ITC" panose="03050502040202030202" pitchFamily="66" charset="0"/>
              </a:rPr>
              <a:t>Svaka regija (Zagreb, Beograd, Sarajevo) razvijala je specifične „škole” rocka i pop glazbe</a:t>
            </a:r>
          </a:p>
          <a:p>
            <a:pPr marL="228600" marR="0" lvl="0" indent="-228600" algn="ctr" defTabSz="914400" rtl="0" eaLnBrk="1" fontAlgn="auto" latinLnBrk="0" hangingPunct="1">
              <a:lnSpc>
                <a:spcPct val="150000"/>
              </a:lnSpc>
              <a:spcBef>
                <a:spcPts val="1000"/>
              </a:spcBef>
              <a:spcAft>
                <a:spcPts val="800"/>
              </a:spcAft>
              <a:buClrTx/>
              <a:buSzPct val="250000"/>
              <a:buFont typeface="Arial" panose="020B0604020202020204" pitchFamily="34" charset="0"/>
              <a:buBlip>
                <a:blip r:embed="rId2"/>
              </a:buBlip>
              <a:tabLst/>
              <a:defRPr/>
            </a:pPr>
            <a:r>
              <a:rPr lang="hr-HR" sz="2000" dirty="0">
                <a:latin typeface="Kristen ITC" panose="03050502040202030202" pitchFamily="66" charset="0"/>
              </a:rPr>
              <a:t>Glazbena produkcija bila je odražaj kulturnog identiteta regije, a razlike u stilovima i tematskim orijentacijama često su odražavale širi društveni i politički kontekst</a:t>
            </a:r>
          </a:p>
          <a:p>
            <a:pPr marL="228600" marR="0" lvl="0" indent="-228600" algn="ctr" defTabSz="914400" rtl="0" eaLnBrk="1" fontAlgn="auto" latinLnBrk="0" hangingPunct="1">
              <a:lnSpc>
                <a:spcPct val="150000"/>
              </a:lnSpc>
              <a:spcBef>
                <a:spcPts val="1000"/>
              </a:spcBef>
              <a:spcAft>
                <a:spcPts val="800"/>
              </a:spcAft>
              <a:buClrTx/>
              <a:buSzPct val="250000"/>
              <a:buFont typeface="Arial" panose="020B0604020202020204" pitchFamily="34" charset="0"/>
              <a:buBlip>
                <a:blip r:embed="rId2"/>
              </a:buBlip>
              <a:tabLst/>
              <a:defRPr/>
            </a:pPr>
            <a:r>
              <a:rPr lang="hr-HR" sz="2000" dirty="0">
                <a:latin typeface="Kristen ITC" panose="03050502040202030202" pitchFamily="66" charset="0"/>
              </a:rPr>
              <a:t>Jugoslavenska glazbena scena bila je jedinstvena i neusporediva s globalnim modelima, jer je proizašla iz specifičnih političko-društvenih uvjeta</a:t>
            </a:r>
          </a:p>
        </p:txBody>
      </p:sp>
      <p:pic>
        <p:nvPicPr>
          <p:cNvPr id="4" name="Picture 3">
            <a:extLst>
              <a:ext uri="{FF2B5EF4-FFF2-40B4-BE49-F238E27FC236}">
                <a16:creationId xmlns:a16="http://schemas.microsoft.com/office/drawing/2014/main" id="{183E2D9E-B539-E8F2-2220-ED10DB010448}"/>
              </a:ext>
            </a:extLst>
          </p:cNvPr>
          <p:cNvPicPr>
            <a:picLocks noChangeAspect="1"/>
          </p:cNvPicPr>
          <p:nvPr/>
        </p:nvPicPr>
        <p:blipFill>
          <a:blip r:embed="rId3"/>
          <a:stretch>
            <a:fillRect/>
          </a:stretch>
        </p:blipFill>
        <p:spPr>
          <a:xfrm>
            <a:off x="207264" y="3904678"/>
            <a:ext cx="4163233" cy="2770442"/>
          </a:xfrm>
          <a:prstGeom prst="rect">
            <a:avLst/>
          </a:prstGeom>
        </p:spPr>
      </p:pic>
      <p:pic>
        <p:nvPicPr>
          <p:cNvPr id="5" name="Picture 4">
            <a:extLst>
              <a:ext uri="{FF2B5EF4-FFF2-40B4-BE49-F238E27FC236}">
                <a16:creationId xmlns:a16="http://schemas.microsoft.com/office/drawing/2014/main" id="{7BA5D48A-F917-3BC4-D74E-A1E05066A862}"/>
              </a:ext>
            </a:extLst>
          </p:cNvPr>
          <p:cNvPicPr>
            <a:picLocks noChangeAspect="1"/>
          </p:cNvPicPr>
          <p:nvPr/>
        </p:nvPicPr>
        <p:blipFill>
          <a:blip r:embed="rId4"/>
          <a:stretch>
            <a:fillRect/>
          </a:stretch>
        </p:blipFill>
        <p:spPr>
          <a:xfrm>
            <a:off x="7139369" y="3429000"/>
            <a:ext cx="4845367" cy="3224372"/>
          </a:xfrm>
          <a:prstGeom prst="rect">
            <a:avLst/>
          </a:prstGeom>
        </p:spPr>
      </p:pic>
      <p:pic>
        <p:nvPicPr>
          <p:cNvPr id="6" name="Picture 5">
            <a:extLst>
              <a:ext uri="{FF2B5EF4-FFF2-40B4-BE49-F238E27FC236}">
                <a16:creationId xmlns:a16="http://schemas.microsoft.com/office/drawing/2014/main" id="{E2104936-7A2B-4A46-A4A7-0A56CC59F872}"/>
              </a:ext>
            </a:extLst>
          </p:cNvPr>
          <p:cNvPicPr>
            <a:picLocks noChangeAspect="1"/>
          </p:cNvPicPr>
          <p:nvPr/>
        </p:nvPicPr>
        <p:blipFill>
          <a:blip r:embed="rId5"/>
          <a:stretch>
            <a:fillRect/>
          </a:stretch>
        </p:blipFill>
        <p:spPr>
          <a:xfrm>
            <a:off x="4547044" y="4329113"/>
            <a:ext cx="2466975" cy="1847850"/>
          </a:xfrm>
          <a:prstGeom prst="rect">
            <a:avLst/>
          </a:prstGeom>
        </p:spPr>
      </p:pic>
    </p:spTree>
    <p:extLst>
      <p:ext uri="{BB962C8B-B14F-4D97-AF65-F5344CB8AC3E}">
        <p14:creationId xmlns:p14="http://schemas.microsoft.com/office/powerpoint/2010/main" val="3438694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10409-EA53-98B4-25DA-06D08FA5CB0D}"/>
              </a:ext>
            </a:extLst>
          </p:cNvPr>
          <p:cNvSpPr>
            <a:spLocks noGrp="1"/>
          </p:cNvSpPr>
          <p:nvPr>
            <p:ph type="title"/>
          </p:nvPr>
        </p:nvSpPr>
        <p:spPr>
          <a:xfrm>
            <a:off x="838200" y="-122555"/>
            <a:ext cx="10515600" cy="1325563"/>
          </a:xfrm>
        </p:spPr>
        <p:txBody>
          <a:bodyPr>
            <a:normAutofit/>
          </a:bodyPr>
          <a:lstStyle/>
          <a:p>
            <a:pPr algn="ctr"/>
            <a:r>
              <a:rPr lang="hr-HR" sz="5400" b="1" dirty="0">
                <a:latin typeface="Kristen ITC" panose="03050502040202030202" pitchFamily="66" charset="0"/>
              </a:rPr>
              <a:t>Nasljeđe</a:t>
            </a:r>
          </a:p>
        </p:txBody>
      </p:sp>
      <p:sp>
        <p:nvSpPr>
          <p:cNvPr id="3" name="Content Placeholder 2">
            <a:extLst>
              <a:ext uri="{FF2B5EF4-FFF2-40B4-BE49-F238E27FC236}">
                <a16:creationId xmlns:a16="http://schemas.microsoft.com/office/drawing/2014/main" id="{5AC1F1B7-1714-AD32-E7A9-C6A7E276CF7F}"/>
              </a:ext>
            </a:extLst>
          </p:cNvPr>
          <p:cNvSpPr>
            <a:spLocks noGrp="1"/>
          </p:cNvSpPr>
          <p:nvPr>
            <p:ph idx="1"/>
          </p:nvPr>
        </p:nvSpPr>
        <p:spPr>
          <a:xfrm>
            <a:off x="0" y="1109472"/>
            <a:ext cx="6096000" cy="5748527"/>
          </a:xfrm>
        </p:spPr>
        <p:txBody>
          <a:bodyPr>
            <a:normAutofit/>
          </a:bodyPr>
          <a:lstStyle/>
          <a:p>
            <a:pPr algn="ctr">
              <a:buSzPct val="250000"/>
              <a:buBlip>
                <a:blip r:embed="rId2"/>
              </a:buBlip>
            </a:pPr>
            <a:r>
              <a:rPr lang="hr-HR" sz="2400" dirty="0">
                <a:latin typeface="Kristen ITC" panose="03050502040202030202" pitchFamily="66" charset="0"/>
              </a:rPr>
              <a:t>glazba može biti više od zabave - može biti zrcalo društva i megafon generacije koja se usudi reći istinu</a:t>
            </a:r>
          </a:p>
          <a:p>
            <a:pPr algn="ctr">
              <a:buSzPct val="250000"/>
              <a:buBlip>
                <a:blip r:embed="rId2"/>
              </a:buBlip>
            </a:pPr>
            <a:r>
              <a:rPr lang="hr-HR" sz="2400" dirty="0">
                <a:latin typeface="Kristen ITC" panose="03050502040202030202" pitchFamily="66" charset="0"/>
              </a:rPr>
              <a:t>„Premda je čitavu scenu nosio krug od nekoliko izraženih autorskih osobnosti, sklon sam vjerovati da je sve o čemu govorim dobrim dijelom rezultat kolektivne energije, koju su autori, svaki na svoj način, materijalizirali, poput kipara koji izvlači skulpturu iz kamena.” , </a:t>
            </a:r>
            <a:r>
              <a:rPr lang="sl-SI" sz="2400" dirty="0">
                <a:effectLst/>
                <a:latin typeface="Kristen ITC" panose="03050502040202030202" pitchFamily="66" charset="0"/>
                <a:ea typeface="Calibri" panose="020F0502020204030204" pitchFamily="34" charset="0"/>
              </a:rPr>
              <a:t>Igor Mirković</a:t>
            </a:r>
            <a:endParaRPr lang="hr-HR" sz="2400" dirty="0">
              <a:latin typeface="Kristen ITC" panose="03050502040202030202" pitchFamily="66" charset="0"/>
            </a:endParaRPr>
          </a:p>
          <a:p>
            <a:pPr algn="ctr">
              <a:buSzPct val="250000"/>
              <a:buBlip>
                <a:blip r:embed="rId2"/>
              </a:buBlip>
            </a:pPr>
            <a:r>
              <a:rPr lang="hr-HR" sz="2400" dirty="0">
                <a:latin typeface="Kristen ITC" panose="03050502040202030202" pitchFamily="66" charset="0"/>
              </a:rPr>
              <a:t>i danas služi kao inspiracija za borbu protiv pasivnosti i konformizma</a:t>
            </a:r>
          </a:p>
        </p:txBody>
      </p:sp>
      <p:pic>
        <p:nvPicPr>
          <p:cNvPr id="4" name="Picture 3">
            <a:extLst>
              <a:ext uri="{FF2B5EF4-FFF2-40B4-BE49-F238E27FC236}">
                <a16:creationId xmlns:a16="http://schemas.microsoft.com/office/drawing/2014/main" id="{3F1CD288-85F5-3B41-7BD4-9AB10572A270}"/>
              </a:ext>
            </a:extLst>
          </p:cNvPr>
          <p:cNvPicPr>
            <a:picLocks noChangeAspect="1"/>
          </p:cNvPicPr>
          <p:nvPr/>
        </p:nvPicPr>
        <p:blipFill>
          <a:blip r:embed="rId3"/>
          <a:stretch>
            <a:fillRect/>
          </a:stretch>
        </p:blipFill>
        <p:spPr>
          <a:xfrm>
            <a:off x="6253551" y="1554479"/>
            <a:ext cx="5548305" cy="4029457"/>
          </a:xfrm>
          <a:prstGeom prst="rect">
            <a:avLst/>
          </a:prstGeom>
        </p:spPr>
      </p:pic>
    </p:spTree>
    <p:extLst>
      <p:ext uri="{BB962C8B-B14F-4D97-AF65-F5344CB8AC3E}">
        <p14:creationId xmlns:p14="http://schemas.microsoft.com/office/powerpoint/2010/main" val="3302877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044FC-EFD4-434A-6A45-715AB033B675}"/>
              </a:ext>
            </a:extLst>
          </p:cNvPr>
          <p:cNvSpPr>
            <a:spLocks noGrp="1"/>
          </p:cNvSpPr>
          <p:nvPr>
            <p:ph type="title"/>
          </p:nvPr>
        </p:nvSpPr>
        <p:spPr>
          <a:xfrm>
            <a:off x="704088" y="-134747"/>
            <a:ext cx="10515600" cy="1325563"/>
          </a:xfrm>
        </p:spPr>
        <p:txBody>
          <a:bodyPr/>
          <a:lstStyle/>
          <a:p>
            <a:pPr algn="ctr"/>
            <a:r>
              <a:rPr lang="hr-HR" b="1" dirty="0">
                <a:latin typeface="Kristen ITC" panose="03050502040202030202" pitchFamily="66" charset="0"/>
              </a:rPr>
              <a:t>Literatura</a:t>
            </a:r>
          </a:p>
        </p:txBody>
      </p:sp>
      <p:sp>
        <p:nvSpPr>
          <p:cNvPr id="3" name="Content Placeholder 2">
            <a:extLst>
              <a:ext uri="{FF2B5EF4-FFF2-40B4-BE49-F238E27FC236}">
                <a16:creationId xmlns:a16="http://schemas.microsoft.com/office/drawing/2014/main" id="{24F8D8DF-93BC-095B-00AD-CB7143B1B50F}"/>
              </a:ext>
            </a:extLst>
          </p:cNvPr>
          <p:cNvSpPr>
            <a:spLocks noGrp="1"/>
          </p:cNvSpPr>
          <p:nvPr>
            <p:ph idx="1"/>
          </p:nvPr>
        </p:nvSpPr>
        <p:spPr>
          <a:xfrm>
            <a:off x="146304" y="1190816"/>
            <a:ext cx="11875008" cy="5807392"/>
          </a:xfrm>
        </p:spPr>
        <p:txBody>
          <a:bodyPr>
            <a:normAutofit fontScale="85000" lnSpcReduction="20000"/>
          </a:bodyPr>
          <a:lstStyle/>
          <a:p>
            <a:pPr marL="0" indent="0">
              <a:buNone/>
            </a:pPr>
            <a:endParaRPr lang="hr-HR" dirty="0">
              <a:latin typeface="Kristen ITC" panose="03050502040202030202" pitchFamily="66" charset="0"/>
            </a:endParaRPr>
          </a:p>
          <a:p>
            <a:pPr marL="514350" indent="-514350">
              <a:buFont typeface="+mj-lt"/>
              <a:buAutoNum type="arabicParenR"/>
            </a:pPr>
            <a:r>
              <a:rPr lang="hr-HR" dirty="0">
                <a:latin typeface="Kristen ITC" panose="03050502040202030202" pitchFamily="66" charset="0"/>
              </a:rPr>
              <a:t>KOSTELNIK, Branko. Moj život je novi val. Zaprešić: Fraktura, 2004.</a:t>
            </a:r>
          </a:p>
          <a:p>
            <a:pPr marL="514350" indent="-514350">
              <a:buFont typeface="+mj-lt"/>
              <a:buAutoNum type="arabicParenR"/>
            </a:pPr>
            <a:endParaRPr lang="hr-HR" dirty="0">
              <a:latin typeface="Kristen ITC" panose="03050502040202030202" pitchFamily="66" charset="0"/>
            </a:endParaRPr>
          </a:p>
          <a:p>
            <a:pPr marL="514350" indent="-514350">
              <a:buFont typeface="+mj-lt"/>
              <a:buAutoNum type="arabicParenR"/>
            </a:pPr>
            <a:r>
              <a:rPr lang="hr-HR" dirty="0">
                <a:latin typeface="Kristen ITC" panose="03050502040202030202" pitchFamily="66" charset="0"/>
              </a:rPr>
              <a:t>MIHALJEVIĆ JURKOVIĆ, Matea. Postanak i razvoj novog vala na području bivše Jugoslavije. Pleter: Časopis udruge studenata povijesti, 1.(1.), str. 239-253. Preuzeto s: https://hrcak.srce.hr/247255  (Datum pristupa: 15.04.2025.)</a:t>
            </a:r>
          </a:p>
          <a:p>
            <a:pPr marL="514350" indent="-514350">
              <a:buFont typeface="+mj-lt"/>
              <a:buAutoNum type="arabicParenR"/>
            </a:pPr>
            <a:endParaRPr lang="hr-HR" dirty="0">
              <a:latin typeface="Kristen ITC" panose="03050502040202030202" pitchFamily="66" charset="0"/>
            </a:endParaRPr>
          </a:p>
          <a:p>
            <a:pPr marL="514350" indent="-514350">
              <a:buFont typeface="+mj-lt"/>
              <a:buAutoNum type="arabicParenR"/>
            </a:pPr>
            <a:r>
              <a:rPr lang="hr-HR" dirty="0">
                <a:latin typeface="Kristen ITC" panose="03050502040202030202" pitchFamily="66" charset="0"/>
              </a:rPr>
              <a:t>MIRKOVIĆ, Igor. Sretno dijete. Zaprešić: Fraktura, 2004.</a:t>
            </a:r>
          </a:p>
          <a:p>
            <a:pPr marL="514350" indent="-514350">
              <a:buFont typeface="+mj-lt"/>
              <a:buAutoNum type="arabicParenR"/>
            </a:pPr>
            <a:endParaRPr lang="hr-HR" dirty="0">
              <a:latin typeface="Kristen ITC" panose="03050502040202030202" pitchFamily="66" charset="0"/>
            </a:endParaRPr>
          </a:p>
          <a:p>
            <a:pPr marL="514350" indent="-514350">
              <a:buFont typeface="+mj-lt"/>
              <a:buAutoNum type="arabicParenR"/>
            </a:pPr>
            <a:r>
              <a:rPr lang="hr-HR" dirty="0">
                <a:latin typeface="Kristen ITC" panose="03050502040202030202" pitchFamily="66" charset="0"/>
              </a:rPr>
              <a:t>SINEOKYJ, Oleg. Communication process of creating regional music industry (Case study: former Yugoslavia). Informatol., 46.(1), str. </a:t>
            </a:r>
            <a:r>
              <a:rPr lang="hr-HR">
                <a:latin typeface="Kristen ITC" panose="03050502040202030202" pitchFamily="66" charset="0"/>
              </a:rPr>
              <a:t>45-53.</a:t>
            </a:r>
          </a:p>
          <a:p>
            <a:pPr marL="514350" indent="-514350">
              <a:buFont typeface="+mj-lt"/>
              <a:buAutoNum type="arabicParenR"/>
            </a:pPr>
            <a:r>
              <a:rPr lang="hr-HR">
                <a:latin typeface="Kristen ITC" panose="03050502040202030202" pitchFamily="66" charset="0"/>
              </a:rPr>
              <a:t> </a:t>
            </a:r>
            <a:endParaRPr lang="hr-HR" dirty="0">
              <a:latin typeface="Kristen ITC" panose="03050502040202030202" pitchFamily="66" charset="0"/>
            </a:endParaRPr>
          </a:p>
          <a:p>
            <a:pPr marL="514350" indent="-514350">
              <a:buFont typeface="+mj-lt"/>
              <a:buAutoNum type="arabicParenR"/>
            </a:pPr>
            <a:r>
              <a:rPr lang="hr-HR" dirty="0">
                <a:latin typeface="Kristen ITC" panose="03050502040202030202" pitchFamily="66" charset="0"/>
              </a:rPr>
              <a:t>ŠKVORC, Boris. The politics and poetics of suppression and “memory loss”: the (re)construction of popular culture in post-Yugoslav Croatian discourse. Anafora: Časopis za znanost o književnosti, II.(3), str. 79-106. </a:t>
            </a:r>
            <a:endParaRPr lang="hr-HR" dirty="0"/>
          </a:p>
          <a:p>
            <a:endParaRPr lang="hr-HR" dirty="0"/>
          </a:p>
        </p:txBody>
      </p:sp>
    </p:spTree>
    <p:extLst>
      <p:ext uri="{BB962C8B-B14F-4D97-AF65-F5344CB8AC3E}">
        <p14:creationId xmlns:p14="http://schemas.microsoft.com/office/powerpoint/2010/main" val="1402445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DFA926-7E30-E114-D6D6-74C9A167F8B4}"/>
              </a:ext>
            </a:extLst>
          </p:cNvPr>
          <p:cNvSpPr>
            <a:spLocks noGrp="1"/>
          </p:cNvSpPr>
          <p:nvPr>
            <p:ph idx="1"/>
          </p:nvPr>
        </p:nvSpPr>
        <p:spPr>
          <a:xfrm>
            <a:off x="109728" y="0"/>
            <a:ext cx="11960352" cy="6858000"/>
          </a:xfrm>
        </p:spPr>
        <p:txBody>
          <a:bodyPr>
            <a:normAutofit/>
          </a:bodyPr>
          <a:lstStyle/>
          <a:p>
            <a:pPr marL="514350" indent="-514350" algn="ctr">
              <a:buFont typeface="+mj-lt"/>
              <a:buAutoNum type="arabicPeriod"/>
            </a:pPr>
            <a:endParaRPr lang="hr-HR" sz="4000" dirty="0">
              <a:latin typeface="Kristen ITC" panose="03050502040202030202" pitchFamily="66" charset="0"/>
            </a:endParaRPr>
          </a:p>
          <a:p>
            <a:pPr marL="514350" indent="-514350" algn="ctr">
              <a:buFont typeface="+mj-lt"/>
              <a:buAutoNum type="arabicPeriod"/>
            </a:pPr>
            <a:r>
              <a:rPr lang="hr-HR" sz="4000" dirty="0">
                <a:latin typeface="Kristen ITC" panose="03050502040202030202" pitchFamily="66" charset="0"/>
              </a:rPr>
              <a:t>Imate li neki primjer pjesme iz perioda 80ih, koja nije spomenuta, bavi se kritikom društva i vama je osobno draga?</a:t>
            </a:r>
          </a:p>
          <a:p>
            <a:pPr marL="514350" indent="-514350" algn="ctr">
              <a:buFont typeface="+mj-lt"/>
              <a:buAutoNum type="arabicPeriod"/>
            </a:pPr>
            <a:endParaRPr lang="hr-HR" sz="4000" dirty="0">
              <a:latin typeface="Kristen ITC" panose="03050502040202030202" pitchFamily="66" charset="0"/>
            </a:endParaRPr>
          </a:p>
          <a:p>
            <a:pPr marL="514350" indent="-514350" algn="ctr">
              <a:buFont typeface="+mj-lt"/>
              <a:buAutoNum type="arabicPeriod"/>
            </a:pPr>
            <a:r>
              <a:rPr lang="hr-HR" sz="4000" dirty="0">
                <a:latin typeface="Kristen ITC" panose="03050502040202030202" pitchFamily="66" charset="0"/>
              </a:rPr>
              <a:t>Mislite li da je danas popularna glazba zadržala ulogu kritičara?</a:t>
            </a:r>
          </a:p>
          <a:p>
            <a:pPr marL="514350" indent="-514350" algn="ctr">
              <a:buFont typeface="+mj-lt"/>
              <a:buAutoNum type="arabicPeriod"/>
            </a:pPr>
            <a:endParaRPr lang="hr-HR" sz="4000" dirty="0">
              <a:latin typeface="Kristen ITC" panose="03050502040202030202" pitchFamily="66" charset="0"/>
            </a:endParaRPr>
          </a:p>
          <a:p>
            <a:pPr marL="514350" indent="-514350" algn="ctr">
              <a:buFont typeface="+mj-lt"/>
              <a:buAutoNum type="arabicPeriod"/>
            </a:pPr>
            <a:r>
              <a:rPr lang="hr-HR" sz="4000" dirty="0">
                <a:latin typeface="Kristen ITC" panose="03050502040202030202" pitchFamily="66" charset="0"/>
              </a:rPr>
              <a:t>Sami si postavite pitanje, vezano za temu i na njega odgovorite.</a:t>
            </a:r>
          </a:p>
        </p:txBody>
      </p:sp>
    </p:spTree>
    <p:extLst>
      <p:ext uri="{BB962C8B-B14F-4D97-AF65-F5344CB8AC3E}">
        <p14:creationId xmlns:p14="http://schemas.microsoft.com/office/powerpoint/2010/main" val="3367785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50F2C9-E4A4-36B2-D3AF-C7E3A3F47D10}"/>
              </a:ext>
            </a:extLst>
          </p:cNvPr>
          <p:cNvSpPr>
            <a:spLocks noGrp="1"/>
          </p:cNvSpPr>
          <p:nvPr>
            <p:ph idx="1"/>
          </p:nvPr>
        </p:nvSpPr>
        <p:spPr>
          <a:xfrm>
            <a:off x="609600" y="2490783"/>
            <a:ext cx="10399776" cy="2378774"/>
          </a:xfrm>
        </p:spPr>
        <p:txBody>
          <a:bodyPr>
            <a:normAutofit fontScale="85000" lnSpcReduction="10000"/>
          </a:bodyPr>
          <a:lstStyle/>
          <a:p>
            <a:pPr marL="0" indent="0">
              <a:buNone/>
            </a:pPr>
            <a:r>
              <a:rPr lang="hr-HR" dirty="0">
                <a:latin typeface="Kristen ITC" panose="03050502040202030202" pitchFamily="66" charset="0"/>
              </a:rPr>
              <a:t>Azra          Prljavo kazalište         Paraf          Pankrti          Buldožer</a:t>
            </a:r>
          </a:p>
          <a:p>
            <a:pPr marL="0" indent="0">
              <a:buNone/>
            </a:pPr>
            <a:endParaRPr lang="hr-HR" dirty="0">
              <a:latin typeface="Kristen ITC" panose="03050502040202030202" pitchFamily="66" charset="0"/>
            </a:endParaRPr>
          </a:p>
          <a:p>
            <a:pPr marL="0" indent="0">
              <a:buNone/>
            </a:pPr>
            <a:r>
              <a:rPr lang="hr-HR" dirty="0">
                <a:latin typeface="Kristen ITC" panose="03050502040202030202" pitchFamily="66" charset="0"/>
              </a:rPr>
              <a:t>      Film           Bajaga i Instruktori           Haustor           Idoli  </a:t>
            </a:r>
          </a:p>
          <a:p>
            <a:pPr marL="0" indent="0">
              <a:buNone/>
            </a:pPr>
            <a:endParaRPr lang="hr-HR" dirty="0">
              <a:latin typeface="Kristen ITC" panose="03050502040202030202" pitchFamily="66" charset="0"/>
            </a:endParaRPr>
          </a:p>
          <a:p>
            <a:pPr marL="0" indent="0">
              <a:buNone/>
            </a:pPr>
            <a:r>
              <a:rPr lang="hr-HR" dirty="0">
                <a:latin typeface="Kristen ITC" panose="03050502040202030202" pitchFamily="66" charset="0"/>
              </a:rPr>
              <a:t>    Lačni Franz                Električni orgazam               Šarlo akrobata</a:t>
            </a:r>
          </a:p>
        </p:txBody>
      </p:sp>
      <p:pic>
        <p:nvPicPr>
          <p:cNvPr id="5" name="Picture 4">
            <a:extLst>
              <a:ext uri="{FF2B5EF4-FFF2-40B4-BE49-F238E27FC236}">
                <a16:creationId xmlns:a16="http://schemas.microsoft.com/office/drawing/2014/main" id="{F12E8A48-9EE2-55CE-B36A-BA874EFFDED5}"/>
              </a:ext>
            </a:extLst>
          </p:cNvPr>
          <p:cNvPicPr>
            <a:picLocks noChangeAspect="1"/>
          </p:cNvPicPr>
          <p:nvPr/>
        </p:nvPicPr>
        <p:blipFill>
          <a:blip r:embed="rId2"/>
          <a:stretch>
            <a:fillRect/>
          </a:stretch>
        </p:blipFill>
        <p:spPr>
          <a:xfrm>
            <a:off x="328030" y="532501"/>
            <a:ext cx="2376941" cy="1576015"/>
          </a:xfrm>
          <a:prstGeom prst="rect">
            <a:avLst/>
          </a:prstGeom>
        </p:spPr>
      </p:pic>
      <p:pic>
        <p:nvPicPr>
          <p:cNvPr id="6" name="Picture 5">
            <a:extLst>
              <a:ext uri="{FF2B5EF4-FFF2-40B4-BE49-F238E27FC236}">
                <a16:creationId xmlns:a16="http://schemas.microsoft.com/office/drawing/2014/main" id="{604FA066-5D5A-0715-77CC-0DBD387F0A37}"/>
              </a:ext>
            </a:extLst>
          </p:cNvPr>
          <p:cNvPicPr>
            <a:picLocks noChangeAspect="1"/>
          </p:cNvPicPr>
          <p:nvPr/>
        </p:nvPicPr>
        <p:blipFill>
          <a:blip r:embed="rId3"/>
          <a:stretch>
            <a:fillRect/>
          </a:stretch>
        </p:blipFill>
        <p:spPr>
          <a:xfrm>
            <a:off x="2848544" y="109728"/>
            <a:ext cx="2484884" cy="1653577"/>
          </a:xfrm>
          <a:prstGeom prst="rect">
            <a:avLst/>
          </a:prstGeom>
        </p:spPr>
      </p:pic>
      <p:pic>
        <p:nvPicPr>
          <p:cNvPr id="7" name="Picture 6">
            <a:extLst>
              <a:ext uri="{FF2B5EF4-FFF2-40B4-BE49-F238E27FC236}">
                <a16:creationId xmlns:a16="http://schemas.microsoft.com/office/drawing/2014/main" id="{2B9814EE-DA1C-43E3-AF60-08B6C3E3DEB5}"/>
              </a:ext>
            </a:extLst>
          </p:cNvPr>
          <p:cNvPicPr>
            <a:picLocks noChangeAspect="1"/>
          </p:cNvPicPr>
          <p:nvPr/>
        </p:nvPicPr>
        <p:blipFill>
          <a:blip r:embed="rId4"/>
          <a:stretch>
            <a:fillRect/>
          </a:stretch>
        </p:blipFill>
        <p:spPr>
          <a:xfrm>
            <a:off x="10314432" y="-5619"/>
            <a:ext cx="1877568" cy="1877568"/>
          </a:xfrm>
          <a:prstGeom prst="rect">
            <a:avLst/>
          </a:prstGeom>
        </p:spPr>
      </p:pic>
      <p:pic>
        <p:nvPicPr>
          <p:cNvPr id="8" name="Picture 7">
            <a:extLst>
              <a:ext uri="{FF2B5EF4-FFF2-40B4-BE49-F238E27FC236}">
                <a16:creationId xmlns:a16="http://schemas.microsoft.com/office/drawing/2014/main" id="{117B00DF-BC42-0661-6911-F0D08F4C2707}"/>
              </a:ext>
            </a:extLst>
          </p:cNvPr>
          <p:cNvPicPr>
            <a:picLocks noChangeAspect="1"/>
          </p:cNvPicPr>
          <p:nvPr/>
        </p:nvPicPr>
        <p:blipFill>
          <a:blip r:embed="rId5"/>
          <a:stretch>
            <a:fillRect/>
          </a:stretch>
        </p:blipFill>
        <p:spPr>
          <a:xfrm rot="21092811">
            <a:off x="9202678" y="4772024"/>
            <a:ext cx="2628900" cy="1752600"/>
          </a:xfrm>
          <a:prstGeom prst="rect">
            <a:avLst/>
          </a:prstGeom>
        </p:spPr>
      </p:pic>
      <p:pic>
        <p:nvPicPr>
          <p:cNvPr id="9" name="Picture 8">
            <a:extLst>
              <a:ext uri="{FF2B5EF4-FFF2-40B4-BE49-F238E27FC236}">
                <a16:creationId xmlns:a16="http://schemas.microsoft.com/office/drawing/2014/main" id="{6EBF8EC0-FDAC-8696-BD0A-EC85FF0FAA4A}"/>
              </a:ext>
            </a:extLst>
          </p:cNvPr>
          <p:cNvPicPr>
            <a:picLocks noChangeAspect="1"/>
          </p:cNvPicPr>
          <p:nvPr/>
        </p:nvPicPr>
        <p:blipFill>
          <a:blip r:embed="rId6"/>
          <a:stretch>
            <a:fillRect/>
          </a:stretch>
        </p:blipFill>
        <p:spPr>
          <a:xfrm rot="20467293">
            <a:off x="395458" y="4854939"/>
            <a:ext cx="1659566" cy="1806226"/>
          </a:xfrm>
          <a:prstGeom prst="rect">
            <a:avLst/>
          </a:prstGeom>
        </p:spPr>
      </p:pic>
      <p:pic>
        <p:nvPicPr>
          <p:cNvPr id="10" name="Picture 9">
            <a:extLst>
              <a:ext uri="{FF2B5EF4-FFF2-40B4-BE49-F238E27FC236}">
                <a16:creationId xmlns:a16="http://schemas.microsoft.com/office/drawing/2014/main" id="{5F7EE8B5-2464-AC68-6029-796B42715611}"/>
              </a:ext>
            </a:extLst>
          </p:cNvPr>
          <p:cNvPicPr>
            <a:picLocks noChangeAspect="1"/>
          </p:cNvPicPr>
          <p:nvPr/>
        </p:nvPicPr>
        <p:blipFill>
          <a:blip r:embed="rId7"/>
          <a:stretch>
            <a:fillRect/>
          </a:stretch>
        </p:blipFill>
        <p:spPr>
          <a:xfrm>
            <a:off x="10585942" y="2864405"/>
            <a:ext cx="1360174" cy="1360174"/>
          </a:xfrm>
          <a:prstGeom prst="rect">
            <a:avLst/>
          </a:prstGeom>
        </p:spPr>
      </p:pic>
      <p:pic>
        <p:nvPicPr>
          <p:cNvPr id="11" name="Picture 10">
            <a:extLst>
              <a:ext uri="{FF2B5EF4-FFF2-40B4-BE49-F238E27FC236}">
                <a16:creationId xmlns:a16="http://schemas.microsoft.com/office/drawing/2014/main" id="{EB0D1987-5AAF-2C5C-1C7A-B8B519626AE7}"/>
              </a:ext>
            </a:extLst>
          </p:cNvPr>
          <p:cNvPicPr>
            <a:picLocks noChangeAspect="1"/>
          </p:cNvPicPr>
          <p:nvPr/>
        </p:nvPicPr>
        <p:blipFill>
          <a:blip r:embed="rId8"/>
          <a:stretch>
            <a:fillRect/>
          </a:stretch>
        </p:blipFill>
        <p:spPr>
          <a:xfrm rot="19073487">
            <a:off x="4616090" y="4839727"/>
            <a:ext cx="1650977" cy="1650977"/>
          </a:xfrm>
          <a:prstGeom prst="rect">
            <a:avLst/>
          </a:prstGeom>
        </p:spPr>
      </p:pic>
      <p:pic>
        <p:nvPicPr>
          <p:cNvPr id="12" name="Picture 11">
            <a:extLst>
              <a:ext uri="{FF2B5EF4-FFF2-40B4-BE49-F238E27FC236}">
                <a16:creationId xmlns:a16="http://schemas.microsoft.com/office/drawing/2014/main" id="{CCA47671-C70D-42EE-5565-B29E95EDDDEF}"/>
              </a:ext>
            </a:extLst>
          </p:cNvPr>
          <p:cNvPicPr>
            <a:picLocks noChangeAspect="1"/>
          </p:cNvPicPr>
          <p:nvPr/>
        </p:nvPicPr>
        <p:blipFill>
          <a:blip r:embed="rId9"/>
          <a:stretch>
            <a:fillRect/>
          </a:stretch>
        </p:blipFill>
        <p:spPr>
          <a:xfrm rot="928026">
            <a:off x="5508572" y="284941"/>
            <a:ext cx="1592306" cy="1529726"/>
          </a:xfrm>
          <a:prstGeom prst="rect">
            <a:avLst/>
          </a:prstGeom>
        </p:spPr>
      </p:pic>
      <p:pic>
        <p:nvPicPr>
          <p:cNvPr id="13" name="Picture 12">
            <a:extLst>
              <a:ext uri="{FF2B5EF4-FFF2-40B4-BE49-F238E27FC236}">
                <a16:creationId xmlns:a16="http://schemas.microsoft.com/office/drawing/2014/main" id="{600FF57F-B35E-C6E6-F19E-E2C5657F986A}"/>
              </a:ext>
            </a:extLst>
          </p:cNvPr>
          <p:cNvPicPr>
            <a:picLocks noChangeAspect="1"/>
          </p:cNvPicPr>
          <p:nvPr/>
        </p:nvPicPr>
        <p:blipFill>
          <a:blip r:embed="rId10"/>
          <a:stretch>
            <a:fillRect/>
          </a:stretch>
        </p:blipFill>
        <p:spPr>
          <a:xfrm>
            <a:off x="6810375" y="4902661"/>
            <a:ext cx="1865398" cy="1865398"/>
          </a:xfrm>
          <a:prstGeom prst="rect">
            <a:avLst/>
          </a:prstGeom>
        </p:spPr>
      </p:pic>
      <p:pic>
        <p:nvPicPr>
          <p:cNvPr id="14" name="Picture 13">
            <a:extLst>
              <a:ext uri="{FF2B5EF4-FFF2-40B4-BE49-F238E27FC236}">
                <a16:creationId xmlns:a16="http://schemas.microsoft.com/office/drawing/2014/main" id="{10E7460D-2263-80D1-1C7D-18B67B9E4AF8}"/>
              </a:ext>
            </a:extLst>
          </p:cNvPr>
          <p:cNvPicPr>
            <a:picLocks noChangeAspect="1"/>
          </p:cNvPicPr>
          <p:nvPr/>
        </p:nvPicPr>
        <p:blipFill>
          <a:blip r:embed="rId11"/>
          <a:stretch>
            <a:fillRect/>
          </a:stretch>
        </p:blipFill>
        <p:spPr>
          <a:xfrm>
            <a:off x="2410250" y="4732517"/>
            <a:ext cx="1865398" cy="1865398"/>
          </a:xfrm>
          <a:prstGeom prst="rect">
            <a:avLst/>
          </a:prstGeom>
        </p:spPr>
      </p:pic>
      <p:pic>
        <p:nvPicPr>
          <p:cNvPr id="15" name="Picture 14">
            <a:extLst>
              <a:ext uri="{FF2B5EF4-FFF2-40B4-BE49-F238E27FC236}">
                <a16:creationId xmlns:a16="http://schemas.microsoft.com/office/drawing/2014/main" id="{98B214C5-9DD8-4215-9897-99D4B0D051D1}"/>
              </a:ext>
            </a:extLst>
          </p:cNvPr>
          <p:cNvPicPr>
            <a:picLocks noChangeAspect="1"/>
          </p:cNvPicPr>
          <p:nvPr/>
        </p:nvPicPr>
        <p:blipFill>
          <a:blip r:embed="rId12"/>
          <a:stretch>
            <a:fillRect/>
          </a:stretch>
        </p:blipFill>
        <p:spPr>
          <a:xfrm>
            <a:off x="7150621" y="202508"/>
            <a:ext cx="1399780" cy="1399780"/>
          </a:xfrm>
          <a:prstGeom prst="rect">
            <a:avLst/>
          </a:prstGeom>
        </p:spPr>
      </p:pic>
      <p:pic>
        <p:nvPicPr>
          <p:cNvPr id="16" name="Picture 15">
            <a:extLst>
              <a:ext uri="{FF2B5EF4-FFF2-40B4-BE49-F238E27FC236}">
                <a16:creationId xmlns:a16="http://schemas.microsoft.com/office/drawing/2014/main" id="{29E5976A-B556-F1E4-F28F-F16252742366}"/>
              </a:ext>
            </a:extLst>
          </p:cNvPr>
          <p:cNvPicPr>
            <a:picLocks noChangeAspect="1"/>
          </p:cNvPicPr>
          <p:nvPr/>
        </p:nvPicPr>
        <p:blipFill>
          <a:blip r:embed="rId13"/>
          <a:stretch>
            <a:fillRect/>
          </a:stretch>
        </p:blipFill>
        <p:spPr>
          <a:xfrm rot="1567515">
            <a:off x="8752028" y="144108"/>
            <a:ext cx="1469874" cy="1469874"/>
          </a:xfrm>
          <a:prstGeom prst="rect">
            <a:avLst/>
          </a:prstGeom>
        </p:spPr>
      </p:pic>
    </p:spTree>
    <p:extLst>
      <p:ext uri="{BB962C8B-B14F-4D97-AF65-F5344CB8AC3E}">
        <p14:creationId xmlns:p14="http://schemas.microsoft.com/office/powerpoint/2010/main" val="1508082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74CE6C-6E12-78AA-916E-9394D1D65ED0}"/>
              </a:ext>
            </a:extLst>
          </p:cNvPr>
          <p:cNvSpPr>
            <a:spLocks noGrp="1"/>
          </p:cNvSpPr>
          <p:nvPr>
            <p:ph idx="1"/>
          </p:nvPr>
        </p:nvSpPr>
        <p:spPr>
          <a:xfrm>
            <a:off x="1096519" y="420052"/>
            <a:ext cx="10515600" cy="4351338"/>
          </a:xfrm>
        </p:spPr>
        <p:txBody>
          <a:bodyPr>
            <a:normAutofit fontScale="85000" lnSpcReduction="20000"/>
          </a:bodyPr>
          <a:lstStyle/>
          <a:p>
            <a:pPr marL="228600" marR="0" lvl="0" indent="-228600" algn="ctr" defTabSz="914400" rtl="0" eaLnBrk="1" fontAlgn="auto" latinLnBrk="0" hangingPunct="1">
              <a:lnSpc>
                <a:spcPct val="150000"/>
              </a:lnSpc>
              <a:spcBef>
                <a:spcPts val="1000"/>
              </a:spcBef>
              <a:spcAft>
                <a:spcPts val="800"/>
              </a:spcAft>
              <a:buClrTx/>
              <a:buSzPct val="250000"/>
              <a:buFont typeface="Arial" panose="020B0604020202020204" pitchFamily="34" charset="0"/>
              <a:buBlip>
                <a:blip r:embed="rId2"/>
              </a:buBlip>
              <a:tabLst/>
              <a:defRPr/>
            </a:pPr>
            <a:r>
              <a:rPr lang="hr-HR" sz="2000" dirty="0">
                <a:latin typeface="Kristen ITC" panose="03050502040202030202" pitchFamily="66" charset="0"/>
              </a:rPr>
              <a:t>Jugoslavija imala decentralizirani model glazbene industrije koji je omogućavao regionalne razlike u glazbenim ukusima, produkciji i distribuciji</a:t>
            </a:r>
          </a:p>
          <a:p>
            <a:pPr marL="228600" marR="0" lvl="0" indent="-228600" algn="ctr" defTabSz="914400" rtl="0" eaLnBrk="1" fontAlgn="auto" latinLnBrk="0" hangingPunct="1">
              <a:lnSpc>
                <a:spcPct val="150000"/>
              </a:lnSpc>
              <a:spcBef>
                <a:spcPts val="1000"/>
              </a:spcBef>
              <a:spcAft>
                <a:spcPts val="800"/>
              </a:spcAft>
              <a:buClrTx/>
              <a:buSzPct val="250000"/>
              <a:buFont typeface="Arial" panose="020B0604020202020204" pitchFamily="34" charset="0"/>
              <a:buBlip>
                <a:blip r:embed="rId2"/>
              </a:buBlip>
              <a:tabLst/>
              <a:defRPr/>
            </a:pPr>
            <a:r>
              <a:rPr lang="hr-HR" sz="2000" dirty="0">
                <a:latin typeface="Kristen ITC" panose="03050502040202030202" pitchFamily="66" charset="0"/>
              </a:rPr>
              <a:t>Te su izdavačke kuće, iako u državnom vlasništvu, često djelovale kao platforme za kulturnu razmjenu, ali i kao filteri politički podobnog sadržaja - glazba bila dijelom institucionalnog nadzora</a:t>
            </a:r>
          </a:p>
          <a:p>
            <a:pPr marL="228600" marR="0" lvl="0" indent="-228600" algn="ctr" defTabSz="914400" rtl="0" eaLnBrk="1" fontAlgn="auto" latinLnBrk="0" hangingPunct="1">
              <a:lnSpc>
                <a:spcPct val="150000"/>
              </a:lnSpc>
              <a:spcBef>
                <a:spcPts val="1000"/>
              </a:spcBef>
              <a:spcAft>
                <a:spcPts val="800"/>
              </a:spcAft>
              <a:buClrTx/>
              <a:buSzPct val="250000"/>
              <a:buFont typeface="Arial" panose="020B0604020202020204" pitchFamily="34" charset="0"/>
              <a:buBlip>
                <a:blip r:embed="rId2"/>
              </a:buBlip>
              <a:tabLst/>
              <a:defRPr/>
            </a:pPr>
            <a:r>
              <a:rPr lang="hr-HR" sz="2000" dirty="0">
                <a:latin typeface="Kristen ITC" panose="03050502040202030202" pitchFamily="66" charset="0"/>
              </a:rPr>
              <a:t>Ključne diskografske kuće: </a:t>
            </a:r>
          </a:p>
          <a:p>
            <a:pPr marL="0" indent="0" algn="ctr">
              <a:buNone/>
            </a:pPr>
            <a:endParaRPr lang="hr-HR" sz="2000" dirty="0">
              <a:latin typeface="Kristen ITC" panose="03050502040202030202" pitchFamily="66" charset="0"/>
            </a:endParaRPr>
          </a:p>
          <a:p>
            <a:pPr algn="ctr">
              <a:buFont typeface="Courier New" panose="02070309020205020404" pitchFamily="49" charset="0"/>
              <a:buChar char="o"/>
            </a:pPr>
            <a:r>
              <a:rPr lang="hr-HR" sz="2000" dirty="0">
                <a:latin typeface="Kristen ITC" panose="03050502040202030202" pitchFamily="66" charset="0"/>
              </a:rPr>
              <a:t> Jugoton (Zagreb) → kasnije Croatia Records</a:t>
            </a:r>
          </a:p>
          <a:p>
            <a:pPr algn="ctr">
              <a:buFont typeface="Courier New" panose="02070309020205020404" pitchFamily="49" charset="0"/>
              <a:buChar char="o"/>
            </a:pPr>
            <a:r>
              <a:rPr lang="hr-HR" sz="2000" dirty="0">
                <a:latin typeface="Kristen ITC" panose="03050502040202030202" pitchFamily="66" charset="0"/>
              </a:rPr>
              <a:t> PGP-RTB (Beograd) → PGP-RTS</a:t>
            </a:r>
          </a:p>
          <a:p>
            <a:pPr algn="ctr">
              <a:buFont typeface="Courier New" panose="02070309020205020404" pitchFamily="49" charset="0"/>
              <a:buChar char="o"/>
            </a:pPr>
            <a:r>
              <a:rPr lang="hr-HR" sz="2000" dirty="0">
                <a:latin typeface="Kristen ITC" panose="03050502040202030202" pitchFamily="66" charset="0"/>
              </a:rPr>
              <a:t> Diskoton (Sarajevo) – uništen u ratu 1990-ih</a:t>
            </a:r>
          </a:p>
          <a:p>
            <a:pPr algn="ctr">
              <a:buFont typeface="Courier New" panose="02070309020205020404" pitchFamily="49" charset="0"/>
              <a:buChar char="o"/>
            </a:pPr>
            <a:r>
              <a:rPr lang="hr-HR" sz="2000" dirty="0">
                <a:latin typeface="Kristen ITC" panose="03050502040202030202" pitchFamily="66" charset="0"/>
              </a:rPr>
              <a:t> ZKP RTV Ljubljana, Jugodisk, Suzy, Menart Records</a:t>
            </a:r>
          </a:p>
        </p:txBody>
      </p:sp>
      <p:pic>
        <p:nvPicPr>
          <p:cNvPr id="4" name="Picture 3">
            <a:extLst>
              <a:ext uri="{FF2B5EF4-FFF2-40B4-BE49-F238E27FC236}">
                <a16:creationId xmlns:a16="http://schemas.microsoft.com/office/drawing/2014/main" id="{AAF75085-3F58-768B-84EA-DEE8DF7D379A}"/>
              </a:ext>
            </a:extLst>
          </p:cNvPr>
          <p:cNvPicPr>
            <a:picLocks noChangeAspect="1"/>
          </p:cNvPicPr>
          <p:nvPr/>
        </p:nvPicPr>
        <p:blipFill>
          <a:blip r:embed="rId3"/>
          <a:stretch>
            <a:fillRect/>
          </a:stretch>
        </p:blipFill>
        <p:spPr>
          <a:xfrm>
            <a:off x="667512" y="4822888"/>
            <a:ext cx="2943225" cy="1552575"/>
          </a:xfrm>
          <a:prstGeom prst="rect">
            <a:avLst/>
          </a:prstGeom>
        </p:spPr>
      </p:pic>
      <p:pic>
        <p:nvPicPr>
          <p:cNvPr id="5" name="Picture 4">
            <a:extLst>
              <a:ext uri="{FF2B5EF4-FFF2-40B4-BE49-F238E27FC236}">
                <a16:creationId xmlns:a16="http://schemas.microsoft.com/office/drawing/2014/main" id="{36D2C554-650F-845B-6BFB-37ECAB60FA6B}"/>
              </a:ext>
            </a:extLst>
          </p:cNvPr>
          <p:cNvPicPr>
            <a:picLocks noChangeAspect="1"/>
          </p:cNvPicPr>
          <p:nvPr/>
        </p:nvPicPr>
        <p:blipFill>
          <a:blip r:embed="rId4"/>
          <a:stretch>
            <a:fillRect/>
          </a:stretch>
        </p:blipFill>
        <p:spPr>
          <a:xfrm>
            <a:off x="8038338" y="5133023"/>
            <a:ext cx="3486150" cy="1304925"/>
          </a:xfrm>
          <a:prstGeom prst="rect">
            <a:avLst/>
          </a:prstGeom>
        </p:spPr>
      </p:pic>
      <p:pic>
        <p:nvPicPr>
          <p:cNvPr id="6" name="Picture 5">
            <a:extLst>
              <a:ext uri="{FF2B5EF4-FFF2-40B4-BE49-F238E27FC236}">
                <a16:creationId xmlns:a16="http://schemas.microsoft.com/office/drawing/2014/main" id="{F64172FB-716A-90DA-2118-7F308A2CD620}"/>
              </a:ext>
            </a:extLst>
          </p:cNvPr>
          <p:cNvPicPr>
            <a:picLocks noChangeAspect="1"/>
          </p:cNvPicPr>
          <p:nvPr/>
        </p:nvPicPr>
        <p:blipFill>
          <a:blip r:embed="rId5"/>
          <a:stretch>
            <a:fillRect/>
          </a:stretch>
        </p:blipFill>
        <p:spPr>
          <a:xfrm>
            <a:off x="579881" y="2097792"/>
            <a:ext cx="1644587" cy="1637278"/>
          </a:xfrm>
          <a:prstGeom prst="rect">
            <a:avLst/>
          </a:prstGeom>
        </p:spPr>
      </p:pic>
      <p:pic>
        <p:nvPicPr>
          <p:cNvPr id="7" name="Picture 6">
            <a:extLst>
              <a:ext uri="{FF2B5EF4-FFF2-40B4-BE49-F238E27FC236}">
                <a16:creationId xmlns:a16="http://schemas.microsoft.com/office/drawing/2014/main" id="{57399C5E-A029-0C00-3FB6-EF558AAD16AC}"/>
              </a:ext>
            </a:extLst>
          </p:cNvPr>
          <p:cNvPicPr>
            <a:picLocks noChangeAspect="1"/>
          </p:cNvPicPr>
          <p:nvPr/>
        </p:nvPicPr>
        <p:blipFill>
          <a:blip r:embed="rId6"/>
          <a:stretch>
            <a:fillRect/>
          </a:stretch>
        </p:blipFill>
        <p:spPr>
          <a:xfrm>
            <a:off x="10268713" y="2324983"/>
            <a:ext cx="1428750" cy="1714500"/>
          </a:xfrm>
          <a:prstGeom prst="rect">
            <a:avLst/>
          </a:prstGeom>
        </p:spPr>
      </p:pic>
    </p:spTree>
    <p:extLst>
      <p:ext uri="{BB962C8B-B14F-4D97-AF65-F5344CB8AC3E}">
        <p14:creationId xmlns:p14="http://schemas.microsoft.com/office/powerpoint/2010/main" val="2652933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2C73E-CBEA-5F7F-F328-4917072B9E73}"/>
              </a:ext>
            </a:extLst>
          </p:cNvPr>
          <p:cNvSpPr>
            <a:spLocks noGrp="1"/>
          </p:cNvSpPr>
          <p:nvPr>
            <p:ph type="title"/>
          </p:nvPr>
        </p:nvSpPr>
        <p:spPr>
          <a:xfrm>
            <a:off x="4152900" y="98654"/>
            <a:ext cx="8407380" cy="1325563"/>
          </a:xfrm>
        </p:spPr>
        <p:txBody>
          <a:bodyPr/>
          <a:lstStyle/>
          <a:p>
            <a:r>
              <a:rPr lang="hr-HR" sz="4300" b="1" dirty="0">
                <a:latin typeface="Kristen ITC" panose="03050502040202030202" pitchFamily="66" charset="0"/>
              </a:rPr>
              <a:t>Povijesni i društveni kontekst </a:t>
            </a:r>
            <a:br>
              <a:rPr lang="hr-HR" dirty="0"/>
            </a:br>
            <a:endParaRPr lang="hr-HR" dirty="0"/>
          </a:p>
        </p:txBody>
      </p:sp>
      <p:sp>
        <p:nvSpPr>
          <p:cNvPr id="3" name="Content Placeholder 2">
            <a:extLst>
              <a:ext uri="{FF2B5EF4-FFF2-40B4-BE49-F238E27FC236}">
                <a16:creationId xmlns:a16="http://schemas.microsoft.com/office/drawing/2014/main" id="{50371B7A-8259-EDDE-EB2B-496B5464D92A}"/>
              </a:ext>
            </a:extLst>
          </p:cNvPr>
          <p:cNvSpPr>
            <a:spLocks noGrp="1"/>
          </p:cNvSpPr>
          <p:nvPr>
            <p:ph idx="1"/>
          </p:nvPr>
        </p:nvSpPr>
        <p:spPr>
          <a:xfrm>
            <a:off x="0" y="2959087"/>
            <a:ext cx="7223740" cy="4521199"/>
          </a:xfrm>
        </p:spPr>
        <p:txBody>
          <a:bodyPr>
            <a:normAutofit/>
          </a:bodyPr>
          <a:lstStyle/>
          <a:p>
            <a:pPr>
              <a:buSzPct val="250000"/>
              <a:buBlip>
                <a:blip r:embed="rId2"/>
              </a:buBlip>
            </a:pPr>
            <a:r>
              <a:rPr lang="hr-HR" sz="1600" dirty="0">
                <a:latin typeface="Kristen ITC" panose="03050502040202030202" pitchFamily="66" charset="0"/>
              </a:rPr>
              <a:t>Krajem 1970-ih društveno-politička i gospodarska kriza </a:t>
            </a:r>
          </a:p>
          <a:p>
            <a:pPr>
              <a:buSzPct val="250000"/>
              <a:buBlip>
                <a:blip r:embed="rId2"/>
              </a:buBlip>
            </a:pPr>
            <a:r>
              <a:rPr lang="hr-HR" sz="1600" dirty="0">
                <a:latin typeface="Kristen ITC" panose="03050502040202030202" pitchFamily="66" charset="0"/>
              </a:rPr>
              <a:t>Financijska nestabilnost, rastući vanjski dug i sve izraženija unutarnja disfunkcionalnost federacije</a:t>
            </a:r>
          </a:p>
          <a:p>
            <a:pPr>
              <a:buSzPct val="250000"/>
              <a:buBlip>
                <a:blip r:embed="rId2"/>
              </a:buBlip>
            </a:pPr>
            <a:r>
              <a:rPr lang="hr-HR" sz="1600" dirty="0">
                <a:latin typeface="Kristen ITC" panose="03050502040202030202" pitchFamily="66" charset="0"/>
              </a:rPr>
              <a:t>1976. republike dobivaju pravo samostalno podizati međunarodne kredite, ali obavezu otplate snosi cijela federacija - naglo i često neodgovorno zaduživanje</a:t>
            </a:r>
          </a:p>
          <a:p>
            <a:pPr>
              <a:buSzPct val="250000"/>
              <a:buBlip>
                <a:blip r:embed="rId2"/>
              </a:buBlip>
            </a:pPr>
            <a:r>
              <a:rPr lang="hr-HR" sz="1600" dirty="0">
                <a:latin typeface="Kristen ITC" panose="03050502040202030202" pitchFamily="66" charset="0"/>
              </a:rPr>
              <a:t>krajem 1978. nagli rast kamatnih stopa u SAD-u,  pogađa i Jugoslaviju jer se veliki dio dugova nalazio kod zapadnih kreditora</a:t>
            </a:r>
          </a:p>
          <a:p>
            <a:pPr>
              <a:buSzPct val="250000"/>
              <a:buBlip>
                <a:blip r:embed="rId2"/>
              </a:buBlip>
            </a:pPr>
            <a:r>
              <a:rPr lang="hr-HR" sz="1600" dirty="0">
                <a:latin typeface="Kristen ITC" panose="03050502040202030202" pitchFamily="66" charset="0"/>
              </a:rPr>
              <a:t>Do 1981. narastao je vanjski dug, inflacija i nestašice osnovnih proizvoda: redovi za kavu, šećer, ulje i benzin, „par-nepar“ vožnja auta = znakovi potpunog ekonomskog zastoja</a:t>
            </a:r>
          </a:p>
          <a:p>
            <a:pPr>
              <a:buSzPct val="250000"/>
              <a:buBlip>
                <a:blip r:embed="rId2"/>
              </a:buBlip>
            </a:pPr>
            <a:r>
              <a:rPr lang="hr-HR" sz="1600" dirty="0">
                <a:latin typeface="Kristen ITC" panose="03050502040202030202" pitchFamily="66" charset="0"/>
              </a:rPr>
              <a:t>Smrt Tita 1980. - početak političkih previranja, rast nacionalizma. Uvedeno je kolektivno vodstvo koje je bilo neefikasno</a:t>
            </a:r>
          </a:p>
          <a:p>
            <a:pPr>
              <a:buSzPct val="250000"/>
              <a:buBlip>
                <a:blip r:embed="rId2"/>
              </a:buBlip>
            </a:pPr>
            <a:r>
              <a:rPr lang="hr-HR" sz="1600" dirty="0">
                <a:latin typeface="Kristen ITC" panose="03050502040202030202" pitchFamily="66" charset="0"/>
              </a:rPr>
              <a:t>80ih jačaju nemiri na Kosovu</a:t>
            </a:r>
          </a:p>
          <a:p>
            <a:pPr>
              <a:buSzPct val="250000"/>
              <a:buBlip>
                <a:blip r:embed="rId2"/>
              </a:buBlip>
            </a:pPr>
            <a:endParaRPr lang="hr-HR" dirty="0">
              <a:latin typeface="Kristen ITC" panose="03050502040202030202" pitchFamily="66" charset="0"/>
            </a:endParaRPr>
          </a:p>
          <a:p>
            <a:endParaRPr lang="hr-HR" dirty="0"/>
          </a:p>
        </p:txBody>
      </p:sp>
      <p:pic>
        <p:nvPicPr>
          <p:cNvPr id="4" name="Picture 3">
            <a:extLst>
              <a:ext uri="{FF2B5EF4-FFF2-40B4-BE49-F238E27FC236}">
                <a16:creationId xmlns:a16="http://schemas.microsoft.com/office/drawing/2014/main" id="{8500E154-AF8B-35C3-6F98-77A3221FE724}"/>
              </a:ext>
            </a:extLst>
          </p:cNvPr>
          <p:cNvPicPr>
            <a:picLocks noChangeAspect="1"/>
          </p:cNvPicPr>
          <p:nvPr/>
        </p:nvPicPr>
        <p:blipFill>
          <a:blip r:embed="rId3"/>
          <a:stretch>
            <a:fillRect/>
          </a:stretch>
        </p:blipFill>
        <p:spPr>
          <a:xfrm>
            <a:off x="4311396" y="1260918"/>
            <a:ext cx="2349281" cy="1566187"/>
          </a:xfrm>
          <a:prstGeom prst="rect">
            <a:avLst/>
          </a:prstGeom>
        </p:spPr>
      </p:pic>
      <p:pic>
        <p:nvPicPr>
          <p:cNvPr id="5" name="Picture 4">
            <a:extLst>
              <a:ext uri="{FF2B5EF4-FFF2-40B4-BE49-F238E27FC236}">
                <a16:creationId xmlns:a16="http://schemas.microsoft.com/office/drawing/2014/main" id="{B54CDA04-D7DA-6291-E7C0-8513FBC9FB4C}"/>
              </a:ext>
            </a:extLst>
          </p:cNvPr>
          <p:cNvPicPr>
            <a:picLocks noChangeAspect="1"/>
          </p:cNvPicPr>
          <p:nvPr/>
        </p:nvPicPr>
        <p:blipFill>
          <a:blip r:embed="rId4"/>
          <a:srcRect t="2519" b="7010"/>
          <a:stretch/>
        </p:blipFill>
        <p:spPr>
          <a:xfrm>
            <a:off x="7223740" y="3599621"/>
            <a:ext cx="4883693" cy="3240130"/>
          </a:xfrm>
          <a:prstGeom prst="rect">
            <a:avLst/>
          </a:prstGeom>
        </p:spPr>
      </p:pic>
      <p:pic>
        <p:nvPicPr>
          <p:cNvPr id="6" name="Picture 5">
            <a:extLst>
              <a:ext uri="{FF2B5EF4-FFF2-40B4-BE49-F238E27FC236}">
                <a16:creationId xmlns:a16="http://schemas.microsoft.com/office/drawing/2014/main" id="{14871702-6A6C-107D-92F4-A744D80E23C9}"/>
              </a:ext>
            </a:extLst>
          </p:cNvPr>
          <p:cNvPicPr>
            <a:picLocks noChangeAspect="1"/>
          </p:cNvPicPr>
          <p:nvPr/>
        </p:nvPicPr>
        <p:blipFill>
          <a:blip r:embed="rId5"/>
          <a:srcRect t="4785" b="3346"/>
          <a:stretch/>
        </p:blipFill>
        <p:spPr>
          <a:xfrm>
            <a:off x="211836" y="77560"/>
            <a:ext cx="3825240" cy="2693314"/>
          </a:xfrm>
          <a:prstGeom prst="rect">
            <a:avLst/>
          </a:prstGeom>
        </p:spPr>
      </p:pic>
      <p:sp>
        <p:nvSpPr>
          <p:cNvPr id="7" name="TextBox 6">
            <a:extLst>
              <a:ext uri="{FF2B5EF4-FFF2-40B4-BE49-F238E27FC236}">
                <a16:creationId xmlns:a16="http://schemas.microsoft.com/office/drawing/2014/main" id="{461B1D62-46E7-E79B-CE4C-08B59944CD68}"/>
              </a:ext>
            </a:extLst>
          </p:cNvPr>
          <p:cNvSpPr txBox="1"/>
          <p:nvPr/>
        </p:nvSpPr>
        <p:spPr>
          <a:xfrm>
            <a:off x="6502181" y="718449"/>
            <a:ext cx="5605252" cy="2800767"/>
          </a:xfrm>
          <a:prstGeom prst="rect">
            <a:avLst/>
          </a:prstGeom>
          <a:noFill/>
        </p:spPr>
        <p:txBody>
          <a:bodyPr wrap="square" rtlCol="0">
            <a:spAutoFit/>
          </a:bodyPr>
          <a:lstStyle/>
          <a:p>
            <a:pPr marL="285750" indent="-285750">
              <a:buSzPct val="250000"/>
              <a:buBlip>
                <a:blip r:embed="rId2"/>
              </a:buBlip>
            </a:pPr>
            <a:r>
              <a:rPr lang="hr-HR" sz="1600" dirty="0">
                <a:latin typeface="Kristen ITC" panose="03050502040202030202" pitchFamily="66" charset="0"/>
              </a:rPr>
              <a:t>Građani gube povjerenje u politički sustav, nezainteresiranost za ideologiju Saveza komunista, nezadovoljstvo životnim standardom i želja za promjenama</a:t>
            </a:r>
          </a:p>
          <a:p>
            <a:pPr>
              <a:buSzPct val="250000"/>
            </a:pPr>
            <a:endParaRPr lang="hr-HR" sz="1600" dirty="0">
              <a:latin typeface="Kristen ITC" panose="03050502040202030202" pitchFamily="66" charset="0"/>
            </a:endParaRPr>
          </a:p>
          <a:p>
            <a:pPr marL="285750" indent="-285750">
              <a:buSzPct val="250000"/>
              <a:buBlip>
                <a:blip r:embed="rId2"/>
              </a:buBlip>
            </a:pPr>
            <a:r>
              <a:rPr lang="hr-HR" sz="1600" dirty="0">
                <a:latin typeface="Kristen ITC" panose="03050502040202030202" pitchFamily="66" charset="0"/>
              </a:rPr>
              <a:t>Društvena apolitičnost, pad morala, nezaposlenost i opća zasićenost sustavom stvorili su prostor za pojavu alternativnih kulturnih pokreta –novi val = reakcija mladih na realnost koja ih okružuje. Glazba postaje sredstvo izražavanja frustracije, otpora i želje za promjenom</a:t>
            </a:r>
          </a:p>
        </p:txBody>
      </p:sp>
    </p:spTree>
    <p:extLst>
      <p:ext uri="{BB962C8B-B14F-4D97-AF65-F5344CB8AC3E}">
        <p14:creationId xmlns:p14="http://schemas.microsoft.com/office/powerpoint/2010/main" val="3554290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DED17-F752-0303-83AE-976A2A0D6920}"/>
              </a:ext>
            </a:extLst>
          </p:cNvPr>
          <p:cNvSpPr>
            <a:spLocks noGrp="1"/>
          </p:cNvSpPr>
          <p:nvPr>
            <p:ph type="title"/>
          </p:nvPr>
        </p:nvSpPr>
        <p:spPr>
          <a:xfrm>
            <a:off x="1875587" y="-305119"/>
            <a:ext cx="10515600" cy="1325563"/>
          </a:xfrm>
        </p:spPr>
        <p:txBody>
          <a:bodyPr>
            <a:normAutofit/>
          </a:bodyPr>
          <a:lstStyle/>
          <a:p>
            <a:r>
              <a:rPr lang="hr-HR" sz="4000" b="1" dirty="0">
                <a:latin typeface="Kristen ITC" panose="03050502040202030202" pitchFamily="66" charset="0"/>
              </a:rPr>
              <a:t>Igra R’n’R cijela Jugoslavija</a:t>
            </a:r>
          </a:p>
        </p:txBody>
      </p:sp>
      <p:sp>
        <p:nvSpPr>
          <p:cNvPr id="3" name="Content Placeholder 2">
            <a:extLst>
              <a:ext uri="{FF2B5EF4-FFF2-40B4-BE49-F238E27FC236}">
                <a16:creationId xmlns:a16="http://schemas.microsoft.com/office/drawing/2014/main" id="{F960EA7B-CC0B-5DAF-3377-14C92EAE19EA}"/>
              </a:ext>
            </a:extLst>
          </p:cNvPr>
          <p:cNvSpPr>
            <a:spLocks noGrp="1"/>
          </p:cNvSpPr>
          <p:nvPr>
            <p:ph idx="1"/>
          </p:nvPr>
        </p:nvSpPr>
        <p:spPr>
          <a:xfrm>
            <a:off x="-65449" y="633984"/>
            <a:ext cx="7198836" cy="6224016"/>
          </a:xfrm>
        </p:spPr>
        <p:txBody>
          <a:bodyPr>
            <a:normAutofit fontScale="55000" lnSpcReduction="20000"/>
          </a:bodyPr>
          <a:lstStyle/>
          <a:p>
            <a:pPr>
              <a:buSzPct val="250000"/>
              <a:buBlip>
                <a:blip r:embed="rId2"/>
              </a:buBlip>
            </a:pPr>
            <a:r>
              <a:rPr lang="hr-HR" sz="3300" dirty="0">
                <a:latin typeface="Kristen ITC" panose="03050502040202030202" pitchFamily="66" charset="0"/>
              </a:rPr>
              <a:t>Komunistički režim, socijalističke vrijednosti</a:t>
            </a:r>
          </a:p>
          <a:p>
            <a:pPr marL="0" indent="0">
              <a:buSzPct val="250000"/>
              <a:buNone/>
            </a:pPr>
            <a:endParaRPr lang="hr-HR" sz="3300" dirty="0">
              <a:latin typeface="Kristen ITC" panose="03050502040202030202" pitchFamily="66" charset="0"/>
            </a:endParaRPr>
          </a:p>
          <a:p>
            <a:pPr>
              <a:buSzPct val="250000"/>
              <a:buBlip>
                <a:blip r:embed="rId2"/>
              </a:buBlip>
            </a:pPr>
            <a:r>
              <a:rPr lang="hr-HR" sz="3300" dirty="0">
                <a:latin typeface="Kristen ITC" panose="03050502040202030202" pitchFamily="66" charset="0"/>
              </a:rPr>
              <a:t>Cenzura glazbe, umjetnosti i svih sadržaja koji su se smatrali neprihvatljivima u kontekstu socijalističkih vrijednosti</a:t>
            </a:r>
          </a:p>
          <a:p>
            <a:pPr marL="0" indent="0">
              <a:buSzPct val="250000"/>
              <a:buNone/>
            </a:pPr>
            <a:endParaRPr lang="hr-HR" sz="3300" dirty="0">
              <a:latin typeface="Kristen ITC" panose="03050502040202030202" pitchFamily="66" charset="0"/>
            </a:endParaRPr>
          </a:p>
          <a:p>
            <a:pPr>
              <a:buSzPct val="250000"/>
              <a:buBlip>
                <a:blip r:embed="rId2"/>
              </a:buBlip>
            </a:pPr>
            <a:r>
              <a:rPr lang="hr-HR" sz="3300" dirty="0">
                <a:latin typeface="Kristen ITC" panose="03050502040202030202" pitchFamily="66" charset="0"/>
              </a:rPr>
              <a:t>Partija rezervirana prema rocku jer sadržava element za pobunu i zapadnjački utjecaj: „Prodor novog žanra u komunističke je zemlje, zbog njihove izoliranosti od zapadnih modernih utjecaja bio otežan, u nekim gotovo i nemoguć.”</a:t>
            </a:r>
          </a:p>
          <a:p>
            <a:pPr marL="0" indent="0">
              <a:buSzPct val="250000"/>
              <a:buNone/>
            </a:pPr>
            <a:endParaRPr lang="hr-HR" sz="3300" dirty="0">
              <a:latin typeface="Kristen ITC" panose="03050502040202030202" pitchFamily="66" charset="0"/>
            </a:endParaRPr>
          </a:p>
          <a:p>
            <a:pPr>
              <a:buSzPct val="250000"/>
              <a:buBlip>
                <a:blip r:embed="rId2"/>
              </a:buBlip>
            </a:pPr>
            <a:r>
              <a:rPr lang="hr-HR" sz="3300" dirty="0">
                <a:latin typeface="Kristen ITC" panose="03050502040202030202" pitchFamily="66" charset="0"/>
              </a:rPr>
              <a:t>Umjetnost = sredstvo za oblikovanje svijesti naroda i oblikovanje socijalističkog društva</a:t>
            </a:r>
          </a:p>
          <a:p>
            <a:pPr marL="0" indent="0">
              <a:buSzPct val="250000"/>
              <a:buNone/>
            </a:pPr>
            <a:endParaRPr lang="hr-HR" sz="3300" dirty="0">
              <a:latin typeface="Kristen ITC" panose="03050502040202030202" pitchFamily="66" charset="0"/>
            </a:endParaRPr>
          </a:p>
          <a:p>
            <a:pPr>
              <a:buSzPct val="250000"/>
              <a:buBlip>
                <a:blip r:embed="rId2"/>
              </a:buBlip>
            </a:pPr>
            <a:r>
              <a:rPr lang="hr-HR" sz="3300" dirty="0">
                <a:latin typeface="Kristen ITC" panose="03050502040202030202" pitchFamily="66" charset="0"/>
              </a:rPr>
              <a:t>Vlasti željele kontrolirati umjetnost kao alat za širenje ideologije</a:t>
            </a:r>
          </a:p>
          <a:p>
            <a:pPr marL="0" indent="0">
              <a:buSzPct val="250000"/>
              <a:buNone/>
            </a:pPr>
            <a:endParaRPr lang="hr-HR" sz="3300" dirty="0">
              <a:latin typeface="Kristen ITC" panose="03050502040202030202" pitchFamily="66" charset="0"/>
            </a:endParaRPr>
          </a:p>
          <a:p>
            <a:pPr>
              <a:buSzPct val="250000"/>
              <a:buBlip>
                <a:blip r:embed="rId2"/>
              </a:buBlip>
            </a:pPr>
            <a:r>
              <a:rPr lang="hr-HR" sz="3300" dirty="0">
                <a:latin typeface="Kristen ITC" panose="03050502040202030202" pitchFamily="66" charset="0"/>
              </a:rPr>
              <a:t>Umjetnički izričaji koji su bili prihvaćeni –podržavali socijalističke vrijednosti – i cenzurirani. Svi koji su pokušavali izaći iz tih okvira: cenzura, bojkot i represivne mjere</a:t>
            </a:r>
          </a:p>
          <a:p>
            <a:pPr marL="0" indent="0">
              <a:buSzPct val="250000"/>
              <a:buNone/>
            </a:pPr>
            <a:endParaRPr lang="hr-HR" sz="3300" dirty="0">
              <a:latin typeface="Kristen ITC" panose="03050502040202030202" pitchFamily="66" charset="0"/>
            </a:endParaRPr>
          </a:p>
          <a:p>
            <a:pPr>
              <a:buSzPct val="250000"/>
              <a:buBlip>
                <a:blip r:embed="rId2"/>
              </a:buBlip>
            </a:pPr>
            <a:r>
              <a:rPr lang="hr-HR" sz="3300" dirty="0">
                <a:latin typeface="Kristen ITC" panose="03050502040202030202" pitchFamily="66" charset="0"/>
              </a:rPr>
              <a:t>Nakon destaljinizacije u zemljama komunističkog bloka vesternizacija:  selektivno puštanje intelektualnih i glazbenih proizvoda sa Zapada</a:t>
            </a:r>
          </a:p>
          <a:p>
            <a:pPr>
              <a:buSzPct val="250000"/>
              <a:buBlip>
                <a:blip r:embed="rId2"/>
              </a:buBlip>
            </a:pPr>
            <a:endParaRPr lang="hr-HR" dirty="0"/>
          </a:p>
          <a:p>
            <a:endParaRPr lang="hr-HR" dirty="0"/>
          </a:p>
        </p:txBody>
      </p:sp>
      <p:pic>
        <p:nvPicPr>
          <p:cNvPr id="6" name="Picture 5">
            <a:extLst>
              <a:ext uri="{FF2B5EF4-FFF2-40B4-BE49-F238E27FC236}">
                <a16:creationId xmlns:a16="http://schemas.microsoft.com/office/drawing/2014/main" id="{AB9E5919-07EA-2B52-C03B-A00B296D4004}"/>
              </a:ext>
            </a:extLst>
          </p:cNvPr>
          <p:cNvPicPr>
            <a:picLocks noChangeAspect="1"/>
          </p:cNvPicPr>
          <p:nvPr/>
        </p:nvPicPr>
        <p:blipFill>
          <a:blip r:embed="rId3"/>
          <a:srcRect l="3067" r="3921"/>
          <a:stretch/>
        </p:blipFill>
        <p:spPr>
          <a:xfrm rot="1353119">
            <a:off x="9108813" y="515507"/>
            <a:ext cx="2657856" cy="1600200"/>
          </a:xfrm>
          <a:prstGeom prst="rect">
            <a:avLst/>
          </a:prstGeom>
        </p:spPr>
      </p:pic>
      <p:pic>
        <p:nvPicPr>
          <p:cNvPr id="5" name="Picture 4">
            <a:extLst>
              <a:ext uri="{FF2B5EF4-FFF2-40B4-BE49-F238E27FC236}">
                <a16:creationId xmlns:a16="http://schemas.microsoft.com/office/drawing/2014/main" id="{93D7EED0-157C-7941-D207-BF0C0B00FA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56" b="95425" l="6536" r="92974">
                        <a14:foregroundMark x1="9641" y1="48856" x2="16013" y2="26634"/>
                        <a14:foregroundMark x1="21569" y1="23039" x2="64869" y2="65523"/>
                        <a14:foregroundMark x1="82026" y1="77778" x2="89542" y2="62092"/>
                        <a14:foregroundMark x1="89542" y1="62092" x2="86402" y2="48744"/>
                        <a14:foregroundMark x1="40186" y1="15463" x2="27451" y2="15196"/>
                        <a14:foregroundMark x1="27451" y1="15196" x2="16993" y2="23039"/>
                        <a14:foregroundMark x1="16993" y1="23039" x2="6699" y2="36765"/>
                        <a14:foregroundMark x1="6699" y1="36765" x2="6699" y2="41993"/>
                        <a14:foregroundMark x1="49837" y1="91830" x2="49837" y2="91830"/>
                        <a14:foregroundMark x1="50490" y1="95425" x2="50490" y2="95425"/>
                        <a14:foregroundMark x1="93137" y1="55229" x2="93137" y2="55229"/>
                        <a14:foregroundMark x1="50980" y1="8824" x2="50980" y2="8824"/>
                        <a14:foregroundMark x1="49673" y1="5556" x2="49673" y2="5556"/>
                        <a14:backgroundMark x1="73203" y1="23529" x2="73203" y2="23529"/>
                        <a14:backgroundMark x1="72386" y1="23529" x2="65850" y2="18464"/>
                        <a14:backgroundMark x1="63072" y1="18464" x2="55229" y2="14706"/>
                        <a14:backgroundMark x1="43301" y1="15033" x2="53922" y2="15523"/>
                        <a14:backgroundMark x1="55719" y1="15523" x2="55719" y2="17810"/>
                        <a14:backgroundMark x1="40033" y1="15686" x2="43137" y2="16013"/>
                        <a14:backgroundMark x1="39542" y1="16013" x2="39542" y2="16013"/>
                        <a14:backgroundMark x1="74510" y1="25000" x2="79085" y2="32353"/>
                        <a14:backgroundMark x1="86275" y1="48366" x2="85294" y2="42484"/>
                        <a14:backgroundMark x1="86111" y1="51471" x2="86275" y2="48039"/>
                        <a14:backgroundMark x1="85294" y1="42320" x2="82353" y2="35131"/>
                        <a14:backgroundMark x1="84314" y1="40686" x2="82026" y2="33987"/>
                        <a14:backgroundMark x1="84641" y1="41830" x2="81863" y2="34150"/>
                        <a14:backgroundMark x1="80065" y1="30065" x2="76797" y2="28105"/>
                        <a14:backgroundMark x1="74183" y1="26144" x2="74183" y2="26144"/>
                        <a14:backgroundMark x1="62092" y1="19281" x2="68137" y2="20752"/>
                        <a14:backgroundMark x1="66340" y1="23529" x2="69608" y2="22222"/>
                        <a14:backgroundMark x1="71242" y1="23366" x2="68627" y2="23366"/>
                        <a14:backgroundMark x1="72712" y1="25654" x2="76307" y2="27941"/>
                        <a14:backgroundMark x1="80065" y1="28431" x2="84477" y2="40033"/>
                        <a14:backgroundMark x1="84477" y1="40033" x2="84804" y2="48529"/>
                      </a14:backgroundRemoval>
                    </a14:imgEffect>
                  </a14:imgLayer>
                </a14:imgProps>
              </a:ext>
            </a:extLst>
          </a:blip>
          <a:stretch>
            <a:fillRect/>
          </a:stretch>
        </p:blipFill>
        <p:spPr>
          <a:xfrm>
            <a:off x="9085769" y="110088"/>
            <a:ext cx="2359597" cy="2359597"/>
          </a:xfrm>
          <a:prstGeom prst="rect">
            <a:avLst/>
          </a:prstGeom>
        </p:spPr>
      </p:pic>
      <p:pic>
        <p:nvPicPr>
          <p:cNvPr id="8" name="Picture 7">
            <a:extLst>
              <a:ext uri="{FF2B5EF4-FFF2-40B4-BE49-F238E27FC236}">
                <a16:creationId xmlns:a16="http://schemas.microsoft.com/office/drawing/2014/main" id="{C31CE797-9983-3CE7-68AB-D81DAEC11E6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6196" l="3297" r="89744">
                        <a14:foregroundMark x1="10256" y1="90761" x2="26374" y2="51630"/>
                        <a14:foregroundMark x1="26374" y1="51630" x2="30037" y2="32609"/>
                        <a14:foregroundMark x1="44689" y1="85870" x2="34066" y2="21196"/>
                        <a14:foregroundMark x1="64103" y1="84239" x2="64103" y2="84239"/>
                        <a14:foregroundMark x1="63370" y1="84239" x2="28205" y2="89130"/>
                        <a14:foregroundMark x1="69231" y1="95109" x2="46886" y2="65761"/>
                        <a14:foregroundMark x1="66300" y1="95652" x2="9890" y2="95109"/>
                        <a14:foregroundMark x1="9890" y1="95109" x2="6593" y2="94022"/>
                        <a14:foregroundMark x1="3297" y1="96739" x2="12821" y2="73370"/>
                        <a14:foregroundMark x1="12821" y1="73370" x2="17949" y2="71196"/>
                        <a14:foregroundMark x1="34432" y1="64674" x2="29670" y2="10326"/>
                        <a14:foregroundMark x1="29670" y1="10326" x2="49084" y2="4348"/>
                        <a14:foregroundMark x1="32234" y1="73370" x2="32234" y2="73370"/>
                        <a14:backgroundMark x1="72894" y1="29348" x2="72894" y2="29348"/>
                        <a14:backgroundMark x1="72894" y1="29348" x2="76923" y2="59783"/>
                        <a14:backgroundMark x1="84982" y1="80978" x2="84982" y2="80978"/>
                        <a14:backgroundMark x1="84982" y1="80978" x2="82784" y2="64674"/>
                        <a14:backgroundMark x1="18681" y1="9239" x2="18681" y2="9239"/>
                        <a14:backgroundMark x1="18681" y1="9239" x2="18681" y2="12500"/>
                        <a14:backgroundMark x1="19780" y1="12500" x2="18681" y2="4891"/>
                      </a14:backgroundRemoval>
                    </a14:imgEffect>
                  </a14:imgLayer>
                </a14:imgProps>
              </a:ext>
            </a:extLst>
          </a:blip>
          <a:stretch>
            <a:fillRect/>
          </a:stretch>
        </p:blipFill>
        <p:spPr>
          <a:xfrm rot="18546915">
            <a:off x="6872925" y="4484732"/>
            <a:ext cx="2600325" cy="1752600"/>
          </a:xfrm>
          <a:prstGeom prst="rect">
            <a:avLst/>
          </a:prstGeom>
        </p:spPr>
      </p:pic>
      <p:pic>
        <p:nvPicPr>
          <p:cNvPr id="9" name="Picture 8">
            <a:extLst>
              <a:ext uri="{FF2B5EF4-FFF2-40B4-BE49-F238E27FC236}">
                <a16:creationId xmlns:a16="http://schemas.microsoft.com/office/drawing/2014/main" id="{5618AD8F-5923-B288-7132-3D0F9862620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726" b="99552" l="9735" r="96903">
                        <a14:foregroundMark x1="58850" y1="89238" x2="58850" y2="89238"/>
                        <a14:foregroundMark x1="95133" y1="88341" x2="49115" y2="88341"/>
                        <a14:foregroundMark x1="30531" y1="99552" x2="42478" y2="77130"/>
                        <a14:foregroundMark x1="42478" y1="77130" x2="46460" y2="75336"/>
                        <a14:foregroundMark x1="96460" y1="90583" x2="89381" y2="68610"/>
                        <a14:foregroundMark x1="89381" y1="68610" x2="88053" y2="66816"/>
                        <a14:foregroundMark x1="96903" y1="95964" x2="93805" y2="67265"/>
                        <a14:foregroundMark x1="93805" y1="67265" x2="88938" y2="62780"/>
                        <a14:foregroundMark x1="86283" y1="52915" x2="84071" y2="26009"/>
                        <a14:foregroundMark x1="84071" y1="26009" x2="63274" y2="6726"/>
                        <a14:foregroundMark x1="63274" y1="6726" x2="57522" y2="8520"/>
                        <a14:foregroundMark x1="60177" y1="6726" x2="82743" y2="13453"/>
                        <a14:foregroundMark x1="83446" y1="16143" x2="86726" y2="28700"/>
                        <a14:foregroundMark x1="82743" y1="13453" x2="83446" y2="16143"/>
                        <a14:backgroundMark x1="94248" y1="51121" x2="94248" y2="51121"/>
                        <a14:backgroundMark x1="86283" y1="16143" x2="86283" y2="16143"/>
                      </a14:backgroundRemoval>
                    </a14:imgEffect>
                  </a14:imgLayer>
                </a14:imgProps>
              </a:ext>
            </a:extLst>
          </a:blip>
          <a:stretch>
            <a:fillRect/>
          </a:stretch>
        </p:blipFill>
        <p:spPr>
          <a:xfrm>
            <a:off x="8009444" y="4021912"/>
            <a:ext cx="2152650" cy="2124075"/>
          </a:xfrm>
          <a:prstGeom prst="rect">
            <a:avLst/>
          </a:prstGeom>
        </p:spPr>
      </p:pic>
      <p:pic>
        <p:nvPicPr>
          <p:cNvPr id="10" name="Picture 9">
            <a:extLst>
              <a:ext uri="{FF2B5EF4-FFF2-40B4-BE49-F238E27FC236}">
                <a16:creationId xmlns:a16="http://schemas.microsoft.com/office/drawing/2014/main" id="{52BD7041-8C76-FB50-D11F-F6F7EC03DD3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447" b="97120" l="6189" r="89577">
                        <a14:foregroundMark x1="11889" y1="92512" x2="27687" y2="57373"/>
                        <a14:foregroundMark x1="27687" y1="57373" x2="27687" y2="57373"/>
                        <a14:foregroundMark x1="7003" y1="91129" x2="8143" y2="63710"/>
                        <a14:foregroundMark x1="8143" y1="63710" x2="9121" y2="61521"/>
                        <a14:foregroundMark x1="42020" y1="43203" x2="42020" y2="43203"/>
                        <a14:foregroundMark x1="39577" y1="19816" x2="13681" y2="68203"/>
                        <a14:foregroundMark x1="13681" y1="68203" x2="13681" y2="68779"/>
                        <a14:foregroundMark x1="6189" y1="89286" x2="31922" y2="92396"/>
                        <a14:foregroundMark x1="31922" y1="92396" x2="58143" y2="73272"/>
                        <a14:foregroundMark x1="58143" y1="73272" x2="57818" y2="64286"/>
                        <a14:foregroundMark x1="1303" y1="78111" x2="2117" y2="90438"/>
                        <a14:foregroundMark x1="2117" y1="90438" x2="82736" y2="97235"/>
                        <a14:foregroundMark x1="82736" y1="97235" x2="82736" y2="97005"/>
                        <a14:foregroundMark x1="50163" y1="9217" x2="61075" y2="9447"/>
                        <a14:foregroundMark x1="61075" y1="9447" x2="62704" y2="9908"/>
                      </a14:backgroundRemoval>
                    </a14:imgEffect>
                  </a14:imgLayer>
                </a14:imgProps>
              </a:ext>
            </a:extLst>
          </a:blip>
          <a:stretch>
            <a:fillRect/>
          </a:stretch>
        </p:blipFill>
        <p:spPr>
          <a:xfrm rot="1050875">
            <a:off x="10256323" y="3934580"/>
            <a:ext cx="1805712" cy="2552700"/>
          </a:xfrm>
          <a:prstGeom prst="rect">
            <a:avLst/>
          </a:prstGeom>
        </p:spPr>
      </p:pic>
      <p:pic>
        <p:nvPicPr>
          <p:cNvPr id="7" name="Picture 6">
            <a:extLst>
              <a:ext uri="{FF2B5EF4-FFF2-40B4-BE49-F238E27FC236}">
                <a16:creationId xmlns:a16="http://schemas.microsoft.com/office/drawing/2014/main" id="{095F4257-2691-DAF5-9A99-BDC675E8924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629" b="96371" l="1478" r="95567">
                        <a14:foregroundMark x1="34483" y1="91532" x2="34483" y2="91532"/>
                        <a14:foregroundMark x1="33498" y1="96371" x2="33498" y2="96371"/>
                        <a14:foregroundMark x1="73399" y1="89113" x2="73399" y2="89113"/>
                        <a14:foregroundMark x1="96059" y1="68548" x2="96059" y2="68548"/>
                        <a14:foregroundMark x1="2463" y1="77823" x2="2463" y2="77823"/>
                        <a14:foregroundMark x1="16256" y1="6452" x2="16256" y2="6452"/>
                        <a14:foregroundMark x1="42365" y1="3629" x2="42365" y2="3629"/>
                        <a14:foregroundMark x1="33005" y1="3629" x2="33005" y2="3629"/>
                        <a14:foregroundMark x1="52709" y1="19758" x2="52709" y2="19758"/>
                      </a14:backgroundRemoval>
                    </a14:imgEffect>
                  </a14:imgLayer>
                </a14:imgProps>
              </a:ext>
            </a:extLst>
          </a:blip>
          <a:stretch>
            <a:fillRect/>
          </a:stretch>
        </p:blipFill>
        <p:spPr>
          <a:xfrm rot="20628503">
            <a:off x="7435803" y="1469982"/>
            <a:ext cx="4078674" cy="4982814"/>
          </a:xfrm>
          <a:prstGeom prst="rect">
            <a:avLst/>
          </a:prstGeom>
        </p:spPr>
      </p:pic>
    </p:spTree>
    <p:extLst>
      <p:ext uri="{BB962C8B-B14F-4D97-AF65-F5344CB8AC3E}">
        <p14:creationId xmlns:p14="http://schemas.microsoft.com/office/powerpoint/2010/main" val="578488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FFEF-30E5-D131-12E0-F8C79F8134A6}"/>
              </a:ext>
            </a:extLst>
          </p:cNvPr>
          <p:cNvSpPr>
            <a:spLocks noGrp="1"/>
          </p:cNvSpPr>
          <p:nvPr>
            <p:ph type="title"/>
          </p:nvPr>
        </p:nvSpPr>
        <p:spPr>
          <a:xfrm>
            <a:off x="728472" y="-237777"/>
            <a:ext cx="10515600" cy="1325563"/>
          </a:xfrm>
        </p:spPr>
        <p:txBody>
          <a:bodyPr/>
          <a:lstStyle/>
          <a:p>
            <a:pPr algn="ctr"/>
            <a:r>
              <a:rPr lang="hr-HR" b="1" dirty="0">
                <a:latin typeface="Kristen ITC" panose="03050502040202030202" pitchFamily="66" charset="0"/>
              </a:rPr>
              <a:t>Filonovovalija</a:t>
            </a:r>
          </a:p>
        </p:txBody>
      </p:sp>
      <p:sp>
        <p:nvSpPr>
          <p:cNvPr id="3" name="Content Placeholder 2">
            <a:extLst>
              <a:ext uri="{FF2B5EF4-FFF2-40B4-BE49-F238E27FC236}">
                <a16:creationId xmlns:a16="http://schemas.microsoft.com/office/drawing/2014/main" id="{474AE03D-2DD2-220E-0B46-249764237A70}"/>
              </a:ext>
            </a:extLst>
          </p:cNvPr>
          <p:cNvSpPr>
            <a:spLocks noGrp="1"/>
          </p:cNvSpPr>
          <p:nvPr>
            <p:ph idx="1"/>
          </p:nvPr>
        </p:nvSpPr>
        <p:spPr>
          <a:xfrm>
            <a:off x="838200" y="714307"/>
            <a:ext cx="10515600" cy="4351338"/>
          </a:xfrm>
        </p:spPr>
        <p:txBody>
          <a:bodyPr/>
          <a:lstStyle/>
          <a:p>
            <a:pPr marL="0" marR="0" lvl="0" indent="0" algn="l" defTabSz="914400" rtl="0" eaLnBrk="1" fontAlgn="auto" latinLnBrk="0" hangingPunct="1">
              <a:lnSpc>
                <a:spcPct val="90000"/>
              </a:lnSpc>
              <a:spcBef>
                <a:spcPts val="1000"/>
              </a:spcBef>
              <a:spcAft>
                <a:spcPts val="0"/>
              </a:spcAft>
              <a:buClrTx/>
              <a:buSzPct val="250000"/>
              <a:buFont typeface="Arial" panose="020B0604020202020204" pitchFamily="34" charset="0"/>
              <a:buNone/>
              <a:tabLst/>
              <a:defRPr/>
            </a:pPr>
            <a:endParaRPr kumimoji="0" lang="hr-HR" sz="1800" b="0" i="0" u="none" strike="noStrike" kern="1200" cap="none" spc="0" normalizeH="0" baseline="0" noProof="0" dirty="0">
              <a:ln>
                <a:noFill/>
              </a:ln>
              <a:solidFill>
                <a:prstClr val="black"/>
              </a:solidFill>
              <a:effectLst/>
              <a:uLnTx/>
              <a:uFillTx/>
              <a:latin typeface="Kristen ITC" panose="03050502040202030202" pitchFamily="66" charset="0"/>
              <a:ea typeface="+mn-ea"/>
              <a:cs typeface="+mn-cs"/>
            </a:endParaRPr>
          </a:p>
          <a:p>
            <a:pPr marL="228600" marR="0" lvl="0" indent="-228600" algn="ctr" defTabSz="914400" rtl="0" eaLnBrk="1" fontAlgn="auto" latinLnBrk="0" hangingPunct="1">
              <a:lnSpc>
                <a:spcPct val="90000"/>
              </a:lnSpc>
              <a:spcBef>
                <a:spcPts val="1000"/>
              </a:spcBef>
              <a:spcAft>
                <a:spcPts val="0"/>
              </a:spcAft>
              <a:buClrTx/>
              <a:buSzPct val="250000"/>
              <a:buFont typeface="Arial" panose="020B0604020202020204" pitchFamily="34" charset="0"/>
              <a:buBlip>
                <a:blip r:embed="rId2"/>
              </a:buBlip>
              <a:tabLst/>
              <a:defRPr/>
            </a:pPr>
            <a:r>
              <a:rPr lang="hr-HR" dirty="0">
                <a:latin typeface="Kristen ITC" panose="03050502040202030202" pitchFamily="66" charset="0"/>
              </a:rPr>
              <a:t>Filofonija: zajednica kolekcionara glazbenih medija, koji su kroz razmjenu ploča, kaseta i informacija stvarali paralelni kulturni prostor, nezavisan od službene politike</a:t>
            </a:r>
          </a:p>
          <a:p>
            <a:pPr marL="228600" marR="0" lvl="0" indent="-228600" algn="ctr" defTabSz="914400" rtl="0" eaLnBrk="1" fontAlgn="auto" latinLnBrk="0" hangingPunct="1">
              <a:lnSpc>
                <a:spcPct val="90000"/>
              </a:lnSpc>
              <a:spcBef>
                <a:spcPts val="1000"/>
              </a:spcBef>
              <a:spcAft>
                <a:spcPts val="0"/>
              </a:spcAft>
              <a:buClrTx/>
              <a:buSzPct val="250000"/>
              <a:buFont typeface="Arial" panose="020B0604020202020204" pitchFamily="34" charset="0"/>
              <a:buBlip>
                <a:blip r:embed="rId2"/>
              </a:buBlip>
              <a:tabLst/>
              <a:defRPr/>
            </a:pPr>
            <a:r>
              <a:rPr lang="hr-HR" dirty="0">
                <a:latin typeface="Kristen ITC" panose="03050502040202030202" pitchFamily="66" charset="0"/>
              </a:rPr>
              <a:t>Neformalni kanali cirkulacije glazbe bili su ključni za širenje novovalne scene i održavanje njezina kritičkog potencijala i nakon institucionalne marginalizacije</a:t>
            </a:r>
          </a:p>
        </p:txBody>
      </p:sp>
      <p:pic>
        <p:nvPicPr>
          <p:cNvPr id="4" name="Picture 3">
            <a:extLst>
              <a:ext uri="{FF2B5EF4-FFF2-40B4-BE49-F238E27FC236}">
                <a16:creationId xmlns:a16="http://schemas.microsoft.com/office/drawing/2014/main" id="{E0C3E30E-644A-9C4A-9AE4-4279FC748609}"/>
              </a:ext>
            </a:extLst>
          </p:cNvPr>
          <p:cNvPicPr>
            <a:picLocks noChangeAspect="1"/>
          </p:cNvPicPr>
          <p:nvPr/>
        </p:nvPicPr>
        <p:blipFill>
          <a:blip r:embed="rId3"/>
          <a:stretch>
            <a:fillRect/>
          </a:stretch>
        </p:blipFill>
        <p:spPr>
          <a:xfrm>
            <a:off x="255609" y="4101642"/>
            <a:ext cx="3974126" cy="2468141"/>
          </a:xfrm>
          <a:prstGeom prst="rect">
            <a:avLst/>
          </a:prstGeom>
        </p:spPr>
      </p:pic>
      <p:pic>
        <p:nvPicPr>
          <p:cNvPr id="5" name="Picture 4">
            <a:extLst>
              <a:ext uri="{FF2B5EF4-FFF2-40B4-BE49-F238E27FC236}">
                <a16:creationId xmlns:a16="http://schemas.microsoft.com/office/drawing/2014/main" id="{0EF47D5A-DDCA-12E3-7193-6C5CE3C48E69}"/>
              </a:ext>
            </a:extLst>
          </p:cNvPr>
          <p:cNvPicPr>
            <a:picLocks noChangeAspect="1"/>
          </p:cNvPicPr>
          <p:nvPr/>
        </p:nvPicPr>
        <p:blipFill>
          <a:blip r:embed="rId4"/>
          <a:stretch>
            <a:fillRect/>
          </a:stretch>
        </p:blipFill>
        <p:spPr>
          <a:xfrm>
            <a:off x="8814816" y="4370329"/>
            <a:ext cx="3023616" cy="2187540"/>
          </a:xfrm>
          <a:prstGeom prst="rect">
            <a:avLst/>
          </a:prstGeom>
        </p:spPr>
      </p:pic>
      <p:pic>
        <p:nvPicPr>
          <p:cNvPr id="6" name="Picture 5">
            <a:extLst>
              <a:ext uri="{FF2B5EF4-FFF2-40B4-BE49-F238E27FC236}">
                <a16:creationId xmlns:a16="http://schemas.microsoft.com/office/drawing/2014/main" id="{B1675E22-4F63-B53B-D70D-C6987F608116}"/>
              </a:ext>
            </a:extLst>
          </p:cNvPr>
          <p:cNvPicPr>
            <a:picLocks noChangeAspect="1"/>
          </p:cNvPicPr>
          <p:nvPr/>
        </p:nvPicPr>
        <p:blipFill>
          <a:blip r:embed="rId5"/>
          <a:stretch>
            <a:fillRect/>
          </a:stretch>
        </p:blipFill>
        <p:spPr>
          <a:xfrm>
            <a:off x="4339463" y="4048493"/>
            <a:ext cx="4102331" cy="2729915"/>
          </a:xfrm>
          <a:prstGeom prst="rect">
            <a:avLst/>
          </a:prstGeom>
        </p:spPr>
      </p:pic>
    </p:spTree>
    <p:extLst>
      <p:ext uri="{BB962C8B-B14F-4D97-AF65-F5344CB8AC3E}">
        <p14:creationId xmlns:p14="http://schemas.microsoft.com/office/powerpoint/2010/main" val="2936563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669</TotalTime>
  <Words>3823</Words>
  <Application>Microsoft Office PowerPoint</Application>
  <PresentationFormat>Widescreen</PresentationFormat>
  <Paragraphs>433</Paragraphs>
  <Slides>42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Aptos</vt:lpstr>
      <vt:lpstr>Aptos Display</vt:lpstr>
      <vt:lpstr>Arial</vt:lpstr>
      <vt:lpstr>Courier New</vt:lpstr>
      <vt:lpstr>Kristen ITC</vt:lpstr>
      <vt:lpstr>Segoe Print</vt:lpstr>
      <vt:lpstr>Times New Roman</vt:lpstr>
      <vt:lpstr>Office Theme</vt:lpstr>
      <vt:lpstr>Novi val u Hrvatskoj –  Glazba kao odraz i kritika političke stvarnosti 20. stoljeća </vt:lpstr>
      <vt:lpstr>PowerPoint Presentation</vt:lpstr>
      <vt:lpstr>Novi val </vt:lpstr>
      <vt:lpstr>PowerPoint Presentation</vt:lpstr>
      <vt:lpstr>PowerPoint Presentation</vt:lpstr>
      <vt:lpstr>PowerPoint Presentation</vt:lpstr>
      <vt:lpstr>Povijesni i društveni kontekst  </vt:lpstr>
      <vt:lpstr>Igra R’n’R cijela Jugoslavija</vt:lpstr>
      <vt:lpstr>Filonovovalija</vt:lpstr>
      <vt:lpstr>Više od glazbe – kritika i sloboda </vt:lpstr>
      <vt:lpstr>Mediji i cenzura  </vt:lpstr>
      <vt:lpstr>Komisija za šund   </vt:lpstr>
      <vt:lpstr>Polet</vt:lpstr>
      <vt:lpstr>PowerPoint Presentation</vt:lpstr>
      <vt:lpstr>Milan Šarović </vt:lpstr>
      <vt:lpstr>Azra  </vt:lpstr>
      <vt:lpstr>Nemoj po glavi d.p. </vt:lpstr>
      <vt:lpstr>Poljska u mome srcu  Gdanjsk osamdesete kad je jesen rekla ne Gdanjsk osamdesete drzali smo palceve rudari, studenti, brodogradiliste svi mi Gdanjsk osamdesete uzavrele tvornice dva puta se ne salju tenkovi na radnike nisu se usudili pobjedili smo svi mi  Poljska u mome srcu mazurka Poljska nije nikad nije nikad dala kvislinga svaki dan poloneza zvoni na mojim vratima Poljski jantar, narukvice Volodjine cuke siber u pola cijene Papa Vojtila i ja  Gdanjsk osamdesete redovi za novine nezavisni sindikati komiteti zastite nisu se usudili pobjedili smo svi mi Poljska u mome srcu mazurka</vt:lpstr>
      <vt:lpstr>Haustor</vt:lpstr>
      <vt:lpstr>PowerPoint Presentation</vt:lpstr>
      <vt:lpstr>Prljavo kazalište</vt:lpstr>
      <vt:lpstr>ironičan ton - „sretno“ odrastanje </vt:lpstr>
      <vt:lpstr>Što je to u ljudskom biću  Što je to s ljudima u ovom sistemu Da rade i jedu, a piju još ko u smijehu  Što je to u ljudskom biću Što ga vodi prema piću  Možda posada, slab karakter Možda jeftina pića, možda broj kafića  Drugovi radnici, drugarice radnice Što je to u vašem biću Što vas vodi prema piću  Imaš problema, što je to u mome biću Imam problema</vt:lpstr>
      <vt:lpstr>Iz subverzije u instrument hegemonije</vt:lpstr>
      <vt:lpstr>PowerPoint Presentation</vt:lpstr>
      <vt:lpstr>PowerPoint Presentation</vt:lpstr>
      <vt:lpstr>PowerPoint Presentation</vt:lpstr>
      <vt:lpstr>Buldožer</vt:lpstr>
      <vt:lpstr>PowerPoint Presentation</vt:lpstr>
      <vt:lpstr>PowerPoint Presentation</vt:lpstr>
      <vt:lpstr>Termiti</vt:lpstr>
      <vt:lpstr>PowerPoint Presentation</vt:lpstr>
      <vt:lpstr>Galija </vt:lpstr>
      <vt:lpstr>PowerPoint Presentation</vt:lpstr>
      <vt:lpstr>Zabranjeno pušenje</vt:lpstr>
      <vt:lpstr>PowerPoint Presentation</vt:lpstr>
      <vt:lpstr>Bijelo dugme</vt:lpstr>
      <vt:lpstr>PowerPoint Presentation</vt:lpstr>
      <vt:lpstr>PowerPoint Presentation</vt:lpstr>
      <vt:lpstr>Nasljeđe</vt:lpstr>
      <vt:lpstr>Literatura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Barbara Babič</dc:creator>
  <cp:lastModifiedBy>Barbara Babič</cp:lastModifiedBy>
  <cp:revision>16</cp:revision>
  <dcterms:created xsi:type="dcterms:W3CDTF">2025-04-13T20:11:30Z</dcterms:created>
  <dcterms:modified xsi:type="dcterms:W3CDTF">2025-05-26T23:21:15Z</dcterms:modified>
</cp:coreProperties>
</file>