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66" r:id="rId6"/>
    <p:sldId id="274" r:id="rId7"/>
    <p:sldId id="275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95086" autoAdjust="0"/>
  </p:normalViewPr>
  <p:slideViewPr>
    <p:cSldViewPr snapToGrid="0">
      <p:cViewPr varScale="1">
        <p:scale>
          <a:sx n="78" d="100"/>
          <a:sy n="78" d="100"/>
        </p:scale>
        <p:origin x="11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16C8A-705D-4A21-92C9-54D79B5699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80F4F6-133E-4A5F-9868-68786B8A9418}">
      <dgm:prSet/>
      <dgm:spPr/>
      <dgm:t>
        <a:bodyPr/>
        <a:lstStyle/>
        <a:p>
          <a:pPr rtl="0"/>
          <a:r>
            <a:rPr lang="en-US"/>
            <a:t>Sarajevo 1947. – Zagreb 2022.</a:t>
          </a:r>
          <a:endParaRPr lang="hr-HR"/>
        </a:p>
      </dgm:t>
    </dgm:pt>
    <dgm:pt modelId="{06EDAE1E-7AFA-4B34-9069-6BA3439B492A}" type="parTrans" cxnId="{D2868A15-94F7-43CF-B8AE-ADDB4DCAF42E}">
      <dgm:prSet/>
      <dgm:spPr/>
      <dgm:t>
        <a:bodyPr/>
        <a:lstStyle/>
        <a:p>
          <a:endParaRPr lang="en-US"/>
        </a:p>
      </dgm:t>
    </dgm:pt>
    <dgm:pt modelId="{08BD4662-BCE1-4244-9D02-3B0FA6B8A335}" type="sibTrans" cxnId="{D2868A15-94F7-43CF-B8AE-ADDB4DCAF42E}">
      <dgm:prSet/>
      <dgm:spPr/>
      <dgm:t>
        <a:bodyPr/>
        <a:lstStyle/>
        <a:p>
          <a:endParaRPr lang="en-US"/>
        </a:p>
      </dgm:t>
    </dgm:pt>
    <dgm:pt modelId="{AEE36022-2A69-4E30-925B-0BBC5E23BF03}">
      <dgm:prSet/>
      <dgm:spPr/>
      <dgm:t>
        <a:bodyPr/>
        <a:lstStyle/>
        <a:p>
          <a:pPr rtl="0"/>
          <a:r>
            <a:rPr lang="en-US" dirty="0" err="1"/>
            <a:t>diplomirao</a:t>
          </a:r>
          <a:r>
            <a:rPr lang="en-US" dirty="0"/>
            <a:t> </a:t>
          </a:r>
          <a:r>
            <a:rPr lang="en-US" dirty="0" err="1"/>
            <a:t>sociologiju</a:t>
          </a:r>
          <a:r>
            <a:rPr lang="en-US" dirty="0"/>
            <a:t> i </a:t>
          </a:r>
          <a:r>
            <a:rPr lang="en-US" dirty="0" err="1"/>
            <a:t>filozodiju</a:t>
          </a:r>
          <a:r>
            <a:rPr lang="en-US" dirty="0"/>
            <a:t> 1971. / </a:t>
          </a:r>
          <a:r>
            <a:rPr lang="en-US" dirty="0" err="1"/>
            <a:t>doktorirao</a:t>
          </a:r>
          <a:r>
            <a:rPr lang="en-US" dirty="0"/>
            <a:t> </a:t>
          </a:r>
          <a:r>
            <a:rPr lang="en-US" dirty="0" err="1"/>
            <a:t>sociologiju</a:t>
          </a:r>
          <a:r>
            <a:rPr lang="en-US" dirty="0"/>
            <a:t> 1980.</a:t>
          </a:r>
          <a:endParaRPr lang="hr-HR" dirty="0"/>
        </a:p>
      </dgm:t>
    </dgm:pt>
    <dgm:pt modelId="{9A086437-336A-4FF2-B247-558F41886A52}" type="parTrans" cxnId="{1B1C4CDE-B683-45E3-84A9-B32265B041EB}">
      <dgm:prSet/>
      <dgm:spPr/>
      <dgm:t>
        <a:bodyPr/>
        <a:lstStyle/>
        <a:p>
          <a:endParaRPr lang="en-US"/>
        </a:p>
      </dgm:t>
    </dgm:pt>
    <dgm:pt modelId="{D73C79E7-DB90-422F-88E6-12D79BA4EA50}" type="sibTrans" cxnId="{1B1C4CDE-B683-45E3-84A9-B32265B041EB}">
      <dgm:prSet/>
      <dgm:spPr/>
      <dgm:t>
        <a:bodyPr/>
        <a:lstStyle/>
        <a:p>
          <a:endParaRPr lang="en-US"/>
        </a:p>
      </dgm:t>
    </dgm:pt>
    <dgm:pt modelId="{65E73E06-895C-45DA-AA9F-8F985C5A88DB}">
      <dgm:prSet/>
      <dgm:spPr/>
      <dgm:t>
        <a:bodyPr/>
        <a:lstStyle/>
        <a:p>
          <a:pPr rtl="0"/>
          <a:r>
            <a:rPr lang="en-US" dirty="0"/>
            <a:t>1975.-2022. </a:t>
          </a:r>
          <a:r>
            <a:rPr lang="en-US" dirty="0" err="1"/>
            <a:t>predavao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Filozofskom</a:t>
          </a:r>
          <a:r>
            <a:rPr lang="en-US" dirty="0"/>
            <a:t> </a:t>
          </a:r>
          <a:r>
            <a:rPr lang="en-US" dirty="0" err="1"/>
            <a:t>fakultetu</a:t>
          </a:r>
          <a:r>
            <a:rPr lang="en-US" dirty="0"/>
            <a:t> u </a:t>
          </a:r>
          <a:r>
            <a:rPr lang="en-US" dirty="0" err="1"/>
            <a:t>Zagrebu</a:t>
          </a:r>
          <a:endParaRPr lang="hr-HR" dirty="0"/>
        </a:p>
      </dgm:t>
    </dgm:pt>
    <dgm:pt modelId="{58AC1236-5A36-487B-B090-2BD88808605B}" type="parTrans" cxnId="{E9C0904C-8700-483E-AE11-0806AF019CAC}">
      <dgm:prSet/>
      <dgm:spPr/>
      <dgm:t>
        <a:bodyPr/>
        <a:lstStyle/>
        <a:p>
          <a:endParaRPr lang="en-US"/>
        </a:p>
      </dgm:t>
    </dgm:pt>
    <dgm:pt modelId="{3CA85ED2-69E3-4C8B-9005-7F5320DF26A2}" type="sibTrans" cxnId="{E9C0904C-8700-483E-AE11-0806AF019CAC}">
      <dgm:prSet/>
      <dgm:spPr/>
      <dgm:t>
        <a:bodyPr/>
        <a:lstStyle/>
        <a:p>
          <a:endParaRPr lang="en-US"/>
        </a:p>
      </dgm:t>
    </dgm:pt>
    <dgm:pt modelId="{679AE3B8-9770-4164-8BDF-0B5C89D55646}">
      <dgm:prSet/>
      <dgm:spPr/>
      <dgm:t>
        <a:bodyPr/>
        <a:lstStyle/>
        <a:p>
          <a:pPr rtl="0"/>
          <a:r>
            <a:rPr lang="en-US" dirty="0"/>
            <a:t>2018. </a:t>
          </a:r>
          <a:r>
            <a:rPr lang="en-US" dirty="0" err="1"/>
            <a:t>Izabran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proesora</a:t>
          </a:r>
          <a:r>
            <a:rPr lang="en-US" dirty="0"/>
            <a:t> emeritus</a:t>
          </a:r>
          <a:endParaRPr lang="hr-HR" dirty="0"/>
        </a:p>
      </dgm:t>
    </dgm:pt>
    <dgm:pt modelId="{21CD6934-1D04-4036-B844-84AA8D2DDD66}" type="parTrans" cxnId="{61031326-045B-4F7B-8E17-FF3B59050DB4}">
      <dgm:prSet/>
      <dgm:spPr/>
      <dgm:t>
        <a:bodyPr/>
        <a:lstStyle/>
        <a:p>
          <a:endParaRPr lang="en-US"/>
        </a:p>
      </dgm:t>
    </dgm:pt>
    <dgm:pt modelId="{A7C30CA5-15B4-4C43-8CEA-C58DDD39F837}" type="sibTrans" cxnId="{61031326-045B-4F7B-8E17-FF3B59050DB4}">
      <dgm:prSet/>
      <dgm:spPr/>
      <dgm:t>
        <a:bodyPr/>
        <a:lstStyle/>
        <a:p>
          <a:endParaRPr lang="en-US"/>
        </a:p>
      </dgm:t>
    </dgm:pt>
    <dgm:pt modelId="{F2280F18-3ECF-481E-A677-C9BB1D679A3D}">
      <dgm:prSet/>
      <dgm:spPr/>
      <dgm:t>
        <a:bodyPr/>
        <a:lstStyle/>
        <a:p>
          <a:pPr rtl="0"/>
          <a:r>
            <a:rPr lang="en-US" dirty="0" err="1"/>
            <a:t>Dobitnik</a:t>
          </a:r>
          <a:r>
            <a:rPr lang="en-US" dirty="0"/>
            <a:t> </a:t>
          </a:r>
          <a:r>
            <a:rPr lang="en-US" dirty="0" err="1"/>
            <a:t>Povelje</a:t>
          </a:r>
          <a:r>
            <a:rPr lang="en-US" dirty="0"/>
            <a:t> </a:t>
          </a:r>
          <a:r>
            <a:rPr lang="en-US" dirty="0" err="1"/>
            <a:t>Filozofskog</a:t>
          </a:r>
          <a:r>
            <a:rPr lang="en-US" dirty="0"/>
            <a:t> </a:t>
          </a:r>
          <a:r>
            <a:rPr lang="en-US" dirty="0" err="1"/>
            <a:t>fakulteta</a:t>
          </a:r>
          <a:endParaRPr lang="hr-HR" dirty="0"/>
        </a:p>
      </dgm:t>
    </dgm:pt>
    <dgm:pt modelId="{1236B2BE-60BF-43CC-874D-A33DC7F803A3}" type="parTrans" cxnId="{3BDCE363-03FA-4DAD-B774-76336A65CFF9}">
      <dgm:prSet/>
      <dgm:spPr/>
      <dgm:t>
        <a:bodyPr/>
        <a:lstStyle/>
        <a:p>
          <a:endParaRPr lang="en-US"/>
        </a:p>
      </dgm:t>
    </dgm:pt>
    <dgm:pt modelId="{258D812C-8E49-4967-909F-EFA1C93C63EE}" type="sibTrans" cxnId="{3BDCE363-03FA-4DAD-B774-76336A65CFF9}">
      <dgm:prSet/>
      <dgm:spPr/>
      <dgm:t>
        <a:bodyPr/>
        <a:lstStyle/>
        <a:p>
          <a:endParaRPr lang="en-US"/>
        </a:p>
      </dgm:t>
    </dgm:pt>
    <dgm:pt modelId="{E8B2204A-6AC7-4AD6-A870-9B4DFDF28204}">
      <dgm:prSet/>
      <dgm:spPr/>
      <dgm:t>
        <a:bodyPr/>
        <a:lstStyle/>
        <a:p>
          <a:pPr rtl="0"/>
          <a:r>
            <a:rPr lang="en-US" dirty="0" err="1"/>
            <a:t>Etabliranje</a:t>
          </a:r>
          <a:r>
            <a:rPr lang="en-US" dirty="0"/>
            <a:t> urbane </a:t>
          </a:r>
          <a:r>
            <a:rPr lang="en-US" dirty="0" err="1"/>
            <a:t>sociologije</a:t>
          </a:r>
          <a:r>
            <a:rPr lang="en-US" dirty="0"/>
            <a:t> i sociologija </a:t>
          </a:r>
          <a:r>
            <a:rPr lang="en-US" dirty="0" err="1"/>
            <a:t>rizika</a:t>
          </a:r>
          <a:r>
            <a:rPr lang="en-US" dirty="0"/>
            <a:t> u </a:t>
          </a:r>
          <a:r>
            <a:rPr lang="en-US" dirty="0" err="1"/>
            <a:t>Hrvatskoj</a:t>
          </a:r>
          <a:endParaRPr lang="hr-HR" dirty="0"/>
        </a:p>
      </dgm:t>
    </dgm:pt>
    <dgm:pt modelId="{BC05F72E-81E3-45F9-A7A9-713D01AADB69}" type="parTrans" cxnId="{4A44E58F-A317-4431-B750-23312417FC14}">
      <dgm:prSet/>
      <dgm:spPr/>
    </dgm:pt>
    <dgm:pt modelId="{8A32C04F-F6AF-42B7-8FF8-127ECAD4E053}" type="sibTrans" cxnId="{4A44E58F-A317-4431-B750-23312417FC14}">
      <dgm:prSet/>
      <dgm:spPr/>
    </dgm:pt>
    <dgm:pt modelId="{ECCD5C01-5E81-4CB2-ACAB-C69474EC27F7}" type="pres">
      <dgm:prSet presAssocID="{B3816C8A-705D-4A21-92C9-54D79B5699A2}" presName="linear" presStyleCnt="0">
        <dgm:presLayoutVars>
          <dgm:animLvl val="lvl"/>
          <dgm:resizeHandles val="exact"/>
        </dgm:presLayoutVars>
      </dgm:prSet>
      <dgm:spPr/>
    </dgm:pt>
    <dgm:pt modelId="{047FB36F-7B74-4358-94AA-E09BCA2C72B8}" type="pres">
      <dgm:prSet presAssocID="{9380F4F6-133E-4A5F-9868-68786B8A941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FEE87B-108F-4444-986F-26647C059B7F}" type="pres">
      <dgm:prSet presAssocID="{08BD4662-BCE1-4244-9D02-3B0FA6B8A335}" presName="spacer" presStyleCnt="0"/>
      <dgm:spPr/>
    </dgm:pt>
    <dgm:pt modelId="{9A4531A4-679C-4E52-88EA-2FEF14FBDDDB}" type="pres">
      <dgm:prSet presAssocID="{AEE36022-2A69-4E30-925B-0BBC5E23BF0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7C2B2CA-E000-4A7A-94AF-10E751E0E099}" type="pres">
      <dgm:prSet presAssocID="{D73C79E7-DB90-422F-88E6-12D79BA4EA50}" presName="spacer" presStyleCnt="0"/>
      <dgm:spPr/>
    </dgm:pt>
    <dgm:pt modelId="{1436908B-79FC-4390-928A-906B8F9E4580}" type="pres">
      <dgm:prSet presAssocID="{65E73E06-895C-45DA-AA9F-8F985C5A88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1F9F0B-657E-4519-9AE8-52B5A428D8D7}" type="pres">
      <dgm:prSet presAssocID="{3CA85ED2-69E3-4C8B-9005-7F5320DF26A2}" presName="spacer" presStyleCnt="0"/>
      <dgm:spPr/>
    </dgm:pt>
    <dgm:pt modelId="{5ED8720C-F169-4082-884B-BB7BFB87C0C2}" type="pres">
      <dgm:prSet presAssocID="{679AE3B8-9770-4164-8BDF-0B5C89D556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6DF0E3B-6C34-440B-942D-A0CECF785C00}" type="pres">
      <dgm:prSet presAssocID="{A7C30CA5-15B4-4C43-8CEA-C58DDD39F837}" presName="spacer" presStyleCnt="0"/>
      <dgm:spPr/>
    </dgm:pt>
    <dgm:pt modelId="{E4A8913D-66F8-4D89-90C9-CE5FDC54FFFF}" type="pres">
      <dgm:prSet presAssocID="{F2280F18-3ECF-481E-A677-C9BB1D679A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F57D0D5-E58F-4417-836D-887B04BC38FD}" type="pres">
      <dgm:prSet presAssocID="{258D812C-8E49-4967-909F-EFA1C93C63EE}" presName="spacer" presStyleCnt="0"/>
      <dgm:spPr/>
    </dgm:pt>
    <dgm:pt modelId="{2FA4A379-C601-47BE-B387-D3FEE060C3A0}" type="pres">
      <dgm:prSet presAssocID="{E8B2204A-6AC7-4AD6-A870-9B4DFDF2820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868A15-94F7-43CF-B8AE-ADDB4DCAF42E}" srcId="{B3816C8A-705D-4A21-92C9-54D79B5699A2}" destId="{9380F4F6-133E-4A5F-9868-68786B8A9418}" srcOrd="0" destOrd="0" parTransId="{06EDAE1E-7AFA-4B34-9069-6BA3439B492A}" sibTransId="{08BD4662-BCE1-4244-9D02-3B0FA6B8A335}"/>
    <dgm:cxn modelId="{61031326-045B-4F7B-8E17-FF3B59050DB4}" srcId="{B3816C8A-705D-4A21-92C9-54D79B5699A2}" destId="{679AE3B8-9770-4164-8BDF-0B5C89D55646}" srcOrd="3" destOrd="0" parTransId="{21CD6934-1D04-4036-B844-84AA8D2DDD66}" sibTransId="{A7C30CA5-15B4-4C43-8CEA-C58DDD39F837}"/>
    <dgm:cxn modelId="{6710FE37-B00D-4927-8C85-B20FFEA90656}" type="presOf" srcId="{E8B2204A-6AC7-4AD6-A870-9B4DFDF28204}" destId="{2FA4A379-C601-47BE-B387-D3FEE060C3A0}" srcOrd="0" destOrd="0" presId="urn:microsoft.com/office/officeart/2005/8/layout/vList2"/>
    <dgm:cxn modelId="{7FF70A42-AF0A-4967-9790-042391B7A6CB}" type="presOf" srcId="{B3816C8A-705D-4A21-92C9-54D79B5699A2}" destId="{ECCD5C01-5E81-4CB2-ACAB-C69474EC27F7}" srcOrd="0" destOrd="0" presId="urn:microsoft.com/office/officeart/2005/8/layout/vList2"/>
    <dgm:cxn modelId="{3BDCE363-03FA-4DAD-B774-76336A65CFF9}" srcId="{B3816C8A-705D-4A21-92C9-54D79B5699A2}" destId="{F2280F18-3ECF-481E-A677-C9BB1D679A3D}" srcOrd="4" destOrd="0" parTransId="{1236B2BE-60BF-43CC-874D-A33DC7F803A3}" sibTransId="{258D812C-8E49-4967-909F-EFA1C93C63EE}"/>
    <dgm:cxn modelId="{E9C0904C-8700-483E-AE11-0806AF019CAC}" srcId="{B3816C8A-705D-4A21-92C9-54D79B5699A2}" destId="{65E73E06-895C-45DA-AA9F-8F985C5A88DB}" srcOrd="2" destOrd="0" parTransId="{58AC1236-5A36-487B-B090-2BD88808605B}" sibTransId="{3CA85ED2-69E3-4C8B-9005-7F5320DF26A2}"/>
    <dgm:cxn modelId="{85C2CA51-FFE3-4E12-8ED2-F97E4BB58EDC}" type="presOf" srcId="{F2280F18-3ECF-481E-A677-C9BB1D679A3D}" destId="{E4A8913D-66F8-4D89-90C9-CE5FDC54FFFF}" srcOrd="0" destOrd="0" presId="urn:microsoft.com/office/officeart/2005/8/layout/vList2"/>
    <dgm:cxn modelId="{4A44E58F-A317-4431-B750-23312417FC14}" srcId="{B3816C8A-705D-4A21-92C9-54D79B5699A2}" destId="{E8B2204A-6AC7-4AD6-A870-9B4DFDF28204}" srcOrd="5" destOrd="0" parTransId="{BC05F72E-81E3-45F9-A7A9-713D01AADB69}" sibTransId="{8A32C04F-F6AF-42B7-8FF8-127ECAD4E053}"/>
    <dgm:cxn modelId="{6FBC3EAB-CCD0-4F5D-A634-E38A3B319374}" type="presOf" srcId="{AEE36022-2A69-4E30-925B-0BBC5E23BF03}" destId="{9A4531A4-679C-4E52-88EA-2FEF14FBDDDB}" srcOrd="0" destOrd="0" presId="urn:microsoft.com/office/officeart/2005/8/layout/vList2"/>
    <dgm:cxn modelId="{525651B4-2F52-455A-B0FB-C138A4BBCE49}" type="presOf" srcId="{9380F4F6-133E-4A5F-9868-68786B8A9418}" destId="{047FB36F-7B74-4358-94AA-E09BCA2C72B8}" srcOrd="0" destOrd="0" presId="urn:microsoft.com/office/officeart/2005/8/layout/vList2"/>
    <dgm:cxn modelId="{4FAF38C8-C2D8-4DA1-8297-8F3119A143AE}" type="presOf" srcId="{679AE3B8-9770-4164-8BDF-0B5C89D55646}" destId="{5ED8720C-F169-4082-884B-BB7BFB87C0C2}" srcOrd="0" destOrd="0" presId="urn:microsoft.com/office/officeart/2005/8/layout/vList2"/>
    <dgm:cxn modelId="{1B1C4CDE-B683-45E3-84A9-B32265B041EB}" srcId="{B3816C8A-705D-4A21-92C9-54D79B5699A2}" destId="{AEE36022-2A69-4E30-925B-0BBC5E23BF03}" srcOrd="1" destOrd="0" parTransId="{9A086437-336A-4FF2-B247-558F41886A52}" sibTransId="{D73C79E7-DB90-422F-88E6-12D79BA4EA50}"/>
    <dgm:cxn modelId="{D225ABE4-9628-469B-A1F5-BF94C392A42A}" type="presOf" srcId="{65E73E06-895C-45DA-AA9F-8F985C5A88DB}" destId="{1436908B-79FC-4390-928A-906B8F9E4580}" srcOrd="0" destOrd="0" presId="urn:microsoft.com/office/officeart/2005/8/layout/vList2"/>
    <dgm:cxn modelId="{BF5E21A3-B6D7-400F-8B28-DA6FCD0E8C50}" type="presParOf" srcId="{ECCD5C01-5E81-4CB2-ACAB-C69474EC27F7}" destId="{047FB36F-7B74-4358-94AA-E09BCA2C72B8}" srcOrd="0" destOrd="0" presId="urn:microsoft.com/office/officeart/2005/8/layout/vList2"/>
    <dgm:cxn modelId="{A5700321-7FBC-4263-812B-A78ED956A649}" type="presParOf" srcId="{ECCD5C01-5E81-4CB2-ACAB-C69474EC27F7}" destId="{02FEE87B-108F-4444-986F-26647C059B7F}" srcOrd="1" destOrd="0" presId="urn:microsoft.com/office/officeart/2005/8/layout/vList2"/>
    <dgm:cxn modelId="{1741C342-EECA-49C6-8829-B2C469EFD262}" type="presParOf" srcId="{ECCD5C01-5E81-4CB2-ACAB-C69474EC27F7}" destId="{9A4531A4-679C-4E52-88EA-2FEF14FBDDDB}" srcOrd="2" destOrd="0" presId="urn:microsoft.com/office/officeart/2005/8/layout/vList2"/>
    <dgm:cxn modelId="{5B61E4B9-1470-4851-9768-22EB1435D2FD}" type="presParOf" srcId="{ECCD5C01-5E81-4CB2-ACAB-C69474EC27F7}" destId="{57C2B2CA-E000-4A7A-94AF-10E751E0E099}" srcOrd="3" destOrd="0" presId="urn:microsoft.com/office/officeart/2005/8/layout/vList2"/>
    <dgm:cxn modelId="{8A02D8AB-AFD2-4B6D-8FBA-AB17F0164A63}" type="presParOf" srcId="{ECCD5C01-5E81-4CB2-ACAB-C69474EC27F7}" destId="{1436908B-79FC-4390-928A-906B8F9E4580}" srcOrd="4" destOrd="0" presId="urn:microsoft.com/office/officeart/2005/8/layout/vList2"/>
    <dgm:cxn modelId="{A2C90E1D-86E7-4D5A-8251-186D39F207AA}" type="presParOf" srcId="{ECCD5C01-5E81-4CB2-ACAB-C69474EC27F7}" destId="{AE1F9F0B-657E-4519-9AE8-52B5A428D8D7}" srcOrd="5" destOrd="0" presId="urn:microsoft.com/office/officeart/2005/8/layout/vList2"/>
    <dgm:cxn modelId="{0E375845-301B-4C66-BE4F-EFC99C1DF50A}" type="presParOf" srcId="{ECCD5C01-5E81-4CB2-ACAB-C69474EC27F7}" destId="{5ED8720C-F169-4082-884B-BB7BFB87C0C2}" srcOrd="6" destOrd="0" presId="urn:microsoft.com/office/officeart/2005/8/layout/vList2"/>
    <dgm:cxn modelId="{8F785ECC-2749-44A1-904E-59F248AC88DD}" type="presParOf" srcId="{ECCD5C01-5E81-4CB2-ACAB-C69474EC27F7}" destId="{26DF0E3B-6C34-440B-942D-A0CECF785C00}" srcOrd="7" destOrd="0" presId="urn:microsoft.com/office/officeart/2005/8/layout/vList2"/>
    <dgm:cxn modelId="{57EF0522-B3EB-4CF7-9CC4-59E6FFA31FBF}" type="presParOf" srcId="{ECCD5C01-5E81-4CB2-ACAB-C69474EC27F7}" destId="{E4A8913D-66F8-4D89-90C9-CE5FDC54FFFF}" srcOrd="8" destOrd="0" presId="urn:microsoft.com/office/officeart/2005/8/layout/vList2"/>
    <dgm:cxn modelId="{7E08E19C-82E5-46C2-95AF-237605BB6C8A}" type="presParOf" srcId="{ECCD5C01-5E81-4CB2-ACAB-C69474EC27F7}" destId="{CF57D0D5-E58F-4417-836D-887B04BC38FD}" srcOrd="9" destOrd="0" presId="urn:microsoft.com/office/officeart/2005/8/layout/vList2"/>
    <dgm:cxn modelId="{D26C7B29-03E5-4859-BAB1-B9ACABCBDD4D}" type="presParOf" srcId="{ECCD5C01-5E81-4CB2-ACAB-C69474EC27F7}" destId="{2FA4A379-C601-47BE-B387-D3FEE060C3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74BBA-D42D-4CD7-B578-6D4D2641AB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9E3F74-E740-46A1-A0D4-1515A402434F}">
      <dgm:prSet/>
      <dgm:spPr/>
      <dgm:t>
        <a:bodyPr/>
        <a:lstStyle/>
        <a:p>
          <a:pPr rtl="0"/>
          <a:r>
            <a:rPr lang="hr-HR"/>
            <a:t>Urbana sociologija (1985) </a:t>
          </a:r>
        </a:p>
      </dgm:t>
    </dgm:pt>
    <dgm:pt modelId="{1FC72489-ABFD-4419-B15E-02B41D3AFA68}" type="parTrans" cxnId="{21CE7C32-5156-4CFC-89E9-11B9F7718B7C}">
      <dgm:prSet/>
      <dgm:spPr/>
      <dgm:t>
        <a:bodyPr/>
        <a:lstStyle/>
        <a:p>
          <a:endParaRPr lang="en-US"/>
        </a:p>
      </dgm:t>
    </dgm:pt>
    <dgm:pt modelId="{82C87BAC-5656-45C0-9BDD-FF597533A76F}" type="sibTrans" cxnId="{21CE7C32-5156-4CFC-89E9-11B9F7718B7C}">
      <dgm:prSet/>
      <dgm:spPr/>
      <dgm:t>
        <a:bodyPr/>
        <a:lstStyle/>
        <a:p>
          <a:endParaRPr lang="en-US"/>
        </a:p>
      </dgm:t>
    </dgm:pt>
    <dgm:pt modelId="{330026A3-F9DD-42E2-AD5B-01981D66CBC9}">
      <dgm:prSet/>
      <dgm:spPr/>
      <dgm:t>
        <a:bodyPr/>
        <a:lstStyle/>
        <a:p>
          <a:pPr rtl="0"/>
          <a:r>
            <a:rPr lang="hr-HR"/>
            <a:t>Suvremeno društvo i urbanizacija (1987)</a:t>
          </a:r>
        </a:p>
      </dgm:t>
    </dgm:pt>
    <dgm:pt modelId="{BCF97D64-34DB-4E5E-B337-C22D0B56C452}" type="parTrans" cxnId="{1FC9A1B0-C38E-4BB7-99F6-DEBF266E49A3}">
      <dgm:prSet/>
      <dgm:spPr/>
      <dgm:t>
        <a:bodyPr/>
        <a:lstStyle/>
        <a:p>
          <a:endParaRPr lang="en-US"/>
        </a:p>
      </dgm:t>
    </dgm:pt>
    <dgm:pt modelId="{07F2C71A-B7F2-4FB0-9C96-32D1C996906C}" type="sibTrans" cxnId="{1FC9A1B0-C38E-4BB7-99F6-DEBF266E49A3}">
      <dgm:prSet/>
      <dgm:spPr/>
      <dgm:t>
        <a:bodyPr/>
        <a:lstStyle/>
        <a:p>
          <a:endParaRPr lang="en-US"/>
        </a:p>
      </dgm:t>
    </dgm:pt>
    <dgm:pt modelId="{FED8C51D-C3A9-44FB-8C9B-D03CFE932802}">
      <dgm:prSet/>
      <dgm:spPr/>
      <dgm:t>
        <a:bodyPr/>
        <a:lstStyle/>
        <a:p>
          <a:pPr rtl="0"/>
          <a:r>
            <a:rPr lang="hr-HR"/>
            <a:t>Društvena dioba prostora (1989)</a:t>
          </a:r>
        </a:p>
      </dgm:t>
    </dgm:pt>
    <dgm:pt modelId="{CE7F6939-F697-46EC-A0FF-F5F2D16EBB01}" type="parTrans" cxnId="{97397DD9-60A2-480C-AFB4-0EF0E66D3D02}">
      <dgm:prSet/>
      <dgm:spPr/>
      <dgm:t>
        <a:bodyPr/>
        <a:lstStyle/>
        <a:p>
          <a:endParaRPr lang="en-US"/>
        </a:p>
      </dgm:t>
    </dgm:pt>
    <dgm:pt modelId="{76C89448-A6C0-419A-A901-54F89D27A0A9}" type="sibTrans" cxnId="{97397DD9-60A2-480C-AFB4-0EF0E66D3D02}">
      <dgm:prSet/>
      <dgm:spPr/>
      <dgm:t>
        <a:bodyPr/>
        <a:lstStyle/>
        <a:p>
          <a:endParaRPr lang="en-US"/>
        </a:p>
      </dgm:t>
    </dgm:pt>
    <dgm:pt modelId="{45EE7BEF-0DA5-45AA-8B61-F31C4F09D9DB}">
      <dgm:prSet/>
      <dgm:spPr/>
      <dgm:t>
        <a:bodyPr/>
        <a:lstStyle/>
        <a:p>
          <a:pPr rtl="0"/>
          <a:r>
            <a:rPr lang="hr-HR"/>
            <a:t>Energija i društvo (1991)</a:t>
          </a:r>
        </a:p>
      </dgm:t>
    </dgm:pt>
    <dgm:pt modelId="{BE5FBF19-70FB-4B1E-8F06-CAAE09668B2B}" type="parTrans" cxnId="{7730F795-F786-498E-813A-86377AF4AD21}">
      <dgm:prSet/>
      <dgm:spPr/>
      <dgm:t>
        <a:bodyPr/>
        <a:lstStyle/>
        <a:p>
          <a:endParaRPr lang="en-US"/>
        </a:p>
      </dgm:t>
    </dgm:pt>
    <dgm:pt modelId="{F2C02B5D-A2E4-4026-9F27-13A271F7A3A2}" type="sibTrans" cxnId="{7730F795-F786-498E-813A-86377AF4AD21}">
      <dgm:prSet/>
      <dgm:spPr/>
      <dgm:t>
        <a:bodyPr/>
        <a:lstStyle/>
        <a:p>
          <a:endParaRPr lang="en-US"/>
        </a:p>
      </dgm:t>
    </dgm:pt>
    <dgm:pt modelId="{E1088061-F2DD-4AA4-8EB7-1650F2F0E8E4}">
      <dgm:prSet/>
      <dgm:spPr/>
      <dgm:t>
        <a:bodyPr/>
        <a:lstStyle/>
        <a:p>
          <a:pPr rtl="0"/>
          <a:r>
            <a:rPr lang="hr-HR"/>
            <a:t>Socijalna teorija i hazardni život (1995)</a:t>
          </a:r>
        </a:p>
      </dgm:t>
    </dgm:pt>
    <dgm:pt modelId="{70C5CA46-66AA-4960-B099-9077EDBD16A7}" type="parTrans" cxnId="{FF80F3D9-ED27-4AEF-8F0A-767DD3779FD5}">
      <dgm:prSet/>
      <dgm:spPr/>
      <dgm:t>
        <a:bodyPr/>
        <a:lstStyle/>
        <a:p>
          <a:endParaRPr lang="en-US"/>
        </a:p>
      </dgm:t>
    </dgm:pt>
    <dgm:pt modelId="{043AF9B4-A105-48BA-8C80-4E37936E16E9}" type="sibTrans" cxnId="{FF80F3D9-ED27-4AEF-8F0A-767DD3779FD5}">
      <dgm:prSet/>
      <dgm:spPr/>
      <dgm:t>
        <a:bodyPr/>
        <a:lstStyle/>
        <a:p>
          <a:endParaRPr lang="en-US"/>
        </a:p>
      </dgm:t>
    </dgm:pt>
    <dgm:pt modelId="{48C95AA0-1BA2-4B26-BD14-E06871350A2C}">
      <dgm:prSet/>
      <dgm:spPr/>
      <dgm:t>
        <a:bodyPr/>
        <a:lstStyle/>
        <a:p>
          <a:pPr rtl="0"/>
          <a:r>
            <a:rPr lang="hr-HR"/>
            <a:t>Urbano društvo na početku 21. stoljeća (2011), </a:t>
          </a:r>
        </a:p>
      </dgm:t>
    </dgm:pt>
    <dgm:pt modelId="{976BFEEF-675B-4441-925B-FE6DB4DCEBE1}" type="parTrans" cxnId="{77BF8DEC-F6A3-435A-ACE3-B035267F9127}">
      <dgm:prSet/>
      <dgm:spPr/>
      <dgm:t>
        <a:bodyPr/>
        <a:lstStyle/>
        <a:p>
          <a:endParaRPr lang="en-US"/>
        </a:p>
      </dgm:t>
    </dgm:pt>
    <dgm:pt modelId="{04743D0F-735A-4650-91AA-8A579FB059D2}" type="sibTrans" cxnId="{77BF8DEC-F6A3-435A-ACE3-B035267F9127}">
      <dgm:prSet/>
      <dgm:spPr/>
      <dgm:t>
        <a:bodyPr/>
        <a:lstStyle/>
        <a:p>
          <a:endParaRPr lang="en-US"/>
        </a:p>
      </dgm:t>
    </dgm:pt>
    <dgm:pt modelId="{52D5E755-C87A-4112-92BC-6D4CFE09023A}">
      <dgm:prSet/>
      <dgm:spPr/>
      <dgm:t>
        <a:bodyPr/>
        <a:lstStyle/>
        <a:p>
          <a:pPr rtl="0"/>
          <a:r>
            <a:rPr lang="hr-HR"/>
            <a:t>Čikaška škola urbane sociologije (2012)</a:t>
          </a:r>
        </a:p>
      </dgm:t>
    </dgm:pt>
    <dgm:pt modelId="{C6F450C5-9B08-40D5-99B0-87F923BDAF3D}" type="parTrans" cxnId="{809B36C8-D68A-444A-BF9C-2157D24AC47B}">
      <dgm:prSet/>
      <dgm:spPr/>
      <dgm:t>
        <a:bodyPr/>
        <a:lstStyle/>
        <a:p>
          <a:endParaRPr lang="en-US"/>
        </a:p>
      </dgm:t>
    </dgm:pt>
    <dgm:pt modelId="{F5E31EF9-F8BA-452C-B17F-BB075F0F1900}" type="sibTrans" cxnId="{809B36C8-D68A-444A-BF9C-2157D24AC47B}">
      <dgm:prSet/>
      <dgm:spPr/>
      <dgm:t>
        <a:bodyPr/>
        <a:lstStyle/>
        <a:p>
          <a:endParaRPr lang="en-US"/>
        </a:p>
      </dgm:t>
    </dgm:pt>
    <dgm:pt modelId="{68B7CA9A-928A-4996-89AE-82B890D25ABC}">
      <dgm:prSet/>
      <dgm:spPr/>
      <dgm:t>
        <a:bodyPr/>
        <a:lstStyle/>
        <a:p>
          <a:pPr rtl="0"/>
          <a:r>
            <a:rPr lang="en-US"/>
            <a:t>Prema društvu uspješno reguliranog rizika (2012)</a:t>
          </a:r>
          <a:endParaRPr lang="hr-HR"/>
        </a:p>
      </dgm:t>
    </dgm:pt>
    <dgm:pt modelId="{0B53A7B4-A5AB-4039-8024-D836E3F6A817}" type="parTrans" cxnId="{3DDD5CDD-DCC2-41CD-A1B3-D90372BBD652}">
      <dgm:prSet/>
      <dgm:spPr/>
      <dgm:t>
        <a:bodyPr/>
        <a:lstStyle/>
        <a:p>
          <a:endParaRPr lang="en-US"/>
        </a:p>
      </dgm:t>
    </dgm:pt>
    <dgm:pt modelId="{9EC029E7-5D69-4465-A96D-CB8F0A2DE7AB}" type="sibTrans" cxnId="{3DDD5CDD-DCC2-41CD-A1B3-D90372BBD652}">
      <dgm:prSet/>
      <dgm:spPr/>
      <dgm:t>
        <a:bodyPr/>
        <a:lstStyle/>
        <a:p>
          <a:endParaRPr lang="en-US"/>
        </a:p>
      </dgm:t>
    </dgm:pt>
    <dgm:pt modelId="{937E39DA-F693-4AF8-B3B9-55A6866FDFE4}" type="pres">
      <dgm:prSet presAssocID="{0CC74BBA-D42D-4CD7-B578-6D4D2641ABD8}" presName="linear" presStyleCnt="0">
        <dgm:presLayoutVars>
          <dgm:animLvl val="lvl"/>
          <dgm:resizeHandles val="exact"/>
        </dgm:presLayoutVars>
      </dgm:prSet>
      <dgm:spPr/>
    </dgm:pt>
    <dgm:pt modelId="{58B523DA-1A3E-4575-B505-DDE4F44D88F9}" type="pres">
      <dgm:prSet presAssocID="{159E3F74-E740-46A1-A0D4-1515A402434F}" presName="parentText" presStyleLbl="node1" presStyleIdx="0" presStyleCnt="8" custLinFactNeighborY="17051">
        <dgm:presLayoutVars>
          <dgm:chMax val="0"/>
          <dgm:bulletEnabled val="1"/>
        </dgm:presLayoutVars>
      </dgm:prSet>
      <dgm:spPr/>
    </dgm:pt>
    <dgm:pt modelId="{11BA3B20-85CD-4952-97D8-13687D0EF334}" type="pres">
      <dgm:prSet presAssocID="{82C87BAC-5656-45C0-9BDD-FF597533A76F}" presName="spacer" presStyleCnt="0"/>
      <dgm:spPr/>
    </dgm:pt>
    <dgm:pt modelId="{B5154E5B-D656-4548-AB01-D631E7A64F0F}" type="pres">
      <dgm:prSet presAssocID="{330026A3-F9DD-42E2-AD5B-01981D66CBC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7DCCE66-11A5-4477-8FB9-6D6A61AF42D1}" type="pres">
      <dgm:prSet presAssocID="{07F2C71A-B7F2-4FB0-9C96-32D1C996906C}" presName="spacer" presStyleCnt="0"/>
      <dgm:spPr/>
    </dgm:pt>
    <dgm:pt modelId="{F6770393-90DC-42DA-B596-432D4500CB97}" type="pres">
      <dgm:prSet presAssocID="{FED8C51D-C3A9-44FB-8C9B-D03CFE93280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66A1FB5-5F46-4354-B4F5-00C5B573FDC7}" type="pres">
      <dgm:prSet presAssocID="{76C89448-A6C0-419A-A901-54F89D27A0A9}" presName="spacer" presStyleCnt="0"/>
      <dgm:spPr/>
    </dgm:pt>
    <dgm:pt modelId="{3FB4EBD7-D736-47E8-A47D-2941BA20D15F}" type="pres">
      <dgm:prSet presAssocID="{45EE7BEF-0DA5-45AA-8B61-F31C4F09D9D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5DA1779-5E4A-4ACE-804B-D4F1DCE345F3}" type="pres">
      <dgm:prSet presAssocID="{F2C02B5D-A2E4-4026-9F27-13A271F7A3A2}" presName="spacer" presStyleCnt="0"/>
      <dgm:spPr/>
    </dgm:pt>
    <dgm:pt modelId="{42047A21-9DFD-4863-9B8B-8C54DF62B0C0}" type="pres">
      <dgm:prSet presAssocID="{E1088061-F2DD-4AA4-8EB7-1650F2F0E8E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F0412FF-E3A5-4A59-9951-8616748DB06E}" type="pres">
      <dgm:prSet presAssocID="{043AF9B4-A105-48BA-8C80-4E37936E16E9}" presName="spacer" presStyleCnt="0"/>
      <dgm:spPr/>
    </dgm:pt>
    <dgm:pt modelId="{697EE2C4-2A04-4AB8-B339-9ADFEC83B9D5}" type="pres">
      <dgm:prSet presAssocID="{48C95AA0-1BA2-4B26-BD14-E06871350A2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26B3686-04D2-4A07-8107-0A34CA4B57C1}" type="pres">
      <dgm:prSet presAssocID="{04743D0F-735A-4650-91AA-8A579FB059D2}" presName="spacer" presStyleCnt="0"/>
      <dgm:spPr/>
    </dgm:pt>
    <dgm:pt modelId="{750DE4F4-0051-4C9B-B127-1F7BBAB7028C}" type="pres">
      <dgm:prSet presAssocID="{52D5E755-C87A-4112-92BC-6D4CFE09023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FA12E90-DFBC-4A72-8861-C975BE6BFD9A}" type="pres">
      <dgm:prSet presAssocID="{F5E31EF9-F8BA-452C-B17F-BB075F0F1900}" presName="spacer" presStyleCnt="0"/>
      <dgm:spPr/>
    </dgm:pt>
    <dgm:pt modelId="{4724AA8C-630C-4878-8399-0F344D3034C7}" type="pres">
      <dgm:prSet presAssocID="{68B7CA9A-928A-4996-89AE-82B890D25AB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21F4222-BD79-4AAE-9902-B05868E23586}" type="presOf" srcId="{48C95AA0-1BA2-4B26-BD14-E06871350A2C}" destId="{697EE2C4-2A04-4AB8-B339-9ADFEC83B9D5}" srcOrd="0" destOrd="0" presId="urn:microsoft.com/office/officeart/2005/8/layout/vList2"/>
    <dgm:cxn modelId="{21CE7C32-5156-4CFC-89E9-11B9F7718B7C}" srcId="{0CC74BBA-D42D-4CD7-B578-6D4D2641ABD8}" destId="{159E3F74-E740-46A1-A0D4-1515A402434F}" srcOrd="0" destOrd="0" parTransId="{1FC72489-ABFD-4419-B15E-02B41D3AFA68}" sibTransId="{82C87BAC-5656-45C0-9BDD-FF597533A76F}"/>
    <dgm:cxn modelId="{6D1AB95C-C39C-48CF-A9F9-D9F6A2D1D6A6}" type="presOf" srcId="{FED8C51D-C3A9-44FB-8C9B-D03CFE932802}" destId="{F6770393-90DC-42DA-B596-432D4500CB97}" srcOrd="0" destOrd="0" presId="urn:microsoft.com/office/officeart/2005/8/layout/vList2"/>
    <dgm:cxn modelId="{3D0DE57B-13F5-42C7-AEB6-81F019BB00FC}" type="presOf" srcId="{330026A3-F9DD-42E2-AD5B-01981D66CBC9}" destId="{B5154E5B-D656-4548-AB01-D631E7A64F0F}" srcOrd="0" destOrd="0" presId="urn:microsoft.com/office/officeart/2005/8/layout/vList2"/>
    <dgm:cxn modelId="{4509AB85-EB8E-4B54-BBB5-48A0C6039B85}" type="presOf" srcId="{52D5E755-C87A-4112-92BC-6D4CFE09023A}" destId="{750DE4F4-0051-4C9B-B127-1F7BBAB7028C}" srcOrd="0" destOrd="0" presId="urn:microsoft.com/office/officeart/2005/8/layout/vList2"/>
    <dgm:cxn modelId="{455C168A-F01C-4116-9B98-4F786A19E1D6}" type="presOf" srcId="{E1088061-F2DD-4AA4-8EB7-1650F2F0E8E4}" destId="{42047A21-9DFD-4863-9B8B-8C54DF62B0C0}" srcOrd="0" destOrd="0" presId="urn:microsoft.com/office/officeart/2005/8/layout/vList2"/>
    <dgm:cxn modelId="{6C68D093-C70F-483A-9952-2498F3E2D5AA}" type="presOf" srcId="{0CC74BBA-D42D-4CD7-B578-6D4D2641ABD8}" destId="{937E39DA-F693-4AF8-B3B9-55A6866FDFE4}" srcOrd="0" destOrd="0" presId="urn:microsoft.com/office/officeart/2005/8/layout/vList2"/>
    <dgm:cxn modelId="{7730F795-F786-498E-813A-86377AF4AD21}" srcId="{0CC74BBA-D42D-4CD7-B578-6D4D2641ABD8}" destId="{45EE7BEF-0DA5-45AA-8B61-F31C4F09D9DB}" srcOrd="3" destOrd="0" parTransId="{BE5FBF19-70FB-4B1E-8F06-CAAE09668B2B}" sibTransId="{F2C02B5D-A2E4-4026-9F27-13A271F7A3A2}"/>
    <dgm:cxn modelId="{DFAFB6AC-B668-4F5F-A111-077E6A112F5D}" type="presOf" srcId="{68B7CA9A-928A-4996-89AE-82B890D25ABC}" destId="{4724AA8C-630C-4878-8399-0F344D3034C7}" srcOrd="0" destOrd="0" presId="urn:microsoft.com/office/officeart/2005/8/layout/vList2"/>
    <dgm:cxn modelId="{1FC9A1B0-C38E-4BB7-99F6-DEBF266E49A3}" srcId="{0CC74BBA-D42D-4CD7-B578-6D4D2641ABD8}" destId="{330026A3-F9DD-42E2-AD5B-01981D66CBC9}" srcOrd="1" destOrd="0" parTransId="{BCF97D64-34DB-4E5E-B337-C22D0B56C452}" sibTransId="{07F2C71A-B7F2-4FB0-9C96-32D1C996906C}"/>
    <dgm:cxn modelId="{809B36C8-D68A-444A-BF9C-2157D24AC47B}" srcId="{0CC74BBA-D42D-4CD7-B578-6D4D2641ABD8}" destId="{52D5E755-C87A-4112-92BC-6D4CFE09023A}" srcOrd="6" destOrd="0" parTransId="{C6F450C5-9B08-40D5-99B0-87F923BDAF3D}" sibTransId="{F5E31EF9-F8BA-452C-B17F-BB075F0F1900}"/>
    <dgm:cxn modelId="{97397DD9-60A2-480C-AFB4-0EF0E66D3D02}" srcId="{0CC74BBA-D42D-4CD7-B578-6D4D2641ABD8}" destId="{FED8C51D-C3A9-44FB-8C9B-D03CFE932802}" srcOrd="2" destOrd="0" parTransId="{CE7F6939-F697-46EC-A0FF-F5F2D16EBB01}" sibTransId="{76C89448-A6C0-419A-A901-54F89D27A0A9}"/>
    <dgm:cxn modelId="{FF80F3D9-ED27-4AEF-8F0A-767DD3779FD5}" srcId="{0CC74BBA-D42D-4CD7-B578-6D4D2641ABD8}" destId="{E1088061-F2DD-4AA4-8EB7-1650F2F0E8E4}" srcOrd="4" destOrd="0" parTransId="{70C5CA46-66AA-4960-B099-9077EDBD16A7}" sibTransId="{043AF9B4-A105-48BA-8C80-4E37936E16E9}"/>
    <dgm:cxn modelId="{3DDD5CDD-DCC2-41CD-A1B3-D90372BBD652}" srcId="{0CC74BBA-D42D-4CD7-B578-6D4D2641ABD8}" destId="{68B7CA9A-928A-4996-89AE-82B890D25ABC}" srcOrd="7" destOrd="0" parTransId="{0B53A7B4-A5AB-4039-8024-D836E3F6A817}" sibTransId="{9EC029E7-5D69-4465-A96D-CB8F0A2DE7AB}"/>
    <dgm:cxn modelId="{A66931E3-96FC-46C6-AE1B-C8AD34BE6ED5}" type="presOf" srcId="{45EE7BEF-0DA5-45AA-8B61-F31C4F09D9DB}" destId="{3FB4EBD7-D736-47E8-A47D-2941BA20D15F}" srcOrd="0" destOrd="0" presId="urn:microsoft.com/office/officeart/2005/8/layout/vList2"/>
    <dgm:cxn modelId="{77BF8DEC-F6A3-435A-ACE3-B035267F9127}" srcId="{0CC74BBA-D42D-4CD7-B578-6D4D2641ABD8}" destId="{48C95AA0-1BA2-4B26-BD14-E06871350A2C}" srcOrd="5" destOrd="0" parTransId="{976BFEEF-675B-4441-925B-FE6DB4DCEBE1}" sibTransId="{04743D0F-735A-4650-91AA-8A579FB059D2}"/>
    <dgm:cxn modelId="{C21A66ED-82AF-4C42-A4D6-AFC1318642B0}" type="presOf" srcId="{159E3F74-E740-46A1-A0D4-1515A402434F}" destId="{58B523DA-1A3E-4575-B505-DDE4F44D88F9}" srcOrd="0" destOrd="0" presId="urn:microsoft.com/office/officeart/2005/8/layout/vList2"/>
    <dgm:cxn modelId="{DAD4C1E5-0BF3-4EC0-AC64-9ECC86E70A3C}" type="presParOf" srcId="{937E39DA-F693-4AF8-B3B9-55A6866FDFE4}" destId="{58B523DA-1A3E-4575-B505-DDE4F44D88F9}" srcOrd="0" destOrd="0" presId="urn:microsoft.com/office/officeart/2005/8/layout/vList2"/>
    <dgm:cxn modelId="{BDE7C0FE-5BF4-4C7A-A0BC-04A2B795D994}" type="presParOf" srcId="{937E39DA-F693-4AF8-B3B9-55A6866FDFE4}" destId="{11BA3B20-85CD-4952-97D8-13687D0EF334}" srcOrd="1" destOrd="0" presId="urn:microsoft.com/office/officeart/2005/8/layout/vList2"/>
    <dgm:cxn modelId="{C37B4EAA-41CF-4507-B414-29928E7635A5}" type="presParOf" srcId="{937E39DA-F693-4AF8-B3B9-55A6866FDFE4}" destId="{B5154E5B-D656-4548-AB01-D631E7A64F0F}" srcOrd="2" destOrd="0" presId="urn:microsoft.com/office/officeart/2005/8/layout/vList2"/>
    <dgm:cxn modelId="{71B51AC9-5834-4AF4-8699-28A8DC0DD2CE}" type="presParOf" srcId="{937E39DA-F693-4AF8-B3B9-55A6866FDFE4}" destId="{47DCCE66-11A5-4477-8FB9-6D6A61AF42D1}" srcOrd="3" destOrd="0" presId="urn:microsoft.com/office/officeart/2005/8/layout/vList2"/>
    <dgm:cxn modelId="{C3359CD0-86B7-4379-AEC5-8C7B8D3CC280}" type="presParOf" srcId="{937E39DA-F693-4AF8-B3B9-55A6866FDFE4}" destId="{F6770393-90DC-42DA-B596-432D4500CB97}" srcOrd="4" destOrd="0" presId="urn:microsoft.com/office/officeart/2005/8/layout/vList2"/>
    <dgm:cxn modelId="{6221EBE7-6D27-4BDE-89C4-7D40591C21EA}" type="presParOf" srcId="{937E39DA-F693-4AF8-B3B9-55A6866FDFE4}" destId="{666A1FB5-5F46-4354-B4F5-00C5B573FDC7}" srcOrd="5" destOrd="0" presId="urn:microsoft.com/office/officeart/2005/8/layout/vList2"/>
    <dgm:cxn modelId="{55968298-35D1-4D58-8E09-E9823E28FB9E}" type="presParOf" srcId="{937E39DA-F693-4AF8-B3B9-55A6866FDFE4}" destId="{3FB4EBD7-D736-47E8-A47D-2941BA20D15F}" srcOrd="6" destOrd="0" presId="urn:microsoft.com/office/officeart/2005/8/layout/vList2"/>
    <dgm:cxn modelId="{64CAA196-92AA-43A2-85D9-80D01E6DBE54}" type="presParOf" srcId="{937E39DA-F693-4AF8-B3B9-55A6866FDFE4}" destId="{35DA1779-5E4A-4ACE-804B-D4F1DCE345F3}" srcOrd="7" destOrd="0" presId="urn:microsoft.com/office/officeart/2005/8/layout/vList2"/>
    <dgm:cxn modelId="{FB69ACBE-B24A-4E52-AEE8-1F06C75A6EA7}" type="presParOf" srcId="{937E39DA-F693-4AF8-B3B9-55A6866FDFE4}" destId="{42047A21-9DFD-4863-9B8B-8C54DF62B0C0}" srcOrd="8" destOrd="0" presId="urn:microsoft.com/office/officeart/2005/8/layout/vList2"/>
    <dgm:cxn modelId="{6C617165-21AF-42D2-AFA6-3FFF9BA5185D}" type="presParOf" srcId="{937E39DA-F693-4AF8-B3B9-55A6866FDFE4}" destId="{AF0412FF-E3A5-4A59-9951-8616748DB06E}" srcOrd="9" destOrd="0" presId="urn:microsoft.com/office/officeart/2005/8/layout/vList2"/>
    <dgm:cxn modelId="{561F0745-BB0F-45C9-966C-5B61D624C110}" type="presParOf" srcId="{937E39DA-F693-4AF8-B3B9-55A6866FDFE4}" destId="{697EE2C4-2A04-4AB8-B339-9ADFEC83B9D5}" srcOrd="10" destOrd="0" presId="urn:microsoft.com/office/officeart/2005/8/layout/vList2"/>
    <dgm:cxn modelId="{689F5FFF-9C8D-47A0-B85D-65748074A2B6}" type="presParOf" srcId="{937E39DA-F693-4AF8-B3B9-55A6866FDFE4}" destId="{D26B3686-04D2-4A07-8107-0A34CA4B57C1}" srcOrd="11" destOrd="0" presId="urn:microsoft.com/office/officeart/2005/8/layout/vList2"/>
    <dgm:cxn modelId="{40CD7551-1A42-4CB6-8C8C-2DF70C7D75CC}" type="presParOf" srcId="{937E39DA-F693-4AF8-B3B9-55A6866FDFE4}" destId="{750DE4F4-0051-4C9B-B127-1F7BBAB7028C}" srcOrd="12" destOrd="0" presId="urn:microsoft.com/office/officeart/2005/8/layout/vList2"/>
    <dgm:cxn modelId="{E9413C0C-1E7D-467A-BFF7-41437646AE02}" type="presParOf" srcId="{937E39DA-F693-4AF8-B3B9-55A6866FDFE4}" destId="{2FA12E90-DFBC-4A72-8861-C975BE6BFD9A}" srcOrd="13" destOrd="0" presId="urn:microsoft.com/office/officeart/2005/8/layout/vList2"/>
    <dgm:cxn modelId="{A7A3FD1C-72D1-4C9A-BEBE-A81E3E049E57}" type="presParOf" srcId="{937E39DA-F693-4AF8-B3B9-55A6866FDFE4}" destId="{4724AA8C-630C-4878-8399-0F344D3034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D89DD-1A43-40D0-B6C8-728B924C59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B739C0-229F-40C0-91B6-C60700DAEB12}">
      <dgm:prSet/>
      <dgm:spPr/>
      <dgm:t>
        <a:bodyPr/>
        <a:lstStyle/>
        <a:p>
          <a:pPr rtl="0"/>
          <a:r>
            <a:rPr lang="hr-HR" dirty="0"/>
            <a:t>Evidencija svih pogona različitih vrsta s obzirom na karakter rizičnosti koji su u nekoj sredini klasificirani kao opasni ili rizični, </a:t>
          </a:r>
        </a:p>
      </dgm:t>
    </dgm:pt>
    <dgm:pt modelId="{A98FB413-A2FD-4991-B363-8A333F120C2E}" type="parTrans" cxnId="{215FF808-E2C2-47C0-AD34-DCEBBAB3D9C1}">
      <dgm:prSet/>
      <dgm:spPr/>
      <dgm:t>
        <a:bodyPr/>
        <a:lstStyle/>
        <a:p>
          <a:endParaRPr lang="en-US"/>
        </a:p>
      </dgm:t>
    </dgm:pt>
    <dgm:pt modelId="{567FF823-1C86-4400-8DB8-753338D04796}" type="sibTrans" cxnId="{215FF808-E2C2-47C0-AD34-DCEBBAB3D9C1}">
      <dgm:prSet/>
      <dgm:spPr/>
      <dgm:t>
        <a:bodyPr/>
        <a:lstStyle/>
        <a:p>
          <a:endParaRPr lang="en-US"/>
        </a:p>
      </dgm:t>
    </dgm:pt>
    <dgm:pt modelId="{366BDEB8-6C79-4026-A897-0E10D00A140F}">
      <dgm:prSet/>
      <dgm:spPr/>
      <dgm:t>
        <a:bodyPr/>
        <a:lstStyle/>
        <a:p>
          <a:pPr rtl="0"/>
          <a:r>
            <a:rPr lang="hr-HR" dirty="0"/>
            <a:t>Organizacija efikasnog monitoringa aktivnosti rizičnih pogona i situacija u određenoj sredini, </a:t>
          </a:r>
        </a:p>
      </dgm:t>
    </dgm:pt>
    <dgm:pt modelId="{F651771A-9EFC-4064-B63D-DD7FA70514CC}" type="parTrans" cxnId="{9C0E66C3-DAC3-44DE-A9C5-FC2DD2766475}">
      <dgm:prSet/>
      <dgm:spPr/>
      <dgm:t>
        <a:bodyPr/>
        <a:lstStyle/>
        <a:p>
          <a:endParaRPr lang="en-US"/>
        </a:p>
      </dgm:t>
    </dgm:pt>
    <dgm:pt modelId="{2CD8D8CC-EFCA-469B-92FC-584B29C2E89C}" type="sibTrans" cxnId="{9C0E66C3-DAC3-44DE-A9C5-FC2DD2766475}">
      <dgm:prSet/>
      <dgm:spPr/>
      <dgm:t>
        <a:bodyPr/>
        <a:lstStyle/>
        <a:p>
          <a:endParaRPr lang="en-US"/>
        </a:p>
      </dgm:t>
    </dgm:pt>
    <dgm:pt modelId="{4F261BF7-E162-4CC6-A88A-14A914D6A4F2}">
      <dgm:prSet/>
      <dgm:spPr/>
      <dgm:t>
        <a:bodyPr/>
        <a:lstStyle/>
        <a:p>
          <a:pPr rtl="0"/>
          <a:r>
            <a:rPr lang="hr-HR" dirty="0"/>
            <a:t>Izrada metoda, postupaka i principa praćenja situacija, </a:t>
          </a:r>
        </a:p>
      </dgm:t>
    </dgm:pt>
    <dgm:pt modelId="{B4428121-1C40-44F4-9582-553F60442945}" type="parTrans" cxnId="{E0590F44-2A5B-4B9A-918A-8CC054B21547}">
      <dgm:prSet/>
      <dgm:spPr/>
      <dgm:t>
        <a:bodyPr/>
        <a:lstStyle/>
        <a:p>
          <a:endParaRPr lang="en-US"/>
        </a:p>
      </dgm:t>
    </dgm:pt>
    <dgm:pt modelId="{3C435303-8AAD-4EE5-94C3-948CA700852D}" type="sibTrans" cxnId="{E0590F44-2A5B-4B9A-918A-8CC054B21547}">
      <dgm:prSet/>
      <dgm:spPr/>
      <dgm:t>
        <a:bodyPr/>
        <a:lstStyle/>
        <a:p>
          <a:endParaRPr lang="en-US"/>
        </a:p>
      </dgm:t>
    </dgm:pt>
    <dgm:pt modelId="{B1C17B45-7CA1-4F6D-93B4-4D88233643DA}">
      <dgm:prSet/>
      <dgm:spPr/>
      <dgm:t>
        <a:bodyPr/>
        <a:lstStyle/>
        <a:p>
          <a:pPr rtl="0"/>
          <a:r>
            <a:rPr lang="hr-HR" dirty="0"/>
            <a:t>Izrada plana akcija, mjera i postupaka koje valja započeti ukoliko dođe do izbijanja neke hazardne ili rizične situacije, </a:t>
          </a:r>
        </a:p>
      </dgm:t>
    </dgm:pt>
    <dgm:pt modelId="{B3993810-C70D-45FB-BA8A-F52CA3A0D358}" type="parTrans" cxnId="{EA74D760-B6F3-4546-AA2C-F02D483FED42}">
      <dgm:prSet/>
      <dgm:spPr/>
      <dgm:t>
        <a:bodyPr/>
        <a:lstStyle/>
        <a:p>
          <a:endParaRPr lang="en-US"/>
        </a:p>
      </dgm:t>
    </dgm:pt>
    <dgm:pt modelId="{12F134BE-4BBA-4B8E-A817-4D12A4086B66}" type="sibTrans" cxnId="{EA74D760-B6F3-4546-AA2C-F02D483FED42}">
      <dgm:prSet/>
      <dgm:spPr/>
      <dgm:t>
        <a:bodyPr/>
        <a:lstStyle/>
        <a:p>
          <a:endParaRPr lang="en-US"/>
        </a:p>
      </dgm:t>
    </dgm:pt>
    <dgm:pt modelId="{00BB56A1-A640-4450-96E9-1EA82ACF7C1B}">
      <dgm:prSet/>
      <dgm:spPr/>
      <dgm:t>
        <a:bodyPr/>
        <a:lstStyle/>
        <a:p>
          <a:pPr rtl="0"/>
          <a:r>
            <a:rPr lang="hr-HR" dirty="0"/>
            <a:t>Informiranje (uključivanje) javnosti, </a:t>
          </a:r>
        </a:p>
      </dgm:t>
    </dgm:pt>
    <dgm:pt modelId="{159AE6B6-0DD0-48BE-A250-87D36CBC5818}" type="parTrans" cxnId="{29F409C6-EF91-45C9-ADA3-A399F688F9CA}">
      <dgm:prSet/>
      <dgm:spPr/>
      <dgm:t>
        <a:bodyPr/>
        <a:lstStyle/>
        <a:p>
          <a:endParaRPr lang="en-US"/>
        </a:p>
      </dgm:t>
    </dgm:pt>
    <dgm:pt modelId="{45853CB8-7076-4898-920D-090CEB7DFF49}" type="sibTrans" cxnId="{29F409C6-EF91-45C9-ADA3-A399F688F9CA}">
      <dgm:prSet/>
      <dgm:spPr/>
      <dgm:t>
        <a:bodyPr/>
        <a:lstStyle/>
        <a:p>
          <a:endParaRPr lang="en-US"/>
        </a:p>
      </dgm:t>
    </dgm:pt>
    <dgm:pt modelId="{10F35BB0-8D7C-4443-B4CC-B7FC219EE8B5}">
      <dgm:prSet/>
      <dgm:spPr/>
      <dgm:t>
        <a:bodyPr/>
        <a:lstStyle/>
        <a:p>
          <a:pPr rtl="0"/>
          <a:r>
            <a:rPr lang="hr-HR" dirty="0"/>
            <a:t>Izrada zakonske procedure kojom se kontrola rizika zakonski utemeljuje uz razradu.</a:t>
          </a:r>
        </a:p>
      </dgm:t>
    </dgm:pt>
    <dgm:pt modelId="{AD9E1625-297C-4FEB-93C3-B5AE98637E56}" type="parTrans" cxnId="{45E8E489-3E49-41AC-A196-64E5650FB608}">
      <dgm:prSet/>
      <dgm:spPr/>
      <dgm:t>
        <a:bodyPr/>
        <a:lstStyle/>
        <a:p>
          <a:endParaRPr lang="en-US"/>
        </a:p>
      </dgm:t>
    </dgm:pt>
    <dgm:pt modelId="{31B907CF-599C-4516-9E61-71300AA254E7}" type="sibTrans" cxnId="{45E8E489-3E49-41AC-A196-64E5650FB608}">
      <dgm:prSet/>
      <dgm:spPr/>
      <dgm:t>
        <a:bodyPr/>
        <a:lstStyle/>
        <a:p>
          <a:endParaRPr lang="en-US"/>
        </a:p>
      </dgm:t>
    </dgm:pt>
    <dgm:pt modelId="{43A3C911-B15B-44A7-9307-9AEED166ECE8}" type="pres">
      <dgm:prSet presAssocID="{5A5D89DD-1A43-40D0-B6C8-728B924C59C6}" presName="linear" presStyleCnt="0">
        <dgm:presLayoutVars>
          <dgm:animLvl val="lvl"/>
          <dgm:resizeHandles val="exact"/>
        </dgm:presLayoutVars>
      </dgm:prSet>
      <dgm:spPr/>
    </dgm:pt>
    <dgm:pt modelId="{B61CEBE4-ED5C-489B-AB3B-F14BF8DCED97}" type="pres">
      <dgm:prSet presAssocID="{09B739C0-229F-40C0-91B6-C60700DAEB1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92370A-CD14-45C7-8A68-2503CB276FAC}" type="pres">
      <dgm:prSet presAssocID="{567FF823-1C86-4400-8DB8-753338D04796}" presName="spacer" presStyleCnt="0"/>
      <dgm:spPr/>
    </dgm:pt>
    <dgm:pt modelId="{CA30B97D-721D-4868-A15A-06A29BE1CCEB}" type="pres">
      <dgm:prSet presAssocID="{366BDEB8-6C79-4026-A897-0E10D00A140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B3CD92-86E3-4A4B-BCF1-FCAC5ED14CAD}" type="pres">
      <dgm:prSet presAssocID="{2CD8D8CC-EFCA-469B-92FC-584B29C2E89C}" presName="spacer" presStyleCnt="0"/>
      <dgm:spPr/>
    </dgm:pt>
    <dgm:pt modelId="{7E881479-BE65-4E23-9A14-68CA7D96D2DD}" type="pres">
      <dgm:prSet presAssocID="{4F261BF7-E162-4CC6-A88A-14A914D6A4F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2331B7-9EFE-4B4F-8738-D4D8CC43E3C2}" type="pres">
      <dgm:prSet presAssocID="{3C435303-8AAD-4EE5-94C3-948CA700852D}" presName="spacer" presStyleCnt="0"/>
      <dgm:spPr/>
    </dgm:pt>
    <dgm:pt modelId="{5E6C12CB-34B7-44F9-8FEA-D21429B1817B}" type="pres">
      <dgm:prSet presAssocID="{B1C17B45-7CA1-4F6D-93B4-4D88233643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1614CB4-3C56-4799-9320-373563932C01}" type="pres">
      <dgm:prSet presAssocID="{12F134BE-4BBA-4B8E-A817-4D12A4086B66}" presName="spacer" presStyleCnt="0"/>
      <dgm:spPr/>
    </dgm:pt>
    <dgm:pt modelId="{340A0418-2A81-4AE9-941A-B1D37942E27A}" type="pres">
      <dgm:prSet presAssocID="{00BB56A1-A640-4450-96E9-1EA82ACF7C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D0BFE6A-A873-49D1-9619-42AB64C98EDC}" type="pres">
      <dgm:prSet presAssocID="{45853CB8-7076-4898-920D-090CEB7DFF49}" presName="spacer" presStyleCnt="0"/>
      <dgm:spPr/>
    </dgm:pt>
    <dgm:pt modelId="{5CBD49CF-8AD7-4745-9B4B-34DD42AA2C94}" type="pres">
      <dgm:prSet presAssocID="{10F35BB0-8D7C-4443-B4CC-B7FC219EE8B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15FF808-E2C2-47C0-AD34-DCEBBAB3D9C1}" srcId="{5A5D89DD-1A43-40D0-B6C8-728B924C59C6}" destId="{09B739C0-229F-40C0-91B6-C60700DAEB12}" srcOrd="0" destOrd="0" parTransId="{A98FB413-A2FD-4991-B363-8A333F120C2E}" sibTransId="{567FF823-1C86-4400-8DB8-753338D04796}"/>
    <dgm:cxn modelId="{B53DDD23-2871-420C-B8FF-182D6738DBE7}" type="presOf" srcId="{10F35BB0-8D7C-4443-B4CC-B7FC219EE8B5}" destId="{5CBD49CF-8AD7-4745-9B4B-34DD42AA2C94}" srcOrd="0" destOrd="0" presId="urn:microsoft.com/office/officeart/2005/8/layout/vList2"/>
    <dgm:cxn modelId="{EA74D760-B6F3-4546-AA2C-F02D483FED42}" srcId="{5A5D89DD-1A43-40D0-B6C8-728B924C59C6}" destId="{B1C17B45-7CA1-4F6D-93B4-4D88233643DA}" srcOrd="3" destOrd="0" parTransId="{B3993810-C70D-45FB-BA8A-F52CA3A0D358}" sibTransId="{12F134BE-4BBA-4B8E-A817-4D12A4086B66}"/>
    <dgm:cxn modelId="{E0590F44-2A5B-4B9A-918A-8CC054B21547}" srcId="{5A5D89DD-1A43-40D0-B6C8-728B924C59C6}" destId="{4F261BF7-E162-4CC6-A88A-14A914D6A4F2}" srcOrd="2" destOrd="0" parTransId="{B4428121-1C40-44F4-9582-553F60442945}" sibTransId="{3C435303-8AAD-4EE5-94C3-948CA700852D}"/>
    <dgm:cxn modelId="{74CC1076-A632-49F2-B7A6-5408895871EA}" type="presOf" srcId="{366BDEB8-6C79-4026-A897-0E10D00A140F}" destId="{CA30B97D-721D-4868-A15A-06A29BE1CCEB}" srcOrd="0" destOrd="0" presId="urn:microsoft.com/office/officeart/2005/8/layout/vList2"/>
    <dgm:cxn modelId="{2B0CFB7B-3140-47FC-9E82-9F3C862A57D1}" type="presOf" srcId="{5A5D89DD-1A43-40D0-B6C8-728B924C59C6}" destId="{43A3C911-B15B-44A7-9307-9AEED166ECE8}" srcOrd="0" destOrd="0" presId="urn:microsoft.com/office/officeart/2005/8/layout/vList2"/>
    <dgm:cxn modelId="{45E8E489-3E49-41AC-A196-64E5650FB608}" srcId="{5A5D89DD-1A43-40D0-B6C8-728B924C59C6}" destId="{10F35BB0-8D7C-4443-B4CC-B7FC219EE8B5}" srcOrd="5" destOrd="0" parTransId="{AD9E1625-297C-4FEB-93C3-B5AE98637E56}" sibTransId="{31B907CF-599C-4516-9E61-71300AA254E7}"/>
    <dgm:cxn modelId="{389CC68A-1535-438F-A0BC-7AE4E00AF185}" type="presOf" srcId="{00BB56A1-A640-4450-96E9-1EA82ACF7C1B}" destId="{340A0418-2A81-4AE9-941A-B1D37942E27A}" srcOrd="0" destOrd="0" presId="urn:microsoft.com/office/officeart/2005/8/layout/vList2"/>
    <dgm:cxn modelId="{8E18E199-3A6E-4EA5-B9CF-3384B2B5AF8F}" type="presOf" srcId="{B1C17B45-7CA1-4F6D-93B4-4D88233643DA}" destId="{5E6C12CB-34B7-44F9-8FEA-D21429B1817B}" srcOrd="0" destOrd="0" presId="urn:microsoft.com/office/officeart/2005/8/layout/vList2"/>
    <dgm:cxn modelId="{9C0E66C3-DAC3-44DE-A9C5-FC2DD2766475}" srcId="{5A5D89DD-1A43-40D0-B6C8-728B924C59C6}" destId="{366BDEB8-6C79-4026-A897-0E10D00A140F}" srcOrd="1" destOrd="0" parTransId="{F651771A-9EFC-4064-B63D-DD7FA70514CC}" sibTransId="{2CD8D8CC-EFCA-469B-92FC-584B29C2E89C}"/>
    <dgm:cxn modelId="{29F409C6-EF91-45C9-ADA3-A399F688F9CA}" srcId="{5A5D89DD-1A43-40D0-B6C8-728B924C59C6}" destId="{00BB56A1-A640-4450-96E9-1EA82ACF7C1B}" srcOrd="4" destOrd="0" parTransId="{159AE6B6-0DD0-48BE-A250-87D36CBC5818}" sibTransId="{45853CB8-7076-4898-920D-090CEB7DFF49}"/>
    <dgm:cxn modelId="{115D1DDE-7CB0-4869-B170-932496A211CE}" type="presOf" srcId="{09B739C0-229F-40C0-91B6-C60700DAEB12}" destId="{B61CEBE4-ED5C-489B-AB3B-F14BF8DCED97}" srcOrd="0" destOrd="0" presId="urn:microsoft.com/office/officeart/2005/8/layout/vList2"/>
    <dgm:cxn modelId="{405652EB-AA25-4622-A3E8-66A4CBC943D3}" type="presOf" srcId="{4F261BF7-E162-4CC6-A88A-14A914D6A4F2}" destId="{7E881479-BE65-4E23-9A14-68CA7D96D2DD}" srcOrd="0" destOrd="0" presId="urn:microsoft.com/office/officeart/2005/8/layout/vList2"/>
    <dgm:cxn modelId="{E62068FB-FE3C-41BD-B09C-054A7DF180AA}" type="presParOf" srcId="{43A3C911-B15B-44A7-9307-9AEED166ECE8}" destId="{B61CEBE4-ED5C-489B-AB3B-F14BF8DCED97}" srcOrd="0" destOrd="0" presId="urn:microsoft.com/office/officeart/2005/8/layout/vList2"/>
    <dgm:cxn modelId="{7FDA15C6-6193-4E8D-AE76-89BB0820804C}" type="presParOf" srcId="{43A3C911-B15B-44A7-9307-9AEED166ECE8}" destId="{C392370A-CD14-45C7-8A68-2503CB276FAC}" srcOrd="1" destOrd="0" presId="urn:microsoft.com/office/officeart/2005/8/layout/vList2"/>
    <dgm:cxn modelId="{56B832CC-B9B5-4253-848F-0CD526CE2C1B}" type="presParOf" srcId="{43A3C911-B15B-44A7-9307-9AEED166ECE8}" destId="{CA30B97D-721D-4868-A15A-06A29BE1CCEB}" srcOrd="2" destOrd="0" presId="urn:microsoft.com/office/officeart/2005/8/layout/vList2"/>
    <dgm:cxn modelId="{885F45CC-9599-4650-9E16-0E18F632FE93}" type="presParOf" srcId="{43A3C911-B15B-44A7-9307-9AEED166ECE8}" destId="{5EB3CD92-86E3-4A4B-BCF1-FCAC5ED14CAD}" srcOrd="3" destOrd="0" presId="urn:microsoft.com/office/officeart/2005/8/layout/vList2"/>
    <dgm:cxn modelId="{8139094E-864D-4D50-B7A5-AEDC2E9A77A4}" type="presParOf" srcId="{43A3C911-B15B-44A7-9307-9AEED166ECE8}" destId="{7E881479-BE65-4E23-9A14-68CA7D96D2DD}" srcOrd="4" destOrd="0" presId="urn:microsoft.com/office/officeart/2005/8/layout/vList2"/>
    <dgm:cxn modelId="{C3D2887D-7CBC-4D66-9294-403B8A043EE9}" type="presParOf" srcId="{43A3C911-B15B-44A7-9307-9AEED166ECE8}" destId="{DF2331B7-9EFE-4B4F-8738-D4D8CC43E3C2}" srcOrd="5" destOrd="0" presId="urn:microsoft.com/office/officeart/2005/8/layout/vList2"/>
    <dgm:cxn modelId="{27541640-B6A6-458F-A867-80824A380B33}" type="presParOf" srcId="{43A3C911-B15B-44A7-9307-9AEED166ECE8}" destId="{5E6C12CB-34B7-44F9-8FEA-D21429B1817B}" srcOrd="6" destOrd="0" presId="urn:microsoft.com/office/officeart/2005/8/layout/vList2"/>
    <dgm:cxn modelId="{2478BAEE-E98A-48DB-8F81-A58EBE371190}" type="presParOf" srcId="{43A3C911-B15B-44A7-9307-9AEED166ECE8}" destId="{11614CB4-3C56-4799-9320-373563932C01}" srcOrd="7" destOrd="0" presId="urn:microsoft.com/office/officeart/2005/8/layout/vList2"/>
    <dgm:cxn modelId="{91F64EDE-64A3-4BE7-96D3-87D4716D078E}" type="presParOf" srcId="{43A3C911-B15B-44A7-9307-9AEED166ECE8}" destId="{340A0418-2A81-4AE9-941A-B1D37942E27A}" srcOrd="8" destOrd="0" presId="urn:microsoft.com/office/officeart/2005/8/layout/vList2"/>
    <dgm:cxn modelId="{C5905CCB-31EE-4B91-B9F3-CCF3D168DB82}" type="presParOf" srcId="{43A3C911-B15B-44A7-9307-9AEED166ECE8}" destId="{1D0BFE6A-A873-49D1-9619-42AB64C98EDC}" srcOrd="9" destOrd="0" presId="urn:microsoft.com/office/officeart/2005/8/layout/vList2"/>
    <dgm:cxn modelId="{E0C279AC-A29D-47C8-A7A2-0E083C4624EB}" type="presParOf" srcId="{43A3C911-B15B-44A7-9307-9AEED166ECE8}" destId="{5CBD49CF-8AD7-4745-9B4B-34DD42AA2C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60B75-F853-45FE-B198-F8C604D4C6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25FBB7-DAD4-40B3-A87C-5F22AABC1857}">
      <dgm:prSet/>
      <dgm:spPr/>
      <dgm:t>
        <a:bodyPr/>
        <a:lstStyle/>
        <a:p>
          <a:pPr rtl="0"/>
          <a:r>
            <a:rPr lang="hr-HR"/>
            <a:t>Proširivanje pješačkih zona</a:t>
          </a:r>
        </a:p>
      </dgm:t>
    </dgm:pt>
    <dgm:pt modelId="{BB6EBA69-819C-4018-9F5C-0C417826292D}" type="parTrans" cxnId="{65A124D4-32EE-4488-BD2D-1187F8AF1EEC}">
      <dgm:prSet/>
      <dgm:spPr/>
      <dgm:t>
        <a:bodyPr/>
        <a:lstStyle/>
        <a:p>
          <a:endParaRPr lang="en-US"/>
        </a:p>
      </dgm:t>
    </dgm:pt>
    <dgm:pt modelId="{9C7DF274-D7FB-40D0-BA83-1C73C27509A6}" type="sibTrans" cxnId="{65A124D4-32EE-4488-BD2D-1187F8AF1EEC}">
      <dgm:prSet/>
      <dgm:spPr/>
      <dgm:t>
        <a:bodyPr/>
        <a:lstStyle/>
        <a:p>
          <a:endParaRPr lang="en-US"/>
        </a:p>
      </dgm:t>
    </dgm:pt>
    <dgm:pt modelId="{E7D047F6-035D-4796-8C06-7DCC2DB82C46}">
      <dgm:prSet/>
      <dgm:spPr/>
      <dgm:t>
        <a:bodyPr/>
        <a:lstStyle/>
        <a:p>
          <a:pPr rtl="0"/>
          <a:r>
            <a:rPr lang="hr-HR"/>
            <a:t>Obnova starije stambene i industrijske izgradnje</a:t>
          </a:r>
        </a:p>
      </dgm:t>
    </dgm:pt>
    <dgm:pt modelId="{96E51A95-B4A1-4379-8A3F-32F6F313185E}" type="parTrans" cxnId="{19CF675A-0003-4597-9547-9653AF59B7B3}">
      <dgm:prSet/>
      <dgm:spPr/>
      <dgm:t>
        <a:bodyPr/>
        <a:lstStyle/>
        <a:p>
          <a:endParaRPr lang="en-US"/>
        </a:p>
      </dgm:t>
    </dgm:pt>
    <dgm:pt modelId="{AE182B4C-6FD3-4B6F-964C-C70B98F96B42}" type="sibTrans" cxnId="{19CF675A-0003-4597-9547-9653AF59B7B3}">
      <dgm:prSet/>
      <dgm:spPr/>
      <dgm:t>
        <a:bodyPr/>
        <a:lstStyle/>
        <a:p>
          <a:endParaRPr lang="en-US"/>
        </a:p>
      </dgm:t>
    </dgm:pt>
    <dgm:pt modelId="{FB74AC74-329D-4B85-8CF0-70E471F9C167}">
      <dgm:prSet/>
      <dgm:spPr/>
      <dgm:t>
        <a:bodyPr/>
        <a:lstStyle/>
        <a:p>
          <a:pPr rtl="0"/>
          <a:r>
            <a:rPr lang="hr-HR"/>
            <a:t>Nova izgradnja – najčešće u formi interpolacija</a:t>
          </a:r>
        </a:p>
      </dgm:t>
    </dgm:pt>
    <dgm:pt modelId="{2009D100-9BFE-44DD-9780-0B96C29BBF1A}" type="parTrans" cxnId="{004A236F-66B2-411A-AAD2-5293FF43D495}">
      <dgm:prSet/>
      <dgm:spPr/>
      <dgm:t>
        <a:bodyPr/>
        <a:lstStyle/>
        <a:p>
          <a:endParaRPr lang="en-US"/>
        </a:p>
      </dgm:t>
    </dgm:pt>
    <dgm:pt modelId="{A768C355-BCCE-4FE9-8D89-9424F611DFC1}" type="sibTrans" cxnId="{004A236F-66B2-411A-AAD2-5293FF43D495}">
      <dgm:prSet/>
      <dgm:spPr/>
      <dgm:t>
        <a:bodyPr/>
        <a:lstStyle/>
        <a:p>
          <a:endParaRPr lang="en-US"/>
        </a:p>
      </dgm:t>
    </dgm:pt>
    <dgm:pt modelId="{DE42DA5D-0D38-41B5-A652-E2F60CAFE331}">
      <dgm:prSet/>
      <dgm:spPr/>
      <dgm:t>
        <a:bodyPr/>
        <a:lstStyle/>
        <a:p>
          <a:pPr rtl="0"/>
          <a:r>
            <a:rPr lang="hr-HR"/>
            <a:t>Nova stambena i poslovna izgradnja</a:t>
          </a:r>
        </a:p>
      </dgm:t>
    </dgm:pt>
    <dgm:pt modelId="{A766D1F9-CFBF-428A-BD4F-FFA6B56A7B20}" type="parTrans" cxnId="{5E681B68-D7E8-4692-AF09-9AEE76E20ED8}">
      <dgm:prSet/>
      <dgm:spPr/>
      <dgm:t>
        <a:bodyPr/>
        <a:lstStyle/>
        <a:p>
          <a:endParaRPr lang="en-US"/>
        </a:p>
      </dgm:t>
    </dgm:pt>
    <dgm:pt modelId="{512C97FF-1D9D-473C-B114-8E01D3BD56B5}" type="sibTrans" cxnId="{5E681B68-D7E8-4692-AF09-9AEE76E20ED8}">
      <dgm:prSet/>
      <dgm:spPr/>
      <dgm:t>
        <a:bodyPr/>
        <a:lstStyle/>
        <a:p>
          <a:endParaRPr lang="en-US"/>
        </a:p>
      </dgm:t>
    </dgm:pt>
    <dgm:pt modelId="{DDE74745-4F1E-4EAA-82C0-234092B6F11B}">
      <dgm:prSet/>
      <dgm:spPr/>
      <dgm:t>
        <a:bodyPr/>
        <a:lstStyle/>
        <a:p>
          <a:pPr rtl="0"/>
          <a:r>
            <a:rPr lang="hr-HR"/>
            <a:t>Uređivanja, najčešće centralnog dijela</a:t>
          </a:r>
          <a:r>
            <a:rPr lang="en-US"/>
            <a:t> </a:t>
          </a:r>
          <a:r>
            <a:rPr lang="hr-HR"/>
            <a:t>grada –  nova rasvjeta, novo opločenje, </a:t>
          </a:r>
          <a:r>
            <a:rPr lang="en-US"/>
            <a:t>u</a:t>
          </a:r>
          <a:r>
            <a:rPr lang="hr-HR"/>
            <a:t>rbana oprema</a:t>
          </a:r>
        </a:p>
      </dgm:t>
    </dgm:pt>
    <dgm:pt modelId="{3BFED54C-75C9-4673-8C73-C50431B26CDB}" type="parTrans" cxnId="{EAA4E264-E21F-459D-A5DF-61B8D931F151}">
      <dgm:prSet/>
      <dgm:spPr/>
      <dgm:t>
        <a:bodyPr/>
        <a:lstStyle/>
        <a:p>
          <a:endParaRPr lang="en-US"/>
        </a:p>
      </dgm:t>
    </dgm:pt>
    <dgm:pt modelId="{CCC383F7-C6F9-45CE-9044-3DAAFEF935F9}" type="sibTrans" cxnId="{EAA4E264-E21F-459D-A5DF-61B8D931F151}">
      <dgm:prSet/>
      <dgm:spPr/>
      <dgm:t>
        <a:bodyPr/>
        <a:lstStyle/>
        <a:p>
          <a:endParaRPr lang="en-US"/>
        </a:p>
      </dgm:t>
    </dgm:pt>
    <dgm:pt modelId="{BE31E4E8-0D75-46A6-9FF2-7200F6CF2368}">
      <dgm:prSet/>
      <dgm:spPr/>
      <dgm:t>
        <a:bodyPr/>
        <a:lstStyle/>
        <a:p>
          <a:pPr rtl="0"/>
          <a:r>
            <a:rPr lang="hr-HR"/>
            <a:t>Sadnja novog i uređivanje starog zelenila, obnova parkovnih i drugih rekreacijskih  površina</a:t>
          </a:r>
        </a:p>
      </dgm:t>
    </dgm:pt>
    <dgm:pt modelId="{0D0C71BC-21FC-431D-AD63-FC2825C3FB6F}" type="parTrans" cxnId="{CF5B6E3B-72A7-4B34-9BC9-C83CA758B2DA}">
      <dgm:prSet/>
      <dgm:spPr/>
      <dgm:t>
        <a:bodyPr/>
        <a:lstStyle/>
        <a:p>
          <a:endParaRPr lang="en-US"/>
        </a:p>
      </dgm:t>
    </dgm:pt>
    <dgm:pt modelId="{CC1EA46F-4218-4382-B1D0-528F0CCF73D4}" type="sibTrans" cxnId="{CF5B6E3B-72A7-4B34-9BC9-C83CA758B2DA}">
      <dgm:prSet/>
      <dgm:spPr/>
      <dgm:t>
        <a:bodyPr/>
        <a:lstStyle/>
        <a:p>
          <a:endParaRPr lang="en-US"/>
        </a:p>
      </dgm:t>
    </dgm:pt>
    <dgm:pt modelId="{3FC3A2CF-D7FA-48EC-B8B1-58AE37CD35BF}">
      <dgm:prSet/>
      <dgm:spPr/>
      <dgm:t>
        <a:bodyPr/>
        <a:lstStyle/>
        <a:p>
          <a:pPr rtl="0"/>
          <a:r>
            <a:rPr lang="hr-HR"/>
            <a:t>Smanjivanje dotoka privatnog prometa različitim sustavima (ograničenja pristupa  centru grada, naplata ulaska u centar grada</a:t>
          </a:r>
        </a:p>
      </dgm:t>
    </dgm:pt>
    <dgm:pt modelId="{9FF99AE3-FFD5-4F3E-820E-317201465176}" type="parTrans" cxnId="{54550FD7-A5DE-4BAC-B0FA-99C9A68CDDE8}">
      <dgm:prSet/>
      <dgm:spPr/>
      <dgm:t>
        <a:bodyPr/>
        <a:lstStyle/>
        <a:p>
          <a:endParaRPr lang="en-US"/>
        </a:p>
      </dgm:t>
    </dgm:pt>
    <dgm:pt modelId="{DF138091-80A6-4B41-AC6F-C240107487F6}" type="sibTrans" cxnId="{54550FD7-A5DE-4BAC-B0FA-99C9A68CDDE8}">
      <dgm:prSet/>
      <dgm:spPr/>
      <dgm:t>
        <a:bodyPr/>
        <a:lstStyle/>
        <a:p>
          <a:endParaRPr lang="en-US"/>
        </a:p>
      </dgm:t>
    </dgm:pt>
    <dgm:pt modelId="{BC0110F2-4030-4781-95EB-69308FAE62E3}">
      <dgm:prSet/>
      <dgm:spPr/>
      <dgm:t>
        <a:bodyPr/>
        <a:lstStyle/>
        <a:p>
          <a:pPr rtl="0"/>
          <a:r>
            <a:rPr lang="hr-HR"/>
            <a:t>Jačanje i umnožavanje tipova i elemenata javnog prijevoza različitim načinima –    povećanje frekvencije, umnožava nje</a:t>
          </a:r>
          <a:r>
            <a:rPr lang="en-US"/>
            <a:t> </a:t>
          </a:r>
          <a:r>
            <a:rPr lang="hr-HR"/>
            <a:t>tipova javnog prometa, osiguravanje   biciklističkih staza i sl</a:t>
          </a:r>
          <a:r>
            <a:rPr lang="en-US"/>
            <a:t>.</a:t>
          </a:r>
          <a:endParaRPr lang="hr-HR"/>
        </a:p>
      </dgm:t>
    </dgm:pt>
    <dgm:pt modelId="{3F9A3810-AA7A-4ADF-B5B8-B8FC24564BE9}" type="parTrans" cxnId="{8CE051FF-77FE-44E4-8DF8-71C219947CA3}">
      <dgm:prSet/>
      <dgm:spPr/>
      <dgm:t>
        <a:bodyPr/>
        <a:lstStyle/>
        <a:p>
          <a:endParaRPr lang="en-US"/>
        </a:p>
      </dgm:t>
    </dgm:pt>
    <dgm:pt modelId="{A31733F3-D7CF-4CF7-8905-90EE9D756DC0}" type="sibTrans" cxnId="{8CE051FF-77FE-44E4-8DF8-71C219947CA3}">
      <dgm:prSet/>
      <dgm:spPr/>
      <dgm:t>
        <a:bodyPr/>
        <a:lstStyle/>
        <a:p>
          <a:endParaRPr lang="en-US"/>
        </a:p>
      </dgm:t>
    </dgm:pt>
    <dgm:pt modelId="{CFAD05D5-990F-46C5-9443-6D44C0F5D074}" type="pres">
      <dgm:prSet presAssocID="{5FB60B75-F853-45FE-B198-F8C604D4C664}" presName="linear" presStyleCnt="0">
        <dgm:presLayoutVars>
          <dgm:animLvl val="lvl"/>
          <dgm:resizeHandles val="exact"/>
        </dgm:presLayoutVars>
      </dgm:prSet>
      <dgm:spPr/>
    </dgm:pt>
    <dgm:pt modelId="{8FB442C1-7C9B-47B9-A23C-631F6BDB9AE9}" type="pres">
      <dgm:prSet presAssocID="{5925FBB7-DAD4-40B3-A87C-5F22AABC185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429CB41-4886-420E-BB79-B23DB090027F}" type="pres">
      <dgm:prSet presAssocID="{9C7DF274-D7FB-40D0-BA83-1C73C27509A6}" presName="spacer" presStyleCnt="0"/>
      <dgm:spPr/>
    </dgm:pt>
    <dgm:pt modelId="{1CE52FD7-397D-4034-9EB5-83250CA9C45C}" type="pres">
      <dgm:prSet presAssocID="{E7D047F6-035D-4796-8C06-7DCC2DB82C4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B7BC176-EC6C-4268-B5DA-F871DEC0E37D}" type="pres">
      <dgm:prSet presAssocID="{AE182B4C-6FD3-4B6F-964C-C70B98F96B42}" presName="spacer" presStyleCnt="0"/>
      <dgm:spPr/>
    </dgm:pt>
    <dgm:pt modelId="{53002868-CA71-41BD-981E-579CEC38FF7D}" type="pres">
      <dgm:prSet presAssocID="{FB74AC74-329D-4B85-8CF0-70E471F9C16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307F04E-3A70-4D80-8CFF-2415D2EFDBAE}" type="pres">
      <dgm:prSet presAssocID="{A768C355-BCCE-4FE9-8D89-9424F611DFC1}" presName="spacer" presStyleCnt="0"/>
      <dgm:spPr/>
    </dgm:pt>
    <dgm:pt modelId="{4E150649-386C-4F0E-AE1E-F1D9B7181BD5}" type="pres">
      <dgm:prSet presAssocID="{DE42DA5D-0D38-41B5-A652-E2F60CAFE331}" presName="parentText" presStyleLbl="node1" presStyleIdx="3" presStyleCnt="8" custLinFactNeighborX="166" custLinFactNeighborY="-65107">
        <dgm:presLayoutVars>
          <dgm:chMax val="0"/>
          <dgm:bulletEnabled val="1"/>
        </dgm:presLayoutVars>
      </dgm:prSet>
      <dgm:spPr/>
    </dgm:pt>
    <dgm:pt modelId="{E4767895-B1A0-4719-8719-F5D5E3AB494E}" type="pres">
      <dgm:prSet presAssocID="{512C97FF-1D9D-473C-B114-8E01D3BD56B5}" presName="spacer" presStyleCnt="0"/>
      <dgm:spPr/>
    </dgm:pt>
    <dgm:pt modelId="{FDA621B2-E651-4739-9E0F-8BB7057E01DB}" type="pres">
      <dgm:prSet presAssocID="{DDE74745-4F1E-4EAA-82C0-234092B6F11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2F6F957-09E3-4027-9655-D1FDC97936B3}" type="pres">
      <dgm:prSet presAssocID="{CCC383F7-C6F9-45CE-9044-3DAAFEF935F9}" presName="spacer" presStyleCnt="0"/>
      <dgm:spPr/>
    </dgm:pt>
    <dgm:pt modelId="{11F6D221-C108-4C36-AFED-8B8267B48995}" type="pres">
      <dgm:prSet presAssocID="{BE31E4E8-0D75-46A6-9FF2-7200F6CF236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E8EBDFF-20F8-47CE-BA17-831B104B6027}" type="pres">
      <dgm:prSet presAssocID="{CC1EA46F-4218-4382-B1D0-528F0CCF73D4}" presName="spacer" presStyleCnt="0"/>
      <dgm:spPr/>
    </dgm:pt>
    <dgm:pt modelId="{4963482A-6511-4048-9B2A-2547A39B7B1A}" type="pres">
      <dgm:prSet presAssocID="{3FC3A2CF-D7FA-48EC-B8B1-58AE37CD35B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886C1FC-EE8A-4D24-BF49-F5D2E43E4385}" type="pres">
      <dgm:prSet presAssocID="{DF138091-80A6-4B41-AC6F-C240107487F6}" presName="spacer" presStyleCnt="0"/>
      <dgm:spPr/>
    </dgm:pt>
    <dgm:pt modelId="{CFB61FAD-3FA4-4113-A097-1E3BD0704559}" type="pres">
      <dgm:prSet presAssocID="{BC0110F2-4030-4781-95EB-69308FAE62E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BDA7A11-F9D2-45D3-BC15-BD29A45BFA92}" type="presOf" srcId="{5FB60B75-F853-45FE-B198-F8C604D4C664}" destId="{CFAD05D5-990F-46C5-9443-6D44C0F5D074}" srcOrd="0" destOrd="0" presId="urn:microsoft.com/office/officeart/2005/8/layout/vList2"/>
    <dgm:cxn modelId="{15D2512A-DE8B-48B2-A8F1-4F529881F69A}" type="presOf" srcId="{3FC3A2CF-D7FA-48EC-B8B1-58AE37CD35BF}" destId="{4963482A-6511-4048-9B2A-2547A39B7B1A}" srcOrd="0" destOrd="0" presId="urn:microsoft.com/office/officeart/2005/8/layout/vList2"/>
    <dgm:cxn modelId="{CF5B6E3B-72A7-4B34-9BC9-C83CA758B2DA}" srcId="{5FB60B75-F853-45FE-B198-F8C604D4C664}" destId="{BE31E4E8-0D75-46A6-9FF2-7200F6CF2368}" srcOrd="5" destOrd="0" parTransId="{0D0C71BC-21FC-431D-AD63-FC2825C3FB6F}" sibTransId="{CC1EA46F-4218-4382-B1D0-528F0CCF73D4}"/>
    <dgm:cxn modelId="{EAA4E264-E21F-459D-A5DF-61B8D931F151}" srcId="{5FB60B75-F853-45FE-B198-F8C604D4C664}" destId="{DDE74745-4F1E-4EAA-82C0-234092B6F11B}" srcOrd="4" destOrd="0" parTransId="{3BFED54C-75C9-4673-8C73-C50431B26CDB}" sibTransId="{CCC383F7-C6F9-45CE-9044-3DAAFEF935F9}"/>
    <dgm:cxn modelId="{538A5066-45AE-4366-B558-80F3356BB644}" type="presOf" srcId="{5925FBB7-DAD4-40B3-A87C-5F22AABC1857}" destId="{8FB442C1-7C9B-47B9-A23C-631F6BDB9AE9}" srcOrd="0" destOrd="0" presId="urn:microsoft.com/office/officeart/2005/8/layout/vList2"/>
    <dgm:cxn modelId="{5E681B68-D7E8-4692-AF09-9AEE76E20ED8}" srcId="{5FB60B75-F853-45FE-B198-F8C604D4C664}" destId="{DE42DA5D-0D38-41B5-A652-E2F60CAFE331}" srcOrd="3" destOrd="0" parTransId="{A766D1F9-CFBF-428A-BD4F-FFA6B56A7B20}" sibTransId="{512C97FF-1D9D-473C-B114-8E01D3BD56B5}"/>
    <dgm:cxn modelId="{4D156D6D-2375-41CE-8B04-63407907C231}" type="presOf" srcId="{DE42DA5D-0D38-41B5-A652-E2F60CAFE331}" destId="{4E150649-386C-4F0E-AE1E-F1D9B7181BD5}" srcOrd="0" destOrd="0" presId="urn:microsoft.com/office/officeart/2005/8/layout/vList2"/>
    <dgm:cxn modelId="{004A236F-66B2-411A-AAD2-5293FF43D495}" srcId="{5FB60B75-F853-45FE-B198-F8C604D4C664}" destId="{FB74AC74-329D-4B85-8CF0-70E471F9C167}" srcOrd="2" destOrd="0" parTransId="{2009D100-9BFE-44DD-9780-0B96C29BBF1A}" sibTransId="{A768C355-BCCE-4FE9-8D89-9424F611DFC1}"/>
    <dgm:cxn modelId="{B99A7579-615D-4AD9-A377-13D7A5C1DC9A}" type="presOf" srcId="{DDE74745-4F1E-4EAA-82C0-234092B6F11B}" destId="{FDA621B2-E651-4739-9E0F-8BB7057E01DB}" srcOrd="0" destOrd="0" presId="urn:microsoft.com/office/officeart/2005/8/layout/vList2"/>
    <dgm:cxn modelId="{19CF675A-0003-4597-9547-9653AF59B7B3}" srcId="{5FB60B75-F853-45FE-B198-F8C604D4C664}" destId="{E7D047F6-035D-4796-8C06-7DCC2DB82C46}" srcOrd="1" destOrd="0" parTransId="{96E51A95-B4A1-4379-8A3F-32F6F313185E}" sibTransId="{AE182B4C-6FD3-4B6F-964C-C70B98F96B42}"/>
    <dgm:cxn modelId="{D8648485-55A1-405A-8FD3-BFC621EDE3A8}" type="presOf" srcId="{BC0110F2-4030-4781-95EB-69308FAE62E3}" destId="{CFB61FAD-3FA4-4113-A097-1E3BD0704559}" srcOrd="0" destOrd="0" presId="urn:microsoft.com/office/officeart/2005/8/layout/vList2"/>
    <dgm:cxn modelId="{204ADFB0-6CD7-447D-B6D8-8FE374F00FC1}" type="presOf" srcId="{E7D047F6-035D-4796-8C06-7DCC2DB82C46}" destId="{1CE52FD7-397D-4034-9EB5-83250CA9C45C}" srcOrd="0" destOrd="0" presId="urn:microsoft.com/office/officeart/2005/8/layout/vList2"/>
    <dgm:cxn modelId="{A87B88C4-80AC-4754-B9E1-C9FA61F99D87}" type="presOf" srcId="{BE31E4E8-0D75-46A6-9FF2-7200F6CF2368}" destId="{11F6D221-C108-4C36-AFED-8B8267B48995}" srcOrd="0" destOrd="0" presId="urn:microsoft.com/office/officeart/2005/8/layout/vList2"/>
    <dgm:cxn modelId="{65A124D4-32EE-4488-BD2D-1187F8AF1EEC}" srcId="{5FB60B75-F853-45FE-B198-F8C604D4C664}" destId="{5925FBB7-DAD4-40B3-A87C-5F22AABC1857}" srcOrd="0" destOrd="0" parTransId="{BB6EBA69-819C-4018-9F5C-0C417826292D}" sibTransId="{9C7DF274-D7FB-40D0-BA83-1C73C27509A6}"/>
    <dgm:cxn modelId="{54550FD7-A5DE-4BAC-B0FA-99C9A68CDDE8}" srcId="{5FB60B75-F853-45FE-B198-F8C604D4C664}" destId="{3FC3A2CF-D7FA-48EC-B8B1-58AE37CD35BF}" srcOrd="6" destOrd="0" parTransId="{9FF99AE3-FFD5-4F3E-820E-317201465176}" sibTransId="{DF138091-80A6-4B41-AC6F-C240107487F6}"/>
    <dgm:cxn modelId="{D388E2D9-5020-4B16-BAFC-7CB1EFBEF92E}" type="presOf" srcId="{FB74AC74-329D-4B85-8CF0-70E471F9C167}" destId="{53002868-CA71-41BD-981E-579CEC38FF7D}" srcOrd="0" destOrd="0" presId="urn:microsoft.com/office/officeart/2005/8/layout/vList2"/>
    <dgm:cxn modelId="{8CE051FF-77FE-44E4-8DF8-71C219947CA3}" srcId="{5FB60B75-F853-45FE-B198-F8C604D4C664}" destId="{BC0110F2-4030-4781-95EB-69308FAE62E3}" srcOrd="7" destOrd="0" parTransId="{3F9A3810-AA7A-4ADF-B5B8-B8FC24564BE9}" sibTransId="{A31733F3-D7CF-4CF7-8905-90EE9D756DC0}"/>
    <dgm:cxn modelId="{79755241-7CBA-49CF-823B-1998517D1777}" type="presParOf" srcId="{CFAD05D5-990F-46C5-9443-6D44C0F5D074}" destId="{8FB442C1-7C9B-47B9-A23C-631F6BDB9AE9}" srcOrd="0" destOrd="0" presId="urn:microsoft.com/office/officeart/2005/8/layout/vList2"/>
    <dgm:cxn modelId="{D62C1CD8-D0C8-4303-80AD-6EFCEAF2783A}" type="presParOf" srcId="{CFAD05D5-990F-46C5-9443-6D44C0F5D074}" destId="{B429CB41-4886-420E-BB79-B23DB090027F}" srcOrd="1" destOrd="0" presId="urn:microsoft.com/office/officeart/2005/8/layout/vList2"/>
    <dgm:cxn modelId="{6C635BA6-AFDD-4A60-B8FF-B2D969034FE4}" type="presParOf" srcId="{CFAD05D5-990F-46C5-9443-6D44C0F5D074}" destId="{1CE52FD7-397D-4034-9EB5-83250CA9C45C}" srcOrd="2" destOrd="0" presId="urn:microsoft.com/office/officeart/2005/8/layout/vList2"/>
    <dgm:cxn modelId="{93E50F27-C254-42FD-B5AC-C88733B3F392}" type="presParOf" srcId="{CFAD05D5-990F-46C5-9443-6D44C0F5D074}" destId="{0B7BC176-EC6C-4268-B5DA-F871DEC0E37D}" srcOrd="3" destOrd="0" presId="urn:microsoft.com/office/officeart/2005/8/layout/vList2"/>
    <dgm:cxn modelId="{A47C2010-A365-458C-9FE6-FE9B4E455A99}" type="presParOf" srcId="{CFAD05D5-990F-46C5-9443-6D44C0F5D074}" destId="{53002868-CA71-41BD-981E-579CEC38FF7D}" srcOrd="4" destOrd="0" presId="urn:microsoft.com/office/officeart/2005/8/layout/vList2"/>
    <dgm:cxn modelId="{5E1A55AA-621F-45C4-BCE3-402823C6EAD7}" type="presParOf" srcId="{CFAD05D5-990F-46C5-9443-6D44C0F5D074}" destId="{0307F04E-3A70-4D80-8CFF-2415D2EFDBAE}" srcOrd="5" destOrd="0" presId="urn:microsoft.com/office/officeart/2005/8/layout/vList2"/>
    <dgm:cxn modelId="{6D00EB0E-A4CF-43D0-9E54-12624CBBCDDE}" type="presParOf" srcId="{CFAD05D5-990F-46C5-9443-6D44C0F5D074}" destId="{4E150649-386C-4F0E-AE1E-F1D9B7181BD5}" srcOrd="6" destOrd="0" presId="urn:microsoft.com/office/officeart/2005/8/layout/vList2"/>
    <dgm:cxn modelId="{3E4F6CEE-B677-4D6A-B586-6D7EE54C3133}" type="presParOf" srcId="{CFAD05D5-990F-46C5-9443-6D44C0F5D074}" destId="{E4767895-B1A0-4719-8719-F5D5E3AB494E}" srcOrd="7" destOrd="0" presId="urn:microsoft.com/office/officeart/2005/8/layout/vList2"/>
    <dgm:cxn modelId="{6CA2F8B0-95E1-4EC6-A8E6-C4F290016609}" type="presParOf" srcId="{CFAD05D5-990F-46C5-9443-6D44C0F5D074}" destId="{FDA621B2-E651-4739-9E0F-8BB7057E01DB}" srcOrd="8" destOrd="0" presId="urn:microsoft.com/office/officeart/2005/8/layout/vList2"/>
    <dgm:cxn modelId="{38B09202-AAD4-4CEC-94E4-347161BFB7DB}" type="presParOf" srcId="{CFAD05D5-990F-46C5-9443-6D44C0F5D074}" destId="{52F6F957-09E3-4027-9655-D1FDC97936B3}" srcOrd="9" destOrd="0" presId="urn:microsoft.com/office/officeart/2005/8/layout/vList2"/>
    <dgm:cxn modelId="{C98F0D41-6CE1-40F9-A8E6-F639852CA2E9}" type="presParOf" srcId="{CFAD05D5-990F-46C5-9443-6D44C0F5D074}" destId="{11F6D221-C108-4C36-AFED-8B8267B48995}" srcOrd="10" destOrd="0" presId="urn:microsoft.com/office/officeart/2005/8/layout/vList2"/>
    <dgm:cxn modelId="{75352FF8-05D5-46AF-A956-67BB7CC1FBE9}" type="presParOf" srcId="{CFAD05D5-990F-46C5-9443-6D44C0F5D074}" destId="{0E8EBDFF-20F8-47CE-BA17-831B104B6027}" srcOrd="11" destOrd="0" presId="urn:microsoft.com/office/officeart/2005/8/layout/vList2"/>
    <dgm:cxn modelId="{D1D78967-212D-4309-AA84-DAB8E0075D31}" type="presParOf" srcId="{CFAD05D5-990F-46C5-9443-6D44C0F5D074}" destId="{4963482A-6511-4048-9B2A-2547A39B7B1A}" srcOrd="12" destOrd="0" presId="urn:microsoft.com/office/officeart/2005/8/layout/vList2"/>
    <dgm:cxn modelId="{150097AA-7CC1-4375-BB5C-AC0D0965DBD8}" type="presParOf" srcId="{CFAD05D5-990F-46C5-9443-6D44C0F5D074}" destId="{E886C1FC-EE8A-4D24-BF49-F5D2E43E4385}" srcOrd="13" destOrd="0" presId="urn:microsoft.com/office/officeart/2005/8/layout/vList2"/>
    <dgm:cxn modelId="{D180CE42-F1D0-456D-AA53-928C6D17595A}" type="presParOf" srcId="{CFAD05D5-990F-46C5-9443-6D44C0F5D074}" destId="{CFB61FAD-3FA4-4113-A097-1E3BD070455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FB36F-7B74-4358-94AA-E09BCA2C72B8}">
      <dsp:nvSpPr>
        <dsp:cNvPr id="0" name=""/>
        <dsp:cNvSpPr/>
      </dsp:nvSpPr>
      <dsp:spPr>
        <a:xfrm>
          <a:off x="0" y="58695"/>
          <a:ext cx="6589730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Sarajevo 1947. – Zagreb 2022.</a:t>
          </a:r>
          <a:endParaRPr lang="hr-HR" sz="1400" kern="1200"/>
        </a:p>
      </dsp:txBody>
      <dsp:txXfrm>
        <a:off x="15992" y="74687"/>
        <a:ext cx="6557746" cy="295616"/>
      </dsp:txXfrm>
    </dsp:sp>
    <dsp:sp modelId="{9A4531A4-679C-4E52-88EA-2FEF14FBDDDB}">
      <dsp:nvSpPr>
        <dsp:cNvPr id="0" name=""/>
        <dsp:cNvSpPr/>
      </dsp:nvSpPr>
      <dsp:spPr>
        <a:xfrm>
          <a:off x="0" y="426615"/>
          <a:ext cx="6589730" cy="327600"/>
        </a:xfrm>
        <a:prstGeom prst="round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diplomirao</a:t>
          </a:r>
          <a:r>
            <a:rPr lang="en-US" sz="1400" kern="1200" dirty="0"/>
            <a:t> </a:t>
          </a:r>
          <a:r>
            <a:rPr lang="en-US" sz="1400" kern="1200" dirty="0" err="1"/>
            <a:t>sociologiju</a:t>
          </a:r>
          <a:r>
            <a:rPr lang="en-US" sz="1400" kern="1200" dirty="0"/>
            <a:t> i </a:t>
          </a:r>
          <a:r>
            <a:rPr lang="en-US" sz="1400" kern="1200" dirty="0" err="1"/>
            <a:t>filozodiju</a:t>
          </a:r>
          <a:r>
            <a:rPr lang="en-US" sz="1400" kern="1200" dirty="0"/>
            <a:t> 1971. / </a:t>
          </a:r>
          <a:r>
            <a:rPr lang="en-US" sz="1400" kern="1200" dirty="0" err="1"/>
            <a:t>doktorirao</a:t>
          </a:r>
          <a:r>
            <a:rPr lang="en-US" sz="1400" kern="1200" dirty="0"/>
            <a:t> </a:t>
          </a:r>
          <a:r>
            <a:rPr lang="en-US" sz="1400" kern="1200" dirty="0" err="1"/>
            <a:t>sociologiju</a:t>
          </a:r>
          <a:r>
            <a:rPr lang="en-US" sz="1400" kern="1200" dirty="0"/>
            <a:t> 1980.</a:t>
          </a:r>
          <a:endParaRPr lang="hr-HR" sz="1400" kern="1200" dirty="0"/>
        </a:p>
      </dsp:txBody>
      <dsp:txXfrm>
        <a:off x="15992" y="442607"/>
        <a:ext cx="6557746" cy="295616"/>
      </dsp:txXfrm>
    </dsp:sp>
    <dsp:sp modelId="{1436908B-79FC-4390-928A-906B8F9E4580}">
      <dsp:nvSpPr>
        <dsp:cNvPr id="0" name=""/>
        <dsp:cNvSpPr/>
      </dsp:nvSpPr>
      <dsp:spPr>
        <a:xfrm>
          <a:off x="0" y="794535"/>
          <a:ext cx="6589730" cy="327600"/>
        </a:xfrm>
        <a:prstGeom prst="round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1975.-2022. </a:t>
          </a:r>
          <a:r>
            <a:rPr lang="en-US" sz="1400" kern="1200" dirty="0" err="1"/>
            <a:t>predavao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Filozofskom</a:t>
          </a:r>
          <a:r>
            <a:rPr lang="en-US" sz="1400" kern="1200" dirty="0"/>
            <a:t> </a:t>
          </a:r>
          <a:r>
            <a:rPr lang="en-US" sz="1400" kern="1200" dirty="0" err="1"/>
            <a:t>fakultetu</a:t>
          </a:r>
          <a:r>
            <a:rPr lang="en-US" sz="1400" kern="1200" dirty="0"/>
            <a:t> u </a:t>
          </a:r>
          <a:r>
            <a:rPr lang="en-US" sz="1400" kern="1200" dirty="0" err="1"/>
            <a:t>Zagrebu</a:t>
          </a:r>
          <a:endParaRPr lang="hr-HR" sz="1400" kern="1200" dirty="0"/>
        </a:p>
      </dsp:txBody>
      <dsp:txXfrm>
        <a:off x="15992" y="810527"/>
        <a:ext cx="6557746" cy="295616"/>
      </dsp:txXfrm>
    </dsp:sp>
    <dsp:sp modelId="{5ED8720C-F169-4082-884B-BB7BFB87C0C2}">
      <dsp:nvSpPr>
        <dsp:cNvPr id="0" name=""/>
        <dsp:cNvSpPr/>
      </dsp:nvSpPr>
      <dsp:spPr>
        <a:xfrm>
          <a:off x="0" y="1162455"/>
          <a:ext cx="6589730" cy="327600"/>
        </a:xfrm>
        <a:prstGeom prst="round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2018. </a:t>
          </a:r>
          <a:r>
            <a:rPr lang="en-US" sz="1400" kern="1200" dirty="0" err="1"/>
            <a:t>Izabran</a:t>
          </a:r>
          <a:r>
            <a:rPr lang="en-US" sz="1400" kern="1200" dirty="0"/>
            <a:t> </a:t>
          </a:r>
          <a:r>
            <a:rPr lang="en-US" sz="1400" kern="1200" dirty="0" err="1"/>
            <a:t>za</a:t>
          </a:r>
          <a:r>
            <a:rPr lang="en-US" sz="1400" kern="1200" dirty="0"/>
            <a:t> </a:t>
          </a:r>
          <a:r>
            <a:rPr lang="en-US" sz="1400" kern="1200" dirty="0" err="1"/>
            <a:t>proesora</a:t>
          </a:r>
          <a:r>
            <a:rPr lang="en-US" sz="1400" kern="1200" dirty="0"/>
            <a:t> emeritus</a:t>
          </a:r>
          <a:endParaRPr lang="hr-HR" sz="1400" kern="1200" dirty="0"/>
        </a:p>
      </dsp:txBody>
      <dsp:txXfrm>
        <a:off x="15992" y="1178447"/>
        <a:ext cx="6557746" cy="295616"/>
      </dsp:txXfrm>
    </dsp:sp>
    <dsp:sp modelId="{E4A8913D-66F8-4D89-90C9-CE5FDC54FFFF}">
      <dsp:nvSpPr>
        <dsp:cNvPr id="0" name=""/>
        <dsp:cNvSpPr/>
      </dsp:nvSpPr>
      <dsp:spPr>
        <a:xfrm>
          <a:off x="0" y="1530375"/>
          <a:ext cx="6589730" cy="327600"/>
        </a:xfrm>
        <a:prstGeom prst="round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Dobitnik</a:t>
          </a:r>
          <a:r>
            <a:rPr lang="en-US" sz="1400" kern="1200" dirty="0"/>
            <a:t> </a:t>
          </a:r>
          <a:r>
            <a:rPr lang="en-US" sz="1400" kern="1200" dirty="0" err="1"/>
            <a:t>Povelje</a:t>
          </a:r>
          <a:r>
            <a:rPr lang="en-US" sz="1400" kern="1200" dirty="0"/>
            <a:t> </a:t>
          </a:r>
          <a:r>
            <a:rPr lang="en-US" sz="1400" kern="1200" dirty="0" err="1"/>
            <a:t>Filozofskog</a:t>
          </a:r>
          <a:r>
            <a:rPr lang="en-US" sz="1400" kern="1200" dirty="0"/>
            <a:t> </a:t>
          </a:r>
          <a:r>
            <a:rPr lang="en-US" sz="1400" kern="1200" dirty="0" err="1"/>
            <a:t>fakulteta</a:t>
          </a:r>
          <a:endParaRPr lang="hr-HR" sz="1400" kern="1200" dirty="0"/>
        </a:p>
      </dsp:txBody>
      <dsp:txXfrm>
        <a:off x="15992" y="1546367"/>
        <a:ext cx="6557746" cy="295616"/>
      </dsp:txXfrm>
    </dsp:sp>
    <dsp:sp modelId="{2FA4A379-C601-47BE-B387-D3FEE060C3A0}">
      <dsp:nvSpPr>
        <dsp:cNvPr id="0" name=""/>
        <dsp:cNvSpPr/>
      </dsp:nvSpPr>
      <dsp:spPr>
        <a:xfrm>
          <a:off x="0" y="1898295"/>
          <a:ext cx="6589730" cy="327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Etabliranje</a:t>
          </a:r>
          <a:r>
            <a:rPr lang="en-US" sz="1400" kern="1200" dirty="0"/>
            <a:t> urbane </a:t>
          </a:r>
          <a:r>
            <a:rPr lang="en-US" sz="1400" kern="1200" dirty="0" err="1"/>
            <a:t>sociologije</a:t>
          </a:r>
          <a:r>
            <a:rPr lang="en-US" sz="1400" kern="1200" dirty="0"/>
            <a:t> i sociologija </a:t>
          </a:r>
          <a:r>
            <a:rPr lang="en-US" sz="1400" kern="1200" dirty="0" err="1"/>
            <a:t>rizika</a:t>
          </a:r>
          <a:r>
            <a:rPr lang="en-US" sz="1400" kern="1200" dirty="0"/>
            <a:t> u </a:t>
          </a:r>
          <a:r>
            <a:rPr lang="en-US" sz="1400" kern="1200" dirty="0" err="1"/>
            <a:t>Hrvatskoj</a:t>
          </a:r>
          <a:endParaRPr lang="hr-HR" sz="1400" kern="1200" dirty="0"/>
        </a:p>
      </dsp:txBody>
      <dsp:txXfrm>
        <a:off x="15992" y="1914287"/>
        <a:ext cx="6557746" cy="295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523DA-1A3E-4575-B505-DDE4F44D88F9}">
      <dsp:nvSpPr>
        <dsp:cNvPr id="0" name=""/>
        <dsp:cNvSpPr/>
      </dsp:nvSpPr>
      <dsp:spPr>
        <a:xfrm>
          <a:off x="0" y="40594"/>
          <a:ext cx="6535347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Urbana sociologija (1985) </a:t>
          </a:r>
        </a:p>
      </dsp:txBody>
      <dsp:txXfrm>
        <a:off x="15992" y="56586"/>
        <a:ext cx="6503363" cy="295616"/>
      </dsp:txXfrm>
    </dsp:sp>
    <dsp:sp modelId="{B5154E5B-D656-4548-AB01-D631E7A64F0F}">
      <dsp:nvSpPr>
        <dsp:cNvPr id="0" name=""/>
        <dsp:cNvSpPr/>
      </dsp:nvSpPr>
      <dsp:spPr>
        <a:xfrm>
          <a:off x="0" y="401640"/>
          <a:ext cx="6535347" cy="327600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Suvremeno društvo i urbanizacija (1987)</a:t>
          </a:r>
        </a:p>
      </dsp:txBody>
      <dsp:txXfrm>
        <a:off x="15992" y="417632"/>
        <a:ext cx="6503363" cy="295616"/>
      </dsp:txXfrm>
    </dsp:sp>
    <dsp:sp modelId="{F6770393-90DC-42DA-B596-432D4500CB97}">
      <dsp:nvSpPr>
        <dsp:cNvPr id="0" name=""/>
        <dsp:cNvSpPr/>
      </dsp:nvSpPr>
      <dsp:spPr>
        <a:xfrm>
          <a:off x="0" y="769560"/>
          <a:ext cx="6535347" cy="327600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Društvena dioba prostora (1989)</a:t>
          </a:r>
        </a:p>
      </dsp:txBody>
      <dsp:txXfrm>
        <a:off x="15992" y="785552"/>
        <a:ext cx="6503363" cy="295616"/>
      </dsp:txXfrm>
    </dsp:sp>
    <dsp:sp modelId="{3FB4EBD7-D736-47E8-A47D-2941BA20D15F}">
      <dsp:nvSpPr>
        <dsp:cNvPr id="0" name=""/>
        <dsp:cNvSpPr/>
      </dsp:nvSpPr>
      <dsp:spPr>
        <a:xfrm>
          <a:off x="0" y="1137480"/>
          <a:ext cx="6535347" cy="327600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Energija i društvo (1991)</a:t>
          </a:r>
        </a:p>
      </dsp:txBody>
      <dsp:txXfrm>
        <a:off x="15992" y="1153472"/>
        <a:ext cx="6503363" cy="295616"/>
      </dsp:txXfrm>
    </dsp:sp>
    <dsp:sp modelId="{42047A21-9DFD-4863-9B8B-8C54DF62B0C0}">
      <dsp:nvSpPr>
        <dsp:cNvPr id="0" name=""/>
        <dsp:cNvSpPr/>
      </dsp:nvSpPr>
      <dsp:spPr>
        <a:xfrm>
          <a:off x="0" y="1505400"/>
          <a:ext cx="6535347" cy="327600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Socijalna teorija i hazardni život (1995)</a:t>
          </a:r>
        </a:p>
      </dsp:txBody>
      <dsp:txXfrm>
        <a:off x="15992" y="1521392"/>
        <a:ext cx="6503363" cy="295616"/>
      </dsp:txXfrm>
    </dsp:sp>
    <dsp:sp modelId="{697EE2C4-2A04-4AB8-B339-9ADFEC83B9D5}">
      <dsp:nvSpPr>
        <dsp:cNvPr id="0" name=""/>
        <dsp:cNvSpPr/>
      </dsp:nvSpPr>
      <dsp:spPr>
        <a:xfrm>
          <a:off x="0" y="1873320"/>
          <a:ext cx="6535347" cy="327600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Urbano društvo na početku 21. stoljeća (2011), </a:t>
          </a:r>
        </a:p>
      </dsp:txBody>
      <dsp:txXfrm>
        <a:off x="15992" y="1889312"/>
        <a:ext cx="6503363" cy="295616"/>
      </dsp:txXfrm>
    </dsp:sp>
    <dsp:sp modelId="{750DE4F4-0051-4C9B-B127-1F7BBAB7028C}">
      <dsp:nvSpPr>
        <dsp:cNvPr id="0" name=""/>
        <dsp:cNvSpPr/>
      </dsp:nvSpPr>
      <dsp:spPr>
        <a:xfrm>
          <a:off x="0" y="2241240"/>
          <a:ext cx="6535347" cy="327600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Čikaška škola urbane sociologije (2012)</a:t>
          </a:r>
        </a:p>
      </dsp:txBody>
      <dsp:txXfrm>
        <a:off x="15992" y="2257232"/>
        <a:ext cx="6503363" cy="295616"/>
      </dsp:txXfrm>
    </dsp:sp>
    <dsp:sp modelId="{4724AA8C-630C-4878-8399-0F344D3034C7}">
      <dsp:nvSpPr>
        <dsp:cNvPr id="0" name=""/>
        <dsp:cNvSpPr/>
      </dsp:nvSpPr>
      <dsp:spPr>
        <a:xfrm>
          <a:off x="0" y="2609159"/>
          <a:ext cx="6535347" cy="327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Prema društvu uspješno reguliranog rizika (2012)</a:t>
          </a:r>
          <a:endParaRPr lang="hr-HR" sz="1400" kern="1200"/>
        </a:p>
      </dsp:txBody>
      <dsp:txXfrm>
        <a:off x="15992" y="2625151"/>
        <a:ext cx="6503363" cy="295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EBE4-ED5C-489B-AB3B-F14BF8DCED97}">
      <dsp:nvSpPr>
        <dsp:cNvPr id="0" name=""/>
        <dsp:cNvSpPr/>
      </dsp:nvSpPr>
      <dsp:spPr>
        <a:xfrm>
          <a:off x="0" y="108769"/>
          <a:ext cx="6096000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Evidencija svih pogona različitih vrsta s obzirom na karakter rizičnosti koji su u nekoj sredini klasificirani kao opasni ili rizični, </a:t>
          </a:r>
        </a:p>
      </dsp:txBody>
      <dsp:txXfrm>
        <a:off x="24502" y="133271"/>
        <a:ext cx="6046996" cy="452926"/>
      </dsp:txXfrm>
    </dsp:sp>
    <dsp:sp modelId="{CA30B97D-721D-4868-A15A-06A29BE1CCEB}">
      <dsp:nvSpPr>
        <dsp:cNvPr id="0" name=""/>
        <dsp:cNvSpPr/>
      </dsp:nvSpPr>
      <dsp:spPr>
        <a:xfrm>
          <a:off x="0" y="648139"/>
          <a:ext cx="6096000" cy="5019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Organizacija efikasnog monitoringa aktivnosti rizičnih pogona i situacija u određenoj sredini, </a:t>
          </a:r>
        </a:p>
      </dsp:txBody>
      <dsp:txXfrm>
        <a:off x="24502" y="672641"/>
        <a:ext cx="6046996" cy="452926"/>
      </dsp:txXfrm>
    </dsp:sp>
    <dsp:sp modelId="{7E881479-BE65-4E23-9A14-68CA7D96D2DD}">
      <dsp:nvSpPr>
        <dsp:cNvPr id="0" name=""/>
        <dsp:cNvSpPr/>
      </dsp:nvSpPr>
      <dsp:spPr>
        <a:xfrm>
          <a:off x="0" y="1187509"/>
          <a:ext cx="6096000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Izrada metoda, postupaka i principa praćenja situacija, </a:t>
          </a:r>
        </a:p>
      </dsp:txBody>
      <dsp:txXfrm>
        <a:off x="24502" y="1212011"/>
        <a:ext cx="6046996" cy="452926"/>
      </dsp:txXfrm>
    </dsp:sp>
    <dsp:sp modelId="{5E6C12CB-34B7-44F9-8FEA-D21429B1817B}">
      <dsp:nvSpPr>
        <dsp:cNvPr id="0" name=""/>
        <dsp:cNvSpPr/>
      </dsp:nvSpPr>
      <dsp:spPr>
        <a:xfrm>
          <a:off x="0" y="1726880"/>
          <a:ext cx="6096000" cy="501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Izrada plana akcija, mjera i postupaka koje valja započeti ukoliko dođe do izbijanja neke hazardne ili rizične situacije, </a:t>
          </a:r>
        </a:p>
      </dsp:txBody>
      <dsp:txXfrm>
        <a:off x="24502" y="1751382"/>
        <a:ext cx="6046996" cy="452926"/>
      </dsp:txXfrm>
    </dsp:sp>
    <dsp:sp modelId="{340A0418-2A81-4AE9-941A-B1D37942E27A}">
      <dsp:nvSpPr>
        <dsp:cNvPr id="0" name=""/>
        <dsp:cNvSpPr/>
      </dsp:nvSpPr>
      <dsp:spPr>
        <a:xfrm>
          <a:off x="0" y="2266250"/>
          <a:ext cx="6096000" cy="5019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Informiranje (uključivanje) javnosti, </a:t>
          </a:r>
        </a:p>
      </dsp:txBody>
      <dsp:txXfrm>
        <a:off x="24502" y="2290752"/>
        <a:ext cx="6046996" cy="452926"/>
      </dsp:txXfrm>
    </dsp:sp>
    <dsp:sp modelId="{5CBD49CF-8AD7-4745-9B4B-34DD42AA2C94}">
      <dsp:nvSpPr>
        <dsp:cNvPr id="0" name=""/>
        <dsp:cNvSpPr/>
      </dsp:nvSpPr>
      <dsp:spPr>
        <a:xfrm>
          <a:off x="0" y="2805620"/>
          <a:ext cx="6096000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Izrada zakonske procedure kojom se kontrola rizika zakonski utemeljuje uz razradu.</a:t>
          </a:r>
        </a:p>
      </dsp:txBody>
      <dsp:txXfrm>
        <a:off x="24502" y="2830122"/>
        <a:ext cx="6046996" cy="452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442C1-7C9B-47B9-A23C-631F6BDB9AE9}">
      <dsp:nvSpPr>
        <dsp:cNvPr id="0" name=""/>
        <dsp:cNvSpPr/>
      </dsp:nvSpPr>
      <dsp:spPr>
        <a:xfrm>
          <a:off x="0" y="62679"/>
          <a:ext cx="6082251" cy="418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Proširivanje pješačkih zona</a:t>
          </a:r>
        </a:p>
      </dsp:txBody>
      <dsp:txXfrm>
        <a:off x="20419" y="83098"/>
        <a:ext cx="6041413" cy="377437"/>
      </dsp:txXfrm>
    </dsp:sp>
    <dsp:sp modelId="{1CE52FD7-397D-4034-9EB5-83250CA9C45C}">
      <dsp:nvSpPr>
        <dsp:cNvPr id="0" name=""/>
        <dsp:cNvSpPr/>
      </dsp:nvSpPr>
      <dsp:spPr>
        <a:xfrm>
          <a:off x="0" y="512634"/>
          <a:ext cx="6082251" cy="418275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Obnova starije stambene i industrijske izgradnje</a:t>
          </a:r>
        </a:p>
      </dsp:txBody>
      <dsp:txXfrm>
        <a:off x="20419" y="533053"/>
        <a:ext cx="6041413" cy="377437"/>
      </dsp:txXfrm>
    </dsp:sp>
    <dsp:sp modelId="{53002868-CA71-41BD-981E-579CEC38FF7D}">
      <dsp:nvSpPr>
        <dsp:cNvPr id="0" name=""/>
        <dsp:cNvSpPr/>
      </dsp:nvSpPr>
      <dsp:spPr>
        <a:xfrm>
          <a:off x="0" y="962589"/>
          <a:ext cx="6082251" cy="418275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Nova izgradnja – najčešće u formi interpolacija</a:t>
          </a:r>
        </a:p>
      </dsp:txBody>
      <dsp:txXfrm>
        <a:off x="20419" y="983008"/>
        <a:ext cx="6041413" cy="377437"/>
      </dsp:txXfrm>
    </dsp:sp>
    <dsp:sp modelId="{4E150649-386C-4F0E-AE1E-F1D9B7181BD5}">
      <dsp:nvSpPr>
        <dsp:cNvPr id="0" name=""/>
        <dsp:cNvSpPr/>
      </dsp:nvSpPr>
      <dsp:spPr>
        <a:xfrm>
          <a:off x="0" y="1391918"/>
          <a:ext cx="6082251" cy="418275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Nova stambena i poslovna izgradnja</a:t>
          </a:r>
        </a:p>
      </dsp:txBody>
      <dsp:txXfrm>
        <a:off x="20419" y="1412337"/>
        <a:ext cx="6041413" cy="377437"/>
      </dsp:txXfrm>
    </dsp:sp>
    <dsp:sp modelId="{FDA621B2-E651-4739-9E0F-8BB7057E01DB}">
      <dsp:nvSpPr>
        <dsp:cNvPr id="0" name=""/>
        <dsp:cNvSpPr/>
      </dsp:nvSpPr>
      <dsp:spPr>
        <a:xfrm>
          <a:off x="0" y="1862499"/>
          <a:ext cx="6082251" cy="418275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Uređivanja, najčešće centralnog dijela</a:t>
          </a:r>
          <a:r>
            <a:rPr lang="en-US" sz="1100" kern="1200"/>
            <a:t> </a:t>
          </a:r>
          <a:r>
            <a:rPr lang="hr-HR" sz="1100" kern="1200"/>
            <a:t>grada –  nova rasvjeta, novo opločenje, </a:t>
          </a:r>
          <a:r>
            <a:rPr lang="en-US" sz="1100" kern="1200"/>
            <a:t>u</a:t>
          </a:r>
          <a:r>
            <a:rPr lang="hr-HR" sz="1100" kern="1200"/>
            <a:t>rbana oprema</a:t>
          </a:r>
        </a:p>
      </dsp:txBody>
      <dsp:txXfrm>
        <a:off x="20419" y="1882918"/>
        <a:ext cx="6041413" cy="377437"/>
      </dsp:txXfrm>
    </dsp:sp>
    <dsp:sp modelId="{11F6D221-C108-4C36-AFED-8B8267B48995}">
      <dsp:nvSpPr>
        <dsp:cNvPr id="0" name=""/>
        <dsp:cNvSpPr/>
      </dsp:nvSpPr>
      <dsp:spPr>
        <a:xfrm>
          <a:off x="0" y="2312454"/>
          <a:ext cx="6082251" cy="418275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Sadnja novog i uređivanje starog zelenila, obnova parkovnih i drugih rekreacijskih  površina</a:t>
          </a:r>
        </a:p>
      </dsp:txBody>
      <dsp:txXfrm>
        <a:off x="20419" y="2332873"/>
        <a:ext cx="6041413" cy="377437"/>
      </dsp:txXfrm>
    </dsp:sp>
    <dsp:sp modelId="{4963482A-6511-4048-9B2A-2547A39B7B1A}">
      <dsp:nvSpPr>
        <dsp:cNvPr id="0" name=""/>
        <dsp:cNvSpPr/>
      </dsp:nvSpPr>
      <dsp:spPr>
        <a:xfrm>
          <a:off x="0" y="2762409"/>
          <a:ext cx="6082251" cy="418275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Smanjivanje dotoka privatnog prometa različitim sustavima (ograničenja pristupa  centru grada, naplata ulaska u centar grada</a:t>
          </a:r>
        </a:p>
      </dsp:txBody>
      <dsp:txXfrm>
        <a:off x="20419" y="2782828"/>
        <a:ext cx="6041413" cy="377437"/>
      </dsp:txXfrm>
    </dsp:sp>
    <dsp:sp modelId="{CFB61FAD-3FA4-4113-A097-1E3BD0704559}">
      <dsp:nvSpPr>
        <dsp:cNvPr id="0" name=""/>
        <dsp:cNvSpPr/>
      </dsp:nvSpPr>
      <dsp:spPr>
        <a:xfrm>
          <a:off x="0" y="3212364"/>
          <a:ext cx="6082251" cy="418275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Jačanje i umnožavanje tipova i elemenata javnog prijevoza različitim načinima –    povećanje frekvencije, umnožava nje</a:t>
          </a:r>
          <a:r>
            <a:rPr lang="en-US" sz="1100" kern="1200"/>
            <a:t> </a:t>
          </a:r>
          <a:r>
            <a:rPr lang="hr-HR" sz="1100" kern="1200"/>
            <a:t>tipova javnog prometa, osiguravanje   biciklističkih staza i sl</a:t>
          </a:r>
          <a:r>
            <a:rPr lang="en-US" sz="1100" kern="1200"/>
            <a:t>.</a:t>
          </a:r>
          <a:endParaRPr lang="hr-HR" sz="1100" kern="1200"/>
        </a:p>
      </dsp:txBody>
      <dsp:txXfrm>
        <a:off x="20419" y="3232783"/>
        <a:ext cx="6041413" cy="37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8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009" y="1251500"/>
            <a:ext cx="5514138" cy="151254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Ognjen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Čaldarović</a:t>
            </a:r>
            <a:b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(194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-20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22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hr-HR" sz="2800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26" y="2942979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Fakultet hrvatskih studija Sveučilišta u Zagrebu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008" y="504509"/>
            <a:ext cx="551413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SOCIOLOGIJA HRVATSKOGA </a:t>
            </a:r>
            <a:r>
              <a:rPr lang="hr-HR" sz="2000" b="1">
                <a:solidFill>
                  <a:schemeClr val="accent3">
                    <a:lumMod val="75000"/>
                  </a:schemeClr>
                </a:solidFill>
              </a:rPr>
              <a:t>DRUŠTVA 2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928" y="833495"/>
            <a:ext cx="3054123" cy="234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1957"/>
            <a:ext cx="6201420" cy="2946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20" y="3902159"/>
            <a:ext cx="6222045" cy="29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729" y="1282101"/>
            <a:ext cx="4362170" cy="1027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Iz životopisa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19181"/>
              </p:ext>
            </p:extLst>
          </p:nvPr>
        </p:nvGraphicFramePr>
        <p:xfrm>
          <a:off x="917975" y="3091805"/>
          <a:ext cx="6589730" cy="228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1133" y="3415954"/>
            <a:ext cx="3366761" cy="1844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133" y="770021"/>
            <a:ext cx="3319320" cy="221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3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60" y="1245314"/>
            <a:ext cx="5658170" cy="8997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Najvažnije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knjige</a:t>
            </a:r>
            <a:endParaRPr lang="hr-H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353" y="1065654"/>
            <a:ext cx="1579941" cy="2270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976" y="3335684"/>
            <a:ext cx="16002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797" y="2410255"/>
            <a:ext cx="1592782" cy="2370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94404914"/>
              </p:ext>
            </p:extLst>
          </p:nvPr>
        </p:nvGraphicFramePr>
        <p:xfrm>
          <a:off x="900760" y="2708824"/>
          <a:ext cx="6535347" cy="297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830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03" y="987398"/>
            <a:ext cx="2963207" cy="9920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RIZICI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99" y="3758572"/>
            <a:ext cx="7077869" cy="88892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„Hazard je mnogo širi koncept koji uključuje vjerojatnost pojavljivanja događaja, utjecaj i jačinu događaja na društvo i okoliš, kao i sociopolitički kontekst u kojem se situacija odvija.“ (Čaldarović, 1994: 4)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299" y="2406299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T</a:t>
            </a:r>
            <a:r>
              <a:rPr lang="hr-HR" dirty="0" err="1"/>
              <a:t>erminološka</a:t>
            </a:r>
            <a:r>
              <a:rPr lang="hr-HR" dirty="0"/>
              <a:t> zbrka koja okružuje pojam rizika komplicira se upotrebom pojmova koji imaju slična ili približno slična značenja: opasnost. hazard, ugroženost (ugroza), prijetnja, rizik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94473" y="4954121"/>
            <a:ext cx="510826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„Simbolizacija rizika u tranzicijskim društvima je vrlo značajan element ponašanja stanovništva i odnosi se najčešće na predstavu o postojanju društvene nepravde u distribuciji rizika.“ (Čaldarović, 2012: 25)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90" y="2626323"/>
            <a:ext cx="3553056" cy="1776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7299" y="5155446"/>
            <a:ext cx="6096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E</a:t>
            </a:r>
            <a:r>
              <a:rPr lang="hr-HR" dirty="0" err="1"/>
              <a:t>kologijski</a:t>
            </a:r>
            <a:r>
              <a:rPr lang="hr-HR" dirty="0"/>
              <a:t> rizik predstavlja ukupnu sumu različitih rizika koji imaju ekološke posljedice odnosno široke posljedice za cijelo društvo. </a:t>
            </a:r>
            <a:r>
              <a:rPr lang="en-US" dirty="0"/>
              <a:t>(2012:23)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399315" y="1054027"/>
            <a:ext cx="6096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r-HR" dirty="0"/>
              <a:t>. Neki su ljudi više pogođeni distribucijom i rastom rizika od drugih, čime nastaje novi tip egzistencijalnoga položaja: tzv. socijalni rizični položaj (social risk position).</a:t>
            </a:r>
          </a:p>
        </p:txBody>
      </p:sp>
    </p:spTree>
    <p:extLst>
      <p:ext uri="{BB962C8B-B14F-4D97-AF65-F5344CB8AC3E}">
        <p14:creationId xmlns:p14="http://schemas.microsoft.com/office/powerpoint/2010/main" val="36316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115" y="924582"/>
            <a:ext cx="3179637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Komunikacija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rizicima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092" y="2930877"/>
            <a:ext cx="4631585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. „Komunikacija rizika pretpostavlja racionaliziranje njegove strukture, izradu mentalnog modela prihvaćanja (ili odbijanja) rizika i kontekstualizaciju rizika u svakodnevni milje.“ (Čaldarović, 2012: 23</a:t>
            </a:r>
            <a:r>
              <a:rPr lang="en-US" dirty="0"/>
              <a:t>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83" y="404306"/>
            <a:ext cx="3814834" cy="2048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7901190"/>
              </p:ext>
            </p:extLst>
          </p:nvPr>
        </p:nvGraphicFramePr>
        <p:xfrm>
          <a:off x="5942454" y="2700045"/>
          <a:ext cx="6096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36092" y="4854635"/>
            <a:ext cx="4631585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Po lokacijskom kriteriju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hr-HR" dirty="0"/>
              <a:t> može biti lokalna i šira, po kriteriju stručnosti, ekspertna i laička, a po kriteriju uključenosti aktivna i pasivna javnost.</a:t>
            </a:r>
          </a:p>
        </p:txBody>
      </p:sp>
    </p:spTree>
    <p:extLst>
      <p:ext uri="{BB962C8B-B14F-4D97-AF65-F5344CB8AC3E}">
        <p14:creationId xmlns:p14="http://schemas.microsoft.com/office/powerpoint/2010/main" val="11103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80" y="874508"/>
            <a:ext cx="3743402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Nimby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sindrom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80" y="2733651"/>
            <a:ext cx="5999747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Lokalnu javnost jednostavno treba uvjeriti da vjeruje u ekspertne prosudbe u nekoj rizičnoj situaciji pri čemu racionalni argumenti često nisu dovoljni jer povjerenje među ovim vrstama javnosti nije lako postići.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0549" y="862899"/>
            <a:ext cx="670101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U najvećem broju opisa rizičnih situacija u masovnim se medijima situacija želi prikazati još dramatičnijom što svakako može imati utjecaj na način prijama informacija u najširoj javnosti (socijalna amplifikacija rizika).“ (Čaldarović, 2012: 34)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680" y="4459229"/>
            <a:ext cx="7009117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Sindrom NIMBY izrazito je složen, tvrdoglav i uporan proces koji se pojavljuje gotovo uvijek kada se neka inicijativa povezana s većom ili manjom percepcijom rizika ili opasnosti pokušava provesti u djelo na nekoj mikrolokaciji. Zanimljivo je da je gotovo jedini mehanizam koji se dosad pokušao primijeniti kojim bi se sindrom NIMBY umanjio ili ukinuo – sustav naknada ili kompenzacija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307" y="2436009"/>
            <a:ext cx="3036540" cy="208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325" y="4206283"/>
            <a:ext cx="3013624" cy="2260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90" y="882190"/>
            <a:ext cx="2416491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Gradovi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urbanost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2980" y="1153384"/>
            <a:ext cx="704170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Grad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sustav</a:t>
            </a:r>
            <a:r>
              <a:rPr lang="en-US" b="1" dirty="0"/>
              <a:t> - </a:t>
            </a:r>
            <a:r>
              <a:rPr lang="hr-HR" dirty="0"/>
              <a:t>sklop kompleksnih međusobno povezanih sustava koji određuju ustrojstvo gradskog života. (Čaldarović, 1987: 109-112).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885" y="5455955"/>
            <a:ext cx="109193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Urbano </a:t>
            </a:r>
            <a:r>
              <a:rPr lang="en-US" dirty="0" err="1"/>
              <a:t>planiranje</a:t>
            </a:r>
            <a:r>
              <a:rPr lang="en-US" dirty="0"/>
              <a:t> - </a:t>
            </a:r>
            <a:r>
              <a:rPr lang="en-US" dirty="0" err="1"/>
              <a:t>intervencija</a:t>
            </a:r>
            <a:r>
              <a:rPr lang="en-US" dirty="0"/>
              <a:t> </a:t>
            </a:r>
            <a:r>
              <a:rPr lang="hr-HR" dirty="0"/>
              <a:t>političke u ekonomsku sferu na nivou prostorne jedinice, a koja predstavlja svakako jedno od najopćenitijih određenja tog procesa koji se uvijek pokušavao definirati kao svjesna, racionalizirana akcija orijentirana racionalnom usmjeravanju budućnosti.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762" y="2470771"/>
            <a:ext cx="6096000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r-HR" dirty="0"/>
              <a:t>Čaldarović (2010: 70-75), analizirajući potencijale urbane obnove Zagreba, također kritički govori o ekonomskim, političkim i stručnim akterima u zagrebačkom urbanom prostoru i navodi da se „privatni investitor u nas po prvi puta javlja kao 'kompleksan akter' koji ne samo da može i želi investirati u jedan dio centralne pješačke jezgre Zagreba, nego se pojavljuje i kao glavni akter – organizator cijelog procesa donošenja odluka, izrade projekata rekonstrukcije, pa i samog selektora pojedinih rješenja.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3958" y="2058174"/>
            <a:ext cx="3329125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Buduće generacije stanovnika ovoga lijepog grada morat će se dobro potruditi da isprave pogreške prošlosti (ako to uopće bude moguće, naravno), a sadašnje da i pored svih svojih napora nekako uspiju objasniti civiliziranom svijetu nemoć onoga što bismo mogli prigodno nazvati 'shvaćanjem tranzicijske demokracije</a:t>
            </a:r>
          </a:p>
        </p:txBody>
      </p:sp>
    </p:spTree>
    <p:extLst>
      <p:ext uri="{BB962C8B-B14F-4D97-AF65-F5344CB8AC3E}">
        <p14:creationId xmlns:p14="http://schemas.microsoft.com/office/powerpoint/2010/main" val="20267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32" y="909690"/>
            <a:ext cx="2272112" cy="118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Urbana </a:t>
            </a:r>
            <a:r>
              <a:rPr lang="en-US" dirty="0" err="1">
                <a:solidFill>
                  <a:srgbClr val="C00000"/>
                </a:solidFill>
              </a:rPr>
              <a:t>obnova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397" y="1097284"/>
            <a:ext cx="6096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r-HR" dirty="0"/>
              <a:t>U najvećem je broju slučaje­va shvaćena kao kompleksan proces obnove degradirane fizičke strukture dijela grada (manjeg ili većeg), ali i njegove socijalne strukture.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0286817"/>
              </p:ext>
            </p:extLst>
          </p:nvPr>
        </p:nvGraphicFramePr>
        <p:xfrm>
          <a:off x="1102321" y="2566611"/>
          <a:ext cx="6082251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851465" y="2346604"/>
            <a:ext cx="31855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Zagreb će, nastave li se navedeni trendovi, uskoro postati primjer “dualnoga grada” u kojem će neki s ponosom isticati od­lične primjere ograđenih naselja i “sigurnih područja” famoznih urbanih vila. Bit će tu svakako i </a:t>
            </a:r>
            <a:r>
              <a:rPr lang="hr-HR" dirty="0" err="1"/>
              <a:t>gentrificiranih</a:t>
            </a:r>
            <a:r>
              <a:rPr lang="hr-HR" dirty="0"/>
              <a:t> područja. No, to onda više neće biti grad društvenog prostora, grad svima dostupan, nego prostor grada raspodijeljen u privatizirane, više ili manje ekskluzivne, nadgledane i ograničene zone</a:t>
            </a:r>
          </a:p>
        </p:txBody>
      </p:sp>
    </p:spTree>
    <p:extLst>
      <p:ext uri="{BB962C8B-B14F-4D97-AF65-F5344CB8AC3E}">
        <p14:creationId xmlns:p14="http://schemas.microsoft.com/office/powerpoint/2010/main" val="32479559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2289AC-3CA0-42F6-BF7B-160017FEC26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5fd3971-b5ca-4513-81b0-4115ed507ba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4641</TotalTime>
  <Words>958</Words>
  <Application>Microsoft Office PowerPoint</Application>
  <PresentationFormat>Široki zaslon</PresentationFormat>
  <Paragraphs>56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Ognjen Čaldarović (1947-2022)</vt:lpstr>
      <vt:lpstr>Iz životopisa</vt:lpstr>
      <vt:lpstr>Najvažnije knjige</vt:lpstr>
      <vt:lpstr>RIZICI</vt:lpstr>
      <vt:lpstr>Komunikacija o rizicima</vt:lpstr>
      <vt:lpstr>Nimby sindrom</vt:lpstr>
      <vt:lpstr>Gradovi I urbanost</vt:lpstr>
      <vt:lpstr>Urbana obnova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210</cp:revision>
  <dcterms:created xsi:type="dcterms:W3CDTF">2021-02-27T15:10:45Z</dcterms:created>
  <dcterms:modified xsi:type="dcterms:W3CDTF">2025-05-20T17:58:03Z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