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2" r:id="rId3"/>
    <p:sldId id="291" r:id="rId4"/>
    <p:sldId id="292" r:id="rId5"/>
    <p:sldId id="293" r:id="rId6"/>
    <p:sldId id="295" r:id="rId7"/>
    <p:sldId id="296" r:id="rId8"/>
    <p:sldId id="269" r:id="rId9"/>
    <p:sldId id="290" r:id="rId10"/>
    <p:sldId id="272" r:id="rId11"/>
    <p:sldId id="280" r:id="rId12"/>
    <p:sldId id="281" r:id="rId13"/>
    <p:sldId id="282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26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3EF05-FA8F-4EB2-B066-F688E0696E62}" type="datetimeFigureOut">
              <a:rPr lang="hr-HR" smtClean="0"/>
              <a:pPr/>
              <a:t>11.4.2021.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DB8BF-B8A9-4EF0-9FD3-94D9C48DA03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2108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DB8BF-B8A9-4EF0-9FD3-94D9C48DA036}" type="slidenum">
              <a:rPr lang="hr-HR" smtClean="0"/>
              <a:pPr/>
              <a:t>29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28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9D05-949B-4D2B-BDEB-88F1EF1D3880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FF46-B49C-4BE2-BCD1-4E2EDC9ED054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63CE0-2160-4EE5-B84A-99D35BE2A723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7518-7CFF-44E2-9B02-95D53B404EB0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7A39-8FEF-4D29-A9CC-0034CBE53FF4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E8BD-091A-4EA2-8A6A-80055C4C0134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0EE2-C28D-436A-83CE-72F07BB491BE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ECAD-CF0B-4E41-A65F-76F0F9747D87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B214-1343-4889-B0E9-886A1ADC1167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F384-77A3-42F4-8957-FD1AFB4E4965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F9D6-A602-41D2-8CAE-8B7C1288F92D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4911B-9E16-4E92-913B-17A4565672D1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>
                <a:solidFill>
                  <a:schemeClr val="tx2"/>
                </a:solidFill>
              </a:rPr>
              <a:t>OPERACIONALIZACIJA ISTRAŽIVANJA </a:t>
            </a:r>
            <a:br>
              <a:rPr lang="hr-HR" dirty="0">
                <a:solidFill>
                  <a:schemeClr val="tx2"/>
                </a:solidFill>
              </a:rPr>
            </a:br>
            <a:r>
              <a:rPr lang="hr-HR" dirty="0">
                <a:solidFill>
                  <a:schemeClr val="tx2"/>
                </a:solidFill>
              </a:rPr>
              <a:t>UZORAK I UZORKOVANJE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" name="Podnaslov 4">
            <a:extLst>
              <a:ext uri="{FF2B5EF4-FFF2-40B4-BE49-F238E27FC236}">
                <a16:creationId xmlns:a16="http://schemas.microsoft.com/office/drawing/2014/main" id="{EB43D2EE-CA98-47A5-B4EE-790D873439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Uzorak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36278" y="1066800"/>
            <a:ext cx="8001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Vrste uzoraka: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 marL="342900" indent="-342900">
              <a:buAutoNum type="arabicParenR"/>
            </a:pPr>
            <a:r>
              <a:rPr lang="hr-HR" dirty="0"/>
              <a:t>Slučajni uzorci</a:t>
            </a:r>
          </a:p>
          <a:p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/>
              <a:t>Jednostavni slučajni uzorak</a:t>
            </a:r>
          </a:p>
          <a:p>
            <a:pPr marL="285750" indent="-285750">
              <a:buFontTx/>
              <a:buChar char="-"/>
            </a:pPr>
            <a:r>
              <a:rPr lang="hr-HR" dirty="0"/>
              <a:t>Stratificirani uzorak</a:t>
            </a:r>
          </a:p>
          <a:p>
            <a:pPr marL="285750" indent="-285750">
              <a:buFontTx/>
              <a:buChar char="-"/>
            </a:pPr>
            <a:r>
              <a:rPr lang="hr-HR" dirty="0" err="1"/>
              <a:t>Klaster</a:t>
            </a:r>
            <a:r>
              <a:rPr lang="hr-HR" dirty="0"/>
              <a:t> uzorak (</a:t>
            </a:r>
            <a:r>
              <a:rPr lang="hr-HR" dirty="0" err="1"/>
              <a:t>jednostupanjski</a:t>
            </a:r>
            <a:r>
              <a:rPr lang="hr-HR" dirty="0"/>
              <a:t>, </a:t>
            </a:r>
            <a:r>
              <a:rPr lang="hr-HR" dirty="0" err="1"/>
              <a:t>dvostupanjski</a:t>
            </a:r>
            <a:r>
              <a:rPr lang="hr-HR" dirty="0"/>
              <a:t>, </a:t>
            </a:r>
            <a:r>
              <a:rPr lang="hr-HR" dirty="0" err="1"/>
              <a:t>trostupanjski</a:t>
            </a:r>
            <a:r>
              <a:rPr lang="hr-HR" dirty="0"/>
              <a:t>) – </a:t>
            </a:r>
            <a:r>
              <a:rPr lang="hr-HR" dirty="0" err="1"/>
              <a:t>višeetapni</a:t>
            </a:r>
            <a:r>
              <a:rPr lang="hr-HR" dirty="0"/>
              <a:t> ...</a:t>
            </a:r>
          </a:p>
          <a:p>
            <a:pPr marL="285750" indent="-285750">
              <a:buFontTx/>
              <a:buChar char="-"/>
            </a:pPr>
            <a:r>
              <a:rPr lang="hr-HR" dirty="0"/>
              <a:t>Sustavni (sistematski) slučajni uzorak</a:t>
            </a:r>
          </a:p>
          <a:p>
            <a:pPr marL="285750" indent="-285750">
              <a:buFontTx/>
              <a:buChar char="-"/>
            </a:pPr>
            <a:endParaRPr lang="hr-HR" dirty="0"/>
          </a:p>
          <a:p>
            <a:r>
              <a:rPr lang="hr-HR" dirty="0"/>
              <a:t>2) Neslučajni uzorci</a:t>
            </a:r>
          </a:p>
          <a:p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/>
              <a:t>Prigodni uzorak</a:t>
            </a:r>
          </a:p>
          <a:p>
            <a:pPr marL="285750" indent="-285750">
              <a:buFontTx/>
              <a:buChar char="-"/>
            </a:pPr>
            <a:r>
              <a:rPr lang="hr-HR" dirty="0"/>
              <a:t>Namjerni ili svrhoviti uzorak </a:t>
            </a:r>
          </a:p>
          <a:p>
            <a:pPr marL="285750" indent="-285750">
              <a:buFontTx/>
              <a:buChar char="-"/>
            </a:pPr>
            <a:r>
              <a:rPr lang="hr-HR" dirty="0"/>
              <a:t>Uzorak eksperata (nekada ga se poistovjećuje s namjernim)</a:t>
            </a:r>
          </a:p>
          <a:p>
            <a:pPr marL="285750" indent="-285750">
              <a:buFontTx/>
              <a:buChar char="-"/>
            </a:pPr>
            <a:r>
              <a:rPr lang="hr-HR" dirty="0" err="1"/>
              <a:t>Kvotni</a:t>
            </a:r>
            <a:r>
              <a:rPr lang="hr-HR" dirty="0"/>
              <a:t> uzorak (proporcionalni kvota uzorak i neproporcionalni kvota uzorak)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0" name="Picture 2" descr="C:\Users\Opoje\Desktop\Sličice\tipovi  uzora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232079"/>
            <a:ext cx="1834848" cy="1298824"/>
          </a:xfrm>
          <a:prstGeom prst="rect">
            <a:avLst/>
          </a:prstGeom>
          <a:noFill/>
        </p:spPr>
      </p:pic>
      <p:pic>
        <p:nvPicPr>
          <p:cNvPr id="11" name="Picture 10" descr="C:\Users\Opoje\Desktop\Sličice\uzora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990600"/>
            <a:ext cx="2724150" cy="1362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023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0670"/>
            <a:ext cx="7772400" cy="685799"/>
          </a:xfrm>
        </p:spPr>
        <p:txBody>
          <a:bodyPr>
            <a:noAutofit/>
          </a:bodyPr>
          <a:lstStyle/>
          <a:p>
            <a:r>
              <a:rPr lang="hr-HR" sz="3600" dirty="0"/>
              <a:t>Statističko zaključivanje i standardna greška uzorka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6278" y="1066800"/>
            <a:ext cx="8001000" cy="7423058"/>
          </a:xfrm>
          <a:prstGeom prst="rect">
            <a:avLst/>
          </a:prstGeom>
          <a:blipFill rotWithShape="0">
            <a:blip r:embed="rId2" cstate="print"/>
            <a:stretch>
              <a:fillRect l="-457" t="-411"/>
            </a:stretch>
          </a:blipFill>
        </p:spPr>
        <p:txBody>
          <a:bodyPr/>
          <a:lstStyle/>
          <a:p>
            <a:r>
              <a:rPr lang="hr-HR"/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39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Statističko zaključivanje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6278" y="1066800"/>
                <a:ext cx="8001000" cy="67499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Standardna devijacija </a:t>
                </a:r>
                <a:r>
                  <a:rPr lang="hr-HR" dirty="0" err="1"/>
                  <a:t>sampling</a:t>
                </a:r>
                <a:r>
                  <a:rPr lang="hr-HR" dirty="0"/>
                  <a:t> distribucija proporcija – standardna pogreška proporcije</a:t>
                </a:r>
              </a:p>
              <a:p>
                <a:endParaRPr lang="hr-HR" dirty="0"/>
              </a:p>
              <a:p>
                <a14:m>
                  <m:oMath xmlns:m="http://schemas.openxmlformats.org/officeDocument/2006/math">
                    <m:r>
                      <a:rPr lang="hr-HR" i="1" dirty="0" smtClean="0">
                        <a:latin typeface="Cambria Math" panose="02040503050406030204" pitchFamily="18" charset="0"/>
                      </a:rPr>
                      <m:t>𝑆𝐷</m:t>
                    </m:r>
                    <m:r>
                      <a:rPr lang="hr-HR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hr-HR" i="1" dirty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r-HR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hr-HR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r-HR" b="0" i="1" dirty="0" smtClean="0">
                                <a:latin typeface="Cambria Math" panose="02040503050406030204" pitchFamily="18" charset="0"/>
                              </a:rPr>
                              <m:t>𝑝𝑥𝑞</m:t>
                            </m:r>
                          </m:num>
                          <m:den>
                            <m:r>
                              <a:rPr lang="hr-HR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rad>
                    <m:r>
                      <a:rPr lang="hr-HR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∗100 ∗</m:t>
                    </m:r>
                    <m:r>
                      <m:rPr>
                        <m:sty m:val="p"/>
                      </m:rPr>
                      <a:rPr lang="hr-HR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grani</m:t>
                    </m:r>
                    <m:r>
                      <a:rPr lang="hr-HR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č</m:t>
                    </m:r>
                    <m:r>
                      <m:rPr>
                        <m:sty m:val="p"/>
                      </m:rPr>
                      <a:rPr lang="hr-HR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na</m:t>
                    </m:r>
                    <m:r>
                      <a:rPr lang="hr-HR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hr-HR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vrijednost</m:t>
                    </m:r>
                    <m:r>
                      <a:rPr lang="hr-HR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r-HR" dirty="0">
                    <a:latin typeface="+mj-lt"/>
                  </a:rPr>
                  <a:t>željene razine pouzdanosti (npr. 1,96 za 95 %)</a:t>
                </a:r>
              </a:p>
              <a:p>
                <a:endParaRPr lang="hr-HR" dirty="0">
                  <a:latin typeface="+mj-lt"/>
                </a:endParaRPr>
              </a:p>
              <a:p>
                <a:endParaRPr lang="hr-HR" dirty="0">
                  <a:latin typeface="+mj-lt"/>
                </a:endParaRPr>
              </a:p>
              <a:p>
                <a:r>
                  <a:rPr lang="hr-HR" dirty="0">
                    <a:latin typeface="+mj-lt"/>
                  </a:rPr>
                  <a:t>Zadatak:</a:t>
                </a:r>
              </a:p>
              <a:p>
                <a:endParaRPr lang="hr-HR" dirty="0">
                  <a:latin typeface="+mj-lt"/>
                </a:endParaRPr>
              </a:p>
              <a:p>
                <a:r>
                  <a:rPr lang="hr-HR" dirty="0">
                    <a:latin typeface="+mj-lt"/>
                  </a:rPr>
                  <a:t>Na izlaznoj anketni koristili smo jednostavni slučajni uzorak od 1000 ispitanika kako bi saznali za koga su glasači glasovali na izborima za predsjednika RH. Za kandidata AB je glasovala 40 % birača, a za kandidata BC 60 %. Izračunajte standardu pogrešku uzorka i uz 5 % rizika odredite u kojem intervalu se vjerojatno nalaze parametri populacije? Kod koje proporcije je standardna pogreška najveća?</a:t>
                </a:r>
              </a:p>
              <a:p>
                <a:endParaRPr lang="hr-HR" dirty="0">
                  <a:latin typeface="+mj-lt"/>
                </a:endParaRPr>
              </a:p>
              <a:p>
                <a:endParaRPr lang="hr-HR" dirty="0">
                  <a:latin typeface="+mj-lt"/>
                </a:endParaRPr>
              </a:p>
              <a:p>
                <a:endParaRPr lang="hr-HR" dirty="0">
                  <a:latin typeface="+mj-lt"/>
                </a:endParaRPr>
              </a:p>
              <a:p>
                <a:endParaRPr lang="hr-HR" dirty="0">
                  <a:latin typeface="+mj-lt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hr-HR" dirty="0">
                  <a:solidFill>
                    <a:schemeClr val="tx2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hr-HR" dirty="0">
                  <a:solidFill>
                    <a:schemeClr val="tx2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hr-HR" dirty="0">
                  <a:solidFill>
                    <a:schemeClr val="tx2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hr-HR" dirty="0">
                  <a:solidFill>
                    <a:schemeClr val="tx2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hr-HR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278" y="1066800"/>
                <a:ext cx="8001000" cy="674998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609" t="-452" r="-45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51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Statističko zaključivanje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36278" y="1066800"/>
            <a:ext cx="8001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Granice pouzdanosti omogućavaju nam testiranje </a:t>
            </a:r>
            <a:r>
              <a:rPr lang="hr-HR" dirty="0" err="1"/>
              <a:t>nul</a:t>
            </a:r>
            <a:r>
              <a:rPr lang="hr-HR" dirty="0"/>
              <a:t>-hipoteza.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+mj-lt"/>
              </a:rPr>
              <a:t>Centralni granični teorem – normalna raspodjela!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Specifičnost normalne raspodjele je da se u intervalu od M+/- 1SD nalazi 68,26% svih rezultata, u intervalu M+/- 2SD 95,44% rezultata, a u M+/-3SD 99,73%.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1" name="Picture 8" descr="http://www.iitm.com/Weekly_update/428-DR-Chart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209800"/>
            <a:ext cx="57912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36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Plan i realizacijauzorka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257800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hr-HR" sz="1800" b="1" dirty="0">
                <a:solidFill>
                  <a:schemeClr val="tx2"/>
                </a:solidFill>
              </a:rPr>
              <a:t>PLAN UZORKA</a:t>
            </a:r>
          </a:p>
          <a:p>
            <a:pPr marL="0" indent="0">
              <a:buNone/>
            </a:pPr>
            <a:endParaRPr lang="hr-HR" sz="1800" b="1" dirty="0">
              <a:solidFill>
                <a:schemeClr val="tx2"/>
              </a:solidFill>
            </a:endParaRPr>
          </a:p>
          <a:p>
            <a:r>
              <a:rPr lang="en-US" sz="1800" b="1" i="1" dirty="0">
                <a:solidFill>
                  <a:schemeClr val="tx2"/>
                </a:solidFill>
              </a:rPr>
              <a:t>1.1</a:t>
            </a:r>
            <a:r>
              <a:rPr lang="hr-HR" sz="1800" b="1" i="1" dirty="0">
                <a:solidFill>
                  <a:schemeClr val="tx2"/>
                </a:solidFill>
              </a:rPr>
              <a:t>. </a:t>
            </a:r>
            <a:r>
              <a:rPr lang="en-US" sz="1800" b="1" i="1" dirty="0" err="1">
                <a:solidFill>
                  <a:schemeClr val="tx2"/>
                </a:solidFill>
              </a:rPr>
              <a:t>Ciljana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populacija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en-US" sz="1800" b="1" i="1" dirty="0">
                <a:solidFill>
                  <a:schemeClr val="tx2"/>
                </a:solidFill>
              </a:rPr>
              <a:t>1.2. </a:t>
            </a:r>
            <a:r>
              <a:rPr lang="en-US" sz="1800" b="1" i="1" dirty="0" err="1">
                <a:solidFill>
                  <a:schemeClr val="tx2"/>
                </a:solidFill>
              </a:rPr>
              <a:t>Osnovni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skup</a:t>
            </a:r>
            <a:r>
              <a:rPr lang="en-US" sz="1800" b="1" i="1" dirty="0">
                <a:solidFill>
                  <a:schemeClr val="tx2"/>
                </a:solidFill>
              </a:rPr>
              <a:t> i </a:t>
            </a:r>
            <a:r>
              <a:rPr lang="en-US" sz="1800" b="1" i="1" dirty="0" err="1">
                <a:solidFill>
                  <a:schemeClr val="tx2"/>
                </a:solidFill>
              </a:rPr>
              <a:t>okvir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za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izbor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uzorka</a:t>
            </a:r>
            <a:r>
              <a:rPr lang="en-US" sz="1800" i="1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en-US" sz="1800" b="1" i="1" dirty="0">
                <a:solidFill>
                  <a:schemeClr val="tx2"/>
                </a:solidFill>
              </a:rPr>
              <a:t>1.3. </a:t>
            </a:r>
            <a:r>
              <a:rPr lang="en-US" sz="1800" b="1" i="1" dirty="0" err="1">
                <a:solidFill>
                  <a:schemeClr val="tx2"/>
                </a:solidFill>
              </a:rPr>
              <a:t>Način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izbora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uzorka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en-US" sz="1800" b="1" i="1" dirty="0">
                <a:solidFill>
                  <a:schemeClr val="tx2"/>
                </a:solidFill>
              </a:rPr>
              <a:t>1.4.</a:t>
            </a:r>
            <a:r>
              <a:rPr lang="en-US" sz="1800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Veličinu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uzorka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en-US" sz="1800" b="1" i="1" dirty="0">
                <a:solidFill>
                  <a:schemeClr val="tx2"/>
                </a:solidFill>
              </a:rPr>
              <a:t>1.5. </a:t>
            </a:r>
            <a:r>
              <a:rPr lang="en-US" sz="1800" b="1" i="1" dirty="0" err="1">
                <a:solidFill>
                  <a:schemeClr val="tx2"/>
                </a:solidFill>
              </a:rPr>
              <a:t>Disperziranost</a:t>
            </a:r>
            <a:r>
              <a:rPr lang="en-US" sz="1800" b="1" i="1" dirty="0">
                <a:solidFill>
                  <a:schemeClr val="tx2"/>
                </a:solidFill>
              </a:rPr>
              <a:t> (</a:t>
            </a:r>
            <a:r>
              <a:rPr lang="en-US" sz="1800" b="1" i="1" dirty="0" err="1">
                <a:solidFill>
                  <a:schemeClr val="tx2"/>
                </a:solidFill>
              </a:rPr>
              <a:t>raspršenost</a:t>
            </a:r>
            <a:r>
              <a:rPr lang="en-US" sz="1800" b="1" i="1" dirty="0">
                <a:solidFill>
                  <a:schemeClr val="tx2"/>
                </a:solidFill>
              </a:rPr>
              <a:t>)</a:t>
            </a:r>
            <a:r>
              <a:rPr lang="en-US" sz="1800" b="1" i="1" dirty="0" err="1">
                <a:solidFill>
                  <a:schemeClr val="tx2"/>
                </a:solidFill>
              </a:rPr>
              <a:t>uzorka</a:t>
            </a:r>
            <a:endParaRPr lang="hr-HR" sz="1800" b="1" i="1" dirty="0">
              <a:solidFill>
                <a:schemeClr val="tx2"/>
              </a:solidFill>
            </a:endParaRPr>
          </a:p>
          <a:p>
            <a:endParaRPr lang="hr-HR" sz="1800" b="1" i="1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1800" b="1" dirty="0">
                <a:solidFill>
                  <a:schemeClr val="tx2"/>
                </a:solidFill>
              </a:rPr>
              <a:t>2. REALIZACIJA UZORKA:</a:t>
            </a:r>
            <a:endParaRPr lang="hr-HR" sz="1800" b="1" dirty="0">
              <a:solidFill>
                <a:schemeClr val="tx2"/>
              </a:solidFill>
            </a:endParaRPr>
          </a:p>
          <a:p>
            <a:pPr>
              <a:buNone/>
            </a:pPr>
            <a:endParaRPr lang="hr-HR" sz="1800" dirty="0">
              <a:solidFill>
                <a:schemeClr val="tx2"/>
              </a:solidFill>
            </a:endParaRPr>
          </a:p>
          <a:p>
            <a:r>
              <a:rPr lang="en-US" sz="1800" b="1" i="1" dirty="0">
                <a:solidFill>
                  <a:schemeClr val="tx2"/>
                </a:solidFill>
              </a:rPr>
              <a:t>2.1. </a:t>
            </a:r>
            <a:r>
              <a:rPr lang="en-US" sz="1800" b="1" i="1" dirty="0" err="1">
                <a:solidFill>
                  <a:schemeClr val="tx2"/>
                </a:solidFill>
              </a:rPr>
              <a:t>Odsutnost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ispitanika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en-US" sz="1800" b="1" i="1" dirty="0">
                <a:solidFill>
                  <a:schemeClr val="tx2"/>
                </a:solidFill>
              </a:rPr>
              <a:t>2.2. </a:t>
            </a:r>
            <a:r>
              <a:rPr lang="en-US" sz="1800" b="1" i="1" dirty="0" err="1">
                <a:solidFill>
                  <a:schemeClr val="tx2"/>
                </a:solidFill>
              </a:rPr>
              <a:t>Odbijanje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ankete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en-US" sz="1800" b="1" i="1" dirty="0">
                <a:solidFill>
                  <a:schemeClr val="tx2"/>
                </a:solidFill>
              </a:rPr>
              <a:t>2.3. </a:t>
            </a:r>
            <a:r>
              <a:rPr lang="en-US" sz="1800" b="1" i="1" dirty="0" err="1">
                <a:solidFill>
                  <a:schemeClr val="tx2"/>
                </a:solidFill>
              </a:rPr>
              <a:t>Neizjašnjavanje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na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pojedina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anketna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pitanja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en-US" sz="1800" b="1" i="1" dirty="0">
                <a:solidFill>
                  <a:schemeClr val="tx2"/>
                </a:solidFill>
              </a:rPr>
              <a:t>2.4.Greške </a:t>
            </a:r>
            <a:r>
              <a:rPr lang="en-US" sz="1800" b="1" i="1" dirty="0" err="1">
                <a:solidFill>
                  <a:schemeClr val="tx2"/>
                </a:solidFill>
              </a:rPr>
              <a:t>anketara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prilikom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realizacije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postavljenog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plana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uzorka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dirty="0">
                <a:solidFill>
                  <a:schemeClr val="tx2"/>
                </a:solidFill>
              </a:rPr>
              <a:t>(</a:t>
            </a:r>
            <a:r>
              <a:rPr lang="en-US" sz="1800" dirty="0" err="1">
                <a:solidFill>
                  <a:schemeClr val="tx2"/>
                </a:solidFill>
              </a:rPr>
              <a:t>samo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za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neke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anketne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tehnike</a:t>
            </a:r>
            <a:r>
              <a:rPr lang="en-US" sz="1800" dirty="0">
                <a:solidFill>
                  <a:schemeClr val="tx2"/>
                </a:solidFill>
              </a:rPr>
              <a:t>)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Plan uzorka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i="1" dirty="0">
                <a:solidFill>
                  <a:schemeClr val="tx2"/>
                </a:solidFill>
              </a:rPr>
              <a:t>1. CILJANA POPULACIJA</a:t>
            </a:r>
            <a:endParaRPr lang="hr-HR" sz="18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1800" b="1" i="1" dirty="0">
                <a:solidFill>
                  <a:schemeClr val="tx2"/>
                </a:solidFill>
              </a:rPr>
              <a:t>2. OSNOVNI SKUP (i </a:t>
            </a:r>
            <a:r>
              <a:rPr lang="en-US" sz="1800" b="1" i="1" dirty="0" err="1">
                <a:solidFill>
                  <a:schemeClr val="tx2"/>
                </a:solidFill>
              </a:rPr>
              <a:t>okvir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za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izbor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i="1" dirty="0" err="1">
                <a:solidFill>
                  <a:schemeClr val="tx2"/>
                </a:solidFill>
              </a:rPr>
              <a:t>uzorka</a:t>
            </a:r>
            <a:r>
              <a:rPr lang="en-US" sz="1800" b="1" i="1" dirty="0">
                <a:solidFill>
                  <a:schemeClr val="tx2"/>
                </a:solidFill>
              </a:rPr>
              <a:t>)</a:t>
            </a:r>
            <a:endParaRPr lang="hr-HR" sz="1800" b="1" i="1" dirty="0">
              <a:solidFill>
                <a:schemeClr val="tx2"/>
              </a:solidFill>
            </a:endParaRPr>
          </a:p>
          <a:p>
            <a:pPr>
              <a:buNone/>
            </a:pPr>
            <a:endParaRPr lang="hr-HR" sz="1800" dirty="0">
              <a:solidFill>
                <a:schemeClr val="tx2"/>
              </a:solidFill>
            </a:endParaRPr>
          </a:p>
          <a:p>
            <a:r>
              <a:rPr lang="en-US" sz="1800" b="1" dirty="0" err="1">
                <a:solidFill>
                  <a:schemeClr val="tx2"/>
                </a:solidFill>
              </a:rPr>
              <a:t>Osnovni</a:t>
            </a:r>
            <a:r>
              <a:rPr lang="en-US" sz="1800" b="1" dirty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skup</a:t>
            </a:r>
            <a:r>
              <a:rPr lang="en-US" sz="1800" dirty="0">
                <a:solidFill>
                  <a:schemeClr val="tx2"/>
                </a:solidFill>
              </a:rPr>
              <a:t> je </a:t>
            </a:r>
            <a:r>
              <a:rPr lang="en-US" sz="1800" dirty="0" err="1">
                <a:solidFill>
                  <a:schemeClr val="tx2"/>
                </a:solidFill>
              </a:rPr>
              <a:t>skupina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jedinki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iz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koje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biramo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uzorak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hr-HR" sz="1800" b="1" dirty="0">
                <a:solidFill>
                  <a:schemeClr val="tx2"/>
                </a:solidFill>
              </a:rPr>
              <a:t>O</a:t>
            </a:r>
            <a:r>
              <a:rPr lang="en-US" sz="1800" b="1" dirty="0" err="1">
                <a:solidFill>
                  <a:schemeClr val="tx2"/>
                </a:solidFill>
              </a:rPr>
              <a:t>kvir</a:t>
            </a:r>
            <a:r>
              <a:rPr lang="en-US" sz="1800" b="1" dirty="0">
                <a:solidFill>
                  <a:schemeClr val="tx2"/>
                </a:solidFill>
              </a:rPr>
              <a:t> za </a:t>
            </a:r>
            <a:r>
              <a:rPr lang="en-US" sz="1800" b="1" dirty="0" err="1">
                <a:solidFill>
                  <a:schemeClr val="tx2"/>
                </a:solidFill>
              </a:rPr>
              <a:t>izbor</a:t>
            </a:r>
            <a:r>
              <a:rPr lang="en-US" sz="1800" b="1" dirty="0">
                <a:solidFill>
                  <a:schemeClr val="tx2"/>
                </a:solidFill>
              </a:rPr>
              <a:t> </a:t>
            </a:r>
            <a:r>
              <a:rPr lang="en-US" sz="1800" b="1" dirty="0" err="1">
                <a:solidFill>
                  <a:schemeClr val="tx2"/>
                </a:solidFill>
              </a:rPr>
              <a:t>uzorka</a:t>
            </a:r>
            <a:r>
              <a:rPr lang="en-US" sz="1800" dirty="0">
                <a:solidFill>
                  <a:schemeClr val="tx2"/>
                </a:solidFill>
              </a:rPr>
              <a:t> je </a:t>
            </a:r>
            <a:r>
              <a:rPr lang="en-US" sz="1800" dirty="0" err="1">
                <a:solidFill>
                  <a:schemeClr val="tx2"/>
                </a:solidFill>
              </a:rPr>
              <a:t>popis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jedinica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osnovnoga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skupa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hr-HR" sz="18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1800" b="1" i="1" dirty="0">
                <a:solidFill>
                  <a:schemeClr val="tx2"/>
                </a:solidFill>
              </a:rPr>
              <a:t>3. NA</a:t>
            </a:r>
            <a:r>
              <a:rPr lang="en-US" sz="1800" b="1" i="1" dirty="0">
                <a:solidFill>
                  <a:schemeClr val="tx2"/>
                </a:solidFill>
              </a:rPr>
              <a:t>Č</a:t>
            </a:r>
            <a:r>
              <a:rPr lang="de-DE" sz="1800" b="1" i="1" dirty="0">
                <a:solidFill>
                  <a:schemeClr val="tx2"/>
                </a:solidFill>
              </a:rPr>
              <a:t>IN IZBORA UZORKA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hr-HR" sz="1800" dirty="0">
                <a:solidFill>
                  <a:schemeClr val="tx2"/>
                </a:solidFill>
              </a:rPr>
              <a:t>O načinu izbora uzorka </a:t>
            </a:r>
            <a:r>
              <a:rPr lang="de-DE" sz="1800" dirty="0">
                <a:solidFill>
                  <a:schemeClr val="tx2"/>
                </a:solidFill>
              </a:rPr>
              <a:t>najvi</a:t>
            </a:r>
            <a:r>
              <a:rPr lang="hr-HR" sz="1800" dirty="0">
                <a:solidFill>
                  <a:schemeClr val="tx2"/>
                </a:solidFill>
              </a:rPr>
              <a:t>š</a:t>
            </a:r>
            <a:r>
              <a:rPr lang="de-DE" sz="1800" dirty="0">
                <a:solidFill>
                  <a:schemeClr val="tx2"/>
                </a:solidFill>
              </a:rPr>
              <a:t>e ovisi njegova reprezentativnost</a:t>
            </a:r>
            <a:r>
              <a:rPr lang="hr-HR" sz="1800" dirty="0">
                <a:solidFill>
                  <a:schemeClr val="tx2"/>
                </a:solidFill>
              </a:rPr>
              <a:t> (pa s time i </a:t>
            </a:r>
            <a:r>
              <a:rPr lang="de-DE" sz="1800" dirty="0">
                <a:solidFill>
                  <a:schemeClr val="tx2"/>
                </a:solidFill>
              </a:rPr>
              <a:t>ukupna valjanost rezultata istra</a:t>
            </a:r>
            <a:r>
              <a:rPr lang="hr-HR" sz="1800" dirty="0">
                <a:solidFill>
                  <a:schemeClr val="tx2"/>
                </a:solidFill>
              </a:rPr>
              <a:t>ž</a:t>
            </a:r>
            <a:r>
              <a:rPr lang="de-DE" sz="1800" dirty="0">
                <a:solidFill>
                  <a:schemeClr val="tx2"/>
                </a:solidFill>
              </a:rPr>
              <a:t>ivanja</a:t>
            </a:r>
            <a:r>
              <a:rPr lang="hr-HR" sz="1800" dirty="0">
                <a:solidFill>
                  <a:schemeClr val="tx2"/>
                </a:solidFill>
              </a:rPr>
              <a:t>) i mogućnost generalizacije rezultata </a:t>
            </a:r>
          </a:p>
          <a:p>
            <a:pPr marL="0" indent="0">
              <a:buNone/>
            </a:pPr>
            <a:endParaRPr lang="hr-HR" sz="1800" b="1" dirty="0">
              <a:solidFill>
                <a:schemeClr val="tx2"/>
              </a:solidFill>
            </a:endParaRPr>
          </a:p>
          <a:p>
            <a:r>
              <a:rPr lang="de-DE" sz="1800" b="1" dirty="0">
                <a:solidFill>
                  <a:schemeClr val="tx2"/>
                </a:solidFill>
              </a:rPr>
              <a:t>Prema na</a:t>
            </a:r>
            <a:r>
              <a:rPr lang="en-US" sz="1800" b="1" dirty="0">
                <a:solidFill>
                  <a:schemeClr val="tx2"/>
                </a:solidFill>
              </a:rPr>
              <a:t>č</a:t>
            </a:r>
            <a:r>
              <a:rPr lang="de-DE" sz="1800" b="1" dirty="0">
                <a:solidFill>
                  <a:schemeClr val="tx2"/>
                </a:solidFill>
              </a:rPr>
              <a:t>inu izbora</a:t>
            </a:r>
            <a:r>
              <a:rPr lang="de-DE" sz="1800" dirty="0">
                <a:solidFill>
                  <a:schemeClr val="tx2"/>
                </a:solidFill>
              </a:rPr>
              <a:t> razlikujemo dvije osnovne vrste uzoraka</a:t>
            </a:r>
            <a:r>
              <a:rPr lang="en-US" sz="1800" dirty="0">
                <a:solidFill>
                  <a:schemeClr val="tx2"/>
                </a:solidFill>
              </a:rPr>
              <a:t>:</a:t>
            </a:r>
            <a:endParaRPr lang="hr-HR" sz="1800" dirty="0">
              <a:solidFill>
                <a:schemeClr val="tx2"/>
              </a:solidFill>
            </a:endParaRPr>
          </a:p>
          <a:p>
            <a:pPr>
              <a:buNone/>
            </a:pPr>
            <a:endParaRPr lang="hr-HR" sz="1800" dirty="0">
              <a:solidFill>
                <a:schemeClr val="tx2"/>
              </a:solidFill>
            </a:endParaRPr>
          </a:p>
          <a:p>
            <a:pPr lvl="0"/>
            <a:r>
              <a:rPr lang="de-DE" sz="1800" b="1" dirty="0">
                <a:solidFill>
                  <a:schemeClr val="tx2"/>
                </a:solidFill>
              </a:rPr>
              <a:t>Probabilisti</a:t>
            </a:r>
            <a:r>
              <a:rPr lang="en-US" sz="1800" b="1" dirty="0">
                <a:solidFill>
                  <a:schemeClr val="tx2"/>
                </a:solidFill>
              </a:rPr>
              <a:t>č</a:t>
            </a:r>
            <a:r>
              <a:rPr lang="de-DE" sz="1800" b="1" dirty="0">
                <a:solidFill>
                  <a:schemeClr val="tx2"/>
                </a:solidFill>
              </a:rPr>
              <a:t>ki uzorci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r>
              <a:rPr lang="de-DE" sz="1800" b="1" dirty="0">
                <a:solidFill>
                  <a:schemeClr val="tx2"/>
                </a:solidFill>
              </a:rPr>
              <a:t>Neprobabilisti</a:t>
            </a:r>
            <a:r>
              <a:rPr lang="en-US" sz="1800" b="1" dirty="0">
                <a:solidFill>
                  <a:schemeClr val="tx2"/>
                </a:solidFill>
              </a:rPr>
              <a:t>č</a:t>
            </a:r>
            <a:r>
              <a:rPr lang="de-DE" sz="1800" b="1" dirty="0">
                <a:solidFill>
                  <a:schemeClr val="tx2"/>
                </a:solidFill>
              </a:rPr>
              <a:t>ki uzorci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pPr>
              <a:buNone/>
              <a:defRPr/>
            </a:pP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Probabilistički uzorci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1700" b="1" u="sng" dirty="0">
                <a:solidFill>
                  <a:schemeClr val="tx2"/>
                </a:solidFill>
              </a:rPr>
              <a:t>Probabilisti</a:t>
            </a:r>
            <a:r>
              <a:rPr lang="en-US" sz="1700" b="1" u="sng" dirty="0">
                <a:solidFill>
                  <a:schemeClr val="tx2"/>
                </a:solidFill>
              </a:rPr>
              <a:t>č</a:t>
            </a:r>
            <a:r>
              <a:rPr lang="de-DE" sz="1700" b="1" u="sng" dirty="0">
                <a:solidFill>
                  <a:schemeClr val="tx2"/>
                </a:solidFill>
              </a:rPr>
              <a:t>ki uzorci</a:t>
            </a:r>
            <a:endParaRPr lang="hr-HR" sz="1700" dirty="0">
              <a:solidFill>
                <a:schemeClr val="tx2"/>
              </a:solidFill>
            </a:endParaRPr>
          </a:p>
          <a:p>
            <a:r>
              <a:rPr lang="hr-HR" sz="1700" dirty="0">
                <a:solidFill>
                  <a:schemeClr val="tx2"/>
                </a:solidFill>
              </a:rPr>
              <a:t>Da bi uzorak bio probabilistički mora zadovoljiti sljedeće uvjete</a:t>
            </a:r>
            <a:r>
              <a:rPr lang="en-US" sz="1700" dirty="0">
                <a:solidFill>
                  <a:schemeClr val="tx2"/>
                </a:solidFill>
              </a:rPr>
              <a:t>:</a:t>
            </a:r>
            <a:endParaRPr lang="hr-HR" sz="1700" dirty="0">
              <a:solidFill>
                <a:schemeClr val="tx2"/>
              </a:solidFill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1. </a:t>
            </a:r>
            <a:r>
              <a:rPr lang="de-DE" sz="1700" dirty="0">
                <a:solidFill>
                  <a:schemeClr val="tx2"/>
                </a:solidFill>
              </a:rPr>
              <a:t>Za svakog</a:t>
            </a:r>
            <a:r>
              <a:rPr lang="en-US" sz="1700" dirty="0">
                <a:solidFill>
                  <a:schemeClr val="tx2"/>
                </a:solidFill>
              </a:rPr>
              <a:t> č</a:t>
            </a:r>
            <a:r>
              <a:rPr lang="de-DE" sz="1700" dirty="0">
                <a:solidFill>
                  <a:schemeClr val="tx2"/>
                </a:solidFill>
              </a:rPr>
              <a:t>lana populacije</a:t>
            </a:r>
            <a:r>
              <a:rPr lang="en-US" sz="1700" dirty="0">
                <a:solidFill>
                  <a:schemeClr val="tx2"/>
                </a:solidFill>
              </a:rPr>
              <a:t> (</a:t>
            </a:r>
            <a:r>
              <a:rPr lang="de-DE" sz="1700" dirty="0">
                <a:solidFill>
                  <a:schemeClr val="tx2"/>
                </a:solidFill>
              </a:rPr>
              <a:t>osnovnoga skupa</a:t>
            </a:r>
            <a:r>
              <a:rPr lang="en-US" sz="1700" dirty="0">
                <a:solidFill>
                  <a:schemeClr val="tx2"/>
                </a:solidFill>
              </a:rPr>
              <a:t>) </a:t>
            </a:r>
            <a:r>
              <a:rPr lang="de-DE" sz="1700" dirty="0">
                <a:solidFill>
                  <a:schemeClr val="tx2"/>
                </a:solidFill>
              </a:rPr>
              <a:t>mora biti poznata vjerojatnost da bude izabran u uzorak</a:t>
            </a:r>
            <a:r>
              <a:rPr lang="en-US" sz="1700" dirty="0">
                <a:solidFill>
                  <a:schemeClr val="tx2"/>
                </a:solidFill>
              </a:rPr>
              <a:t>;</a:t>
            </a:r>
            <a:endParaRPr lang="hr-HR" sz="1700" dirty="0">
              <a:solidFill>
                <a:schemeClr val="tx2"/>
              </a:solidFill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2. </a:t>
            </a:r>
            <a:r>
              <a:rPr lang="de-DE" sz="1700" dirty="0">
                <a:solidFill>
                  <a:schemeClr val="tx2"/>
                </a:solidFill>
              </a:rPr>
              <a:t>Izbor svih jedinica uzorka mora biti li</a:t>
            </a:r>
            <a:r>
              <a:rPr lang="en-US" sz="1700" dirty="0">
                <a:solidFill>
                  <a:schemeClr val="tx2"/>
                </a:solidFill>
              </a:rPr>
              <a:t>š</a:t>
            </a:r>
            <a:r>
              <a:rPr lang="de-DE" sz="1700" dirty="0">
                <a:solidFill>
                  <a:schemeClr val="tx2"/>
                </a:solidFill>
              </a:rPr>
              <a:t>en bilo kakvog utjecaja</a:t>
            </a:r>
            <a:r>
              <a:rPr lang="en-US" sz="1700" dirty="0">
                <a:solidFill>
                  <a:schemeClr val="tx2"/>
                </a:solidFill>
              </a:rPr>
              <a:t>, </a:t>
            </a:r>
            <a:r>
              <a:rPr lang="de-DE" sz="1700" dirty="0">
                <a:solidFill>
                  <a:schemeClr val="tx2"/>
                </a:solidFill>
              </a:rPr>
              <a:t>namjere ili odluke istra</a:t>
            </a:r>
            <a:r>
              <a:rPr lang="en-US" sz="1700" dirty="0">
                <a:solidFill>
                  <a:schemeClr val="tx2"/>
                </a:solidFill>
              </a:rPr>
              <a:t>ž</a:t>
            </a:r>
            <a:r>
              <a:rPr lang="de-DE" sz="1700" dirty="0">
                <a:solidFill>
                  <a:schemeClr val="tx2"/>
                </a:solidFill>
              </a:rPr>
              <a:t>iva</a:t>
            </a:r>
            <a:r>
              <a:rPr lang="en-US" sz="1700" dirty="0">
                <a:solidFill>
                  <a:schemeClr val="tx2"/>
                </a:solidFill>
              </a:rPr>
              <a:t>č</a:t>
            </a:r>
            <a:r>
              <a:rPr lang="de-DE" sz="1700" dirty="0">
                <a:solidFill>
                  <a:schemeClr val="tx2"/>
                </a:solidFill>
              </a:rPr>
              <a:t>a</a:t>
            </a:r>
            <a:r>
              <a:rPr lang="en-US" sz="1700" dirty="0">
                <a:solidFill>
                  <a:schemeClr val="tx2"/>
                </a:solidFill>
              </a:rPr>
              <a:t>.</a:t>
            </a:r>
            <a:endParaRPr lang="hr-HR" sz="17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1700" b="1" dirty="0">
                <a:solidFill>
                  <a:schemeClr val="tx2"/>
                </a:solidFill>
              </a:rPr>
              <a:t>Glavne prednosti probabilisti</a:t>
            </a:r>
            <a:r>
              <a:rPr lang="en-US" sz="1700" b="1" dirty="0">
                <a:solidFill>
                  <a:schemeClr val="tx2"/>
                </a:solidFill>
              </a:rPr>
              <a:t>č</a:t>
            </a:r>
            <a:r>
              <a:rPr lang="de-DE" sz="1700" b="1" dirty="0">
                <a:solidFill>
                  <a:schemeClr val="tx2"/>
                </a:solidFill>
              </a:rPr>
              <a:t>kih uzoraka</a:t>
            </a:r>
            <a:r>
              <a:rPr lang="en-US" sz="1700" dirty="0">
                <a:solidFill>
                  <a:schemeClr val="tx2"/>
                </a:solidFill>
              </a:rPr>
              <a:t>: </a:t>
            </a:r>
            <a:endParaRPr lang="hr-HR" sz="1700" dirty="0">
              <a:solidFill>
                <a:schemeClr val="tx2"/>
              </a:solidFill>
            </a:endParaRPr>
          </a:p>
          <a:p>
            <a:pPr lvl="0"/>
            <a:r>
              <a:rPr lang="hr-HR" sz="1700" dirty="0">
                <a:solidFill>
                  <a:schemeClr val="tx2"/>
                </a:solidFill>
              </a:rPr>
              <a:t>I</a:t>
            </a:r>
            <a:r>
              <a:rPr lang="de-DE" sz="1700" dirty="0">
                <a:solidFill>
                  <a:schemeClr val="tx2"/>
                </a:solidFill>
              </a:rPr>
              <a:t>sklju</a:t>
            </a:r>
            <a:r>
              <a:rPr lang="en-US" sz="1700" dirty="0">
                <a:solidFill>
                  <a:schemeClr val="tx2"/>
                </a:solidFill>
              </a:rPr>
              <a:t>č</a:t>
            </a:r>
            <a:r>
              <a:rPr lang="de-DE" sz="1700" dirty="0">
                <a:solidFill>
                  <a:schemeClr val="tx2"/>
                </a:solidFill>
              </a:rPr>
              <a:t>ena je bilo kakva pristranost u planu njegova izbora</a:t>
            </a:r>
            <a:r>
              <a:rPr lang="en-US" sz="1700" dirty="0">
                <a:solidFill>
                  <a:schemeClr val="tx2"/>
                </a:solidFill>
              </a:rPr>
              <a:t>;</a:t>
            </a:r>
            <a:endParaRPr lang="hr-HR" sz="1700" dirty="0">
              <a:solidFill>
                <a:schemeClr val="tx2"/>
              </a:solidFill>
            </a:endParaRPr>
          </a:p>
          <a:p>
            <a:pPr lvl="0"/>
            <a:r>
              <a:rPr lang="hr-HR" sz="1700" dirty="0">
                <a:solidFill>
                  <a:schemeClr val="tx2"/>
                </a:solidFill>
              </a:rPr>
              <a:t>Omogućavaju </a:t>
            </a:r>
            <a:r>
              <a:rPr lang="de-DE" sz="1700" dirty="0">
                <a:solidFill>
                  <a:schemeClr val="tx2"/>
                </a:solidFill>
              </a:rPr>
              <a:t>procjenu tzv</a:t>
            </a:r>
            <a:r>
              <a:rPr lang="en-US" sz="1700" dirty="0">
                <a:solidFill>
                  <a:schemeClr val="tx2"/>
                </a:solidFill>
              </a:rPr>
              <a:t>. </a:t>
            </a:r>
            <a:r>
              <a:rPr lang="de-DE" sz="1700" dirty="0">
                <a:solidFill>
                  <a:schemeClr val="tx2"/>
                </a:solidFill>
              </a:rPr>
              <a:t>standardne gre</a:t>
            </a:r>
            <a:r>
              <a:rPr lang="en-US" sz="1700" dirty="0">
                <a:solidFill>
                  <a:schemeClr val="tx2"/>
                </a:solidFill>
              </a:rPr>
              <a:t>š</a:t>
            </a:r>
            <a:r>
              <a:rPr lang="de-DE" sz="1700" dirty="0">
                <a:solidFill>
                  <a:schemeClr val="tx2"/>
                </a:solidFill>
              </a:rPr>
              <a:t>ke uzorka</a:t>
            </a:r>
            <a:r>
              <a:rPr lang="hr-HR" sz="1700" dirty="0">
                <a:solidFill>
                  <a:schemeClr val="tx2"/>
                </a:solidFill>
              </a:rPr>
              <a:t> =&gt;</a:t>
            </a:r>
            <a:r>
              <a:rPr lang="de-DE" sz="1700" dirty="0">
                <a:solidFill>
                  <a:schemeClr val="tx2"/>
                </a:solidFill>
              </a:rPr>
              <a:t> razlike izme</a:t>
            </a:r>
            <a:r>
              <a:rPr lang="en-US" sz="1700" dirty="0">
                <a:solidFill>
                  <a:schemeClr val="tx2"/>
                </a:solidFill>
              </a:rPr>
              <a:t>đ</a:t>
            </a:r>
            <a:r>
              <a:rPr lang="de-DE" sz="1700" dirty="0">
                <a:solidFill>
                  <a:schemeClr val="tx2"/>
                </a:solidFill>
              </a:rPr>
              <a:t>u rezultata dobivenih na uzorku i rezultata koji bi se dobili obuhvatom cijele populacije</a:t>
            </a:r>
            <a:r>
              <a:rPr lang="en-US" sz="1700" dirty="0">
                <a:solidFill>
                  <a:schemeClr val="tx2"/>
                </a:solidFill>
              </a:rPr>
              <a:t>. </a:t>
            </a:r>
            <a:endParaRPr lang="hr-HR" sz="1700" dirty="0">
              <a:solidFill>
                <a:schemeClr val="tx2"/>
              </a:solidFill>
            </a:endParaRPr>
          </a:p>
          <a:p>
            <a:pPr lvl="0"/>
            <a:endParaRPr lang="hr-HR" sz="17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1700" b="1" dirty="0">
                <a:solidFill>
                  <a:schemeClr val="tx2"/>
                </a:solidFill>
              </a:rPr>
              <a:t>Vrste probabilističkih uzoraka:</a:t>
            </a:r>
            <a:endParaRPr lang="hr-HR" sz="1700" dirty="0">
              <a:solidFill>
                <a:schemeClr val="tx2"/>
              </a:solidFill>
            </a:endParaRPr>
          </a:p>
          <a:p>
            <a:pPr lvl="0"/>
            <a:r>
              <a:rPr lang="de-DE" sz="1700" dirty="0">
                <a:solidFill>
                  <a:schemeClr val="tx2"/>
                </a:solidFill>
              </a:rPr>
              <a:t>Jednostavni slučajni uzorak</a:t>
            </a:r>
            <a:endParaRPr lang="hr-HR" sz="1700" dirty="0">
              <a:solidFill>
                <a:schemeClr val="tx2"/>
              </a:solidFill>
            </a:endParaRPr>
          </a:p>
          <a:p>
            <a:pPr lvl="0"/>
            <a:r>
              <a:rPr lang="de-DE" sz="1700" dirty="0">
                <a:solidFill>
                  <a:schemeClr val="tx2"/>
                </a:solidFill>
              </a:rPr>
              <a:t>Slučajni sustavni (sistematski) uzorak</a:t>
            </a:r>
            <a:endParaRPr lang="hr-HR" sz="1700" dirty="0">
              <a:solidFill>
                <a:schemeClr val="tx2"/>
              </a:solidFill>
            </a:endParaRPr>
          </a:p>
          <a:p>
            <a:pPr lvl="0"/>
            <a:r>
              <a:rPr lang="en-US" sz="1700" dirty="0" err="1">
                <a:solidFill>
                  <a:schemeClr val="tx2"/>
                </a:solidFill>
              </a:rPr>
              <a:t>Slučajni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en-US" sz="1700" dirty="0" err="1">
                <a:solidFill>
                  <a:schemeClr val="tx2"/>
                </a:solidFill>
              </a:rPr>
              <a:t>stratificirani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en-US" sz="1700" dirty="0" err="1">
                <a:solidFill>
                  <a:schemeClr val="tx2"/>
                </a:solidFill>
              </a:rPr>
              <a:t>uzorak</a:t>
            </a:r>
            <a:endParaRPr lang="hr-HR" sz="1700" dirty="0">
              <a:solidFill>
                <a:schemeClr val="tx2"/>
              </a:solidFill>
            </a:endParaRPr>
          </a:p>
          <a:p>
            <a:pPr lvl="0"/>
            <a:r>
              <a:rPr lang="en-US" sz="1700" dirty="0">
                <a:solidFill>
                  <a:schemeClr val="tx2"/>
                </a:solidFill>
              </a:rPr>
              <a:t>"Cluster" </a:t>
            </a:r>
            <a:r>
              <a:rPr lang="en-US" sz="1700" dirty="0" err="1">
                <a:solidFill>
                  <a:schemeClr val="tx2"/>
                </a:solidFill>
              </a:rPr>
              <a:t>uzorak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endParaRPr lang="hr-HR" sz="2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de-DE" dirty="0">
                <a:solidFill>
                  <a:schemeClr val="tx2"/>
                </a:solidFill>
              </a:rPr>
              <a:t>Jednostavni slučajni uzorak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28600" y="1358965"/>
            <a:ext cx="85344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hr-HR" sz="1800" dirty="0">
                <a:solidFill>
                  <a:schemeClr val="tx2"/>
                </a:solidFill>
                <a:latin typeface="+mj-lt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vi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članovi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populacije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osnovnoga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skupa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imaju</a:t>
            </a:r>
            <a:r>
              <a:rPr kumimoji="0" lang="hr-HR" sz="1800" b="0" i="0" u="none" strike="noStrike" cap="none" normalizeH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(matematički)</a:t>
            </a:r>
            <a:r>
              <a:rPr lang="hr-HR" sz="1800" dirty="0">
                <a:solidFill>
                  <a:schemeClr val="tx2"/>
                </a:solidFill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jednake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šanse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da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budu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izabrani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u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uzorak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Prednosti</a:t>
            </a:r>
            <a:r>
              <a:rPr kumimoji="0" lang="en-US" sz="1800" b="0" i="0" u="sng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sng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jednostavnog</a:t>
            </a:r>
            <a:r>
              <a:rPr kumimoji="0" lang="en-US" sz="1800" b="0" i="0" u="sng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sng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slučajnog</a:t>
            </a:r>
            <a:r>
              <a:rPr kumimoji="0" lang="en-US" sz="1800" b="0" i="0" u="sng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sng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uzorka</a:t>
            </a:r>
            <a:r>
              <a:rPr kumimoji="0" lang="en-US" sz="1800" b="0" i="0" u="sng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Nije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potrebno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nikakvo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prethodno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znanje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o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populaciji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;</a:t>
            </a: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Nema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mogućnosti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pristranog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izbora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koje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mogu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nastati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zbog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uvođenja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nekog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kriterija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klasifikacije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;</a:t>
            </a: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Omogućava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veliko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raspršen</a:t>
            </a:r>
            <a:r>
              <a:rPr kumimoji="0" lang="hr-HR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j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 (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disperziju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jedinica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uzorka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=&gt;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pogodan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za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telefonske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ankete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ankete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poštom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i sl.</a:t>
            </a: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sng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Nedostaci</a:t>
            </a:r>
            <a:r>
              <a:rPr kumimoji="0" lang="en-US" sz="1800" b="0" i="0" u="sng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i </a:t>
            </a:r>
            <a:r>
              <a:rPr kumimoji="0" lang="en-US" sz="1800" b="0" i="0" u="sng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ograničenja</a:t>
            </a:r>
            <a:r>
              <a:rPr kumimoji="0" lang="en-US" sz="1800" b="0" i="0" u="sng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 Potreban je popis jedinica osnovnoga skupa (birački popisi, liste studenata, popisi telefonskih brojeva, adresa i sl.);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Jedinice uzorka mogu biti previše "raspršene" </a:t>
            </a:r>
            <a:r>
              <a:rPr kumimoji="0" lang="hr-HR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=&gt;</a:t>
            </a:r>
            <a:r>
              <a:rPr kumimoji="0" lang="hr-HR" sz="1800" b="0" i="0" u="none" strike="noStrike" cap="none" normalizeH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sasvim neprikladan za provedbu terenskih istraživanja</a:t>
            </a: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hr-HR" sz="1800" dirty="0">
                <a:solidFill>
                  <a:schemeClr val="tx2"/>
                </a:solidFill>
                <a:latin typeface="+mj-lt"/>
              </a:rPr>
              <a:t>T</a:t>
            </a:r>
            <a:r>
              <a:rPr lang="de-DE" sz="1800" dirty="0">
                <a:solidFill>
                  <a:schemeClr val="tx2"/>
                </a:solidFill>
                <a:latin typeface="+mj-lt"/>
              </a:rPr>
              <a:t>akav uzorak ne mora biti reprezentativan prema svim relevantnim karakteristikama</a:t>
            </a:r>
            <a:r>
              <a:rPr lang="hr-HR" sz="1800" dirty="0">
                <a:solidFill>
                  <a:schemeClr val="tx2"/>
                </a:solidFill>
                <a:latin typeface="+mj-lt"/>
              </a:rPr>
              <a:t> (pogotovo u situacijama</a:t>
            </a:r>
            <a:r>
              <a:rPr lang="de-DE" sz="1800" dirty="0">
                <a:solidFill>
                  <a:schemeClr val="tx2"/>
                </a:solidFill>
                <a:latin typeface="+mj-lt"/>
              </a:rPr>
              <a:t> ako nije osobito velik</a:t>
            </a:r>
            <a:r>
              <a:rPr lang="hr-HR" sz="1800" dirty="0">
                <a:solidFill>
                  <a:schemeClr val="tx2"/>
                </a:solidFill>
                <a:latin typeface="+mj-lt"/>
              </a:rPr>
              <a:t>)</a:t>
            </a: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lvl="0"/>
            <a:r>
              <a:rPr lang="de-DE" dirty="0">
                <a:solidFill>
                  <a:schemeClr val="tx2"/>
                </a:solidFill>
              </a:rPr>
              <a:t>Slučajni sustavni (sistematski) uzorak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28600" y="1571655"/>
            <a:ext cx="85344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</a:pPr>
            <a:r>
              <a:rPr lang="hr-HR" sz="2600" dirty="0">
                <a:solidFill>
                  <a:schemeClr val="tx2"/>
                </a:solidFill>
                <a:latin typeface="+mj-lt"/>
              </a:rPr>
              <a:t> P</a:t>
            </a:r>
            <a:r>
              <a:rPr lang="de-DE" sz="2600" dirty="0">
                <a:solidFill>
                  <a:schemeClr val="tx2"/>
                </a:solidFill>
                <a:latin typeface="+mj-lt"/>
              </a:rPr>
              <a:t>otreban je popis jedinica osnovnoga skupa </a:t>
            </a:r>
            <a:r>
              <a:rPr lang="hr-HR" sz="2600" dirty="0">
                <a:solidFill>
                  <a:schemeClr val="tx2"/>
                </a:solidFill>
                <a:latin typeface="+mj-lt"/>
              </a:rPr>
              <a:t>=&gt;</a:t>
            </a:r>
            <a:r>
              <a:rPr lang="de-DE" sz="2600" dirty="0">
                <a:solidFill>
                  <a:schemeClr val="tx2"/>
                </a:solidFill>
                <a:latin typeface="+mj-lt"/>
              </a:rPr>
              <a:t> u skladu s određenim </a:t>
            </a:r>
            <a:r>
              <a:rPr lang="de-DE" sz="2600" b="1" dirty="0">
                <a:solidFill>
                  <a:schemeClr val="tx2"/>
                </a:solidFill>
                <a:latin typeface="+mj-lt"/>
              </a:rPr>
              <a:t>intervalom</a:t>
            </a:r>
            <a:r>
              <a:rPr lang="hr-HR" sz="2600" dirty="0">
                <a:solidFill>
                  <a:schemeClr val="tx2"/>
                </a:solidFill>
                <a:latin typeface="+mj-lt"/>
              </a:rPr>
              <a:t> </a:t>
            </a:r>
            <a:r>
              <a:rPr lang="de-DE" sz="2600" dirty="0">
                <a:solidFill>
                  <a:schemeClr val="tx2"/>
                </a:solidFill>
                <a:latin typeface="+mj-lt"/>
              </a:rPr>
              <a:t>u uzorak izabire svaka n-ta jedinica. </a:t>
            </a:r>
            <a:endParaRPr lang="hr-HR" sz="2600" dirty="0">
              <a:solidFill>
                <a:schemeClr val="tx2"/>
              </a:solidFill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</a:pPr>
            <a:endParaRPr lang="hr-HR" sz="2600" dirty="0">
              <a:solidFill>
                <a:schemeClr val="tx2"/>
              </a:solidFill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</a:pPr>
            <a:r>
              <a:rPr lang="hr-HR" sz="2600" dirty="0">
                <a:solidFill>
                  <a:schemeClr val="tx2"/>
                </a:solidFill>
                <a:latin typeface="+mj-lt"/>
              </a:rPr>
              <a:t>Važno je</a:t>
            </a:r>
            <a:r>
              <a:rPr lang="de-DE" sz="2600" dirty="0">
                <a:solidFill>
                  <a:schemeClr val="tx2"/>
                </a:solidFill>
                <a:latin typeface="+mj-lt"/>
              </a:rPr>
              <a:t> da </a:t>
            </a:r>
            <a:r>
              <a:rPr lang="de-DE" sz="2600" b="1" dirty="0">
                <a:solidFill>
                  <a:schemeClr val="tx2"/>
                </a:solidFill>
                <a:latin typeface="+mj-lt"/>
              </a:rPr>
              <a:t>prva jedinica koja će ući u uzorak bude izabrana slučajno</a:t>
            </a:r>
            <a:r>
              <a:rPr lang="de-DE" sz="2600" dirty="0">
                <a:solidFill>
                  <a:schemeClr val="tx2"/>
                </a:solidFill>
                <a:latin typeface="+mj-lt"/>
              </a:rPr>
              <a:t> </a:t>
            </a:r>
            <a:r>
              <a:rPr lang="hr-HR" sz="2600" dirty="0">
                <a:solidFill>
                  <a:schemeClr val="tx2"/>
                </a:solidFill>
                <a:latin typeface="+mj-lt"/>
              </a:rPr>
              <a:t>=&gt; tako </a:t>
            </a:r>
            <a:r>
              <a:rPr lang="de-DE" sz="2600" dirty="0">
                <a:solidFill>
                  <a:schemeClr val="tx2"/>
                </a:solidFill>
                <a:latin typeface="+mj-lt"/>
              </a:rPr>
              <a:t>sve jedinice imaju matematički iste izglede da budu izabrane u uzorak. </a:t>
            </a:r>
            <a:endParaRPr lang="hr-HR" sz="2600" dirty="0">
              <a:solidFill>
                <a:schemeClr val="tx2"/>
              </a:solidFill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hr-HR" sz="2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solidFill>
                  <a:schemeClr val="tx2"/>
                </a:solidFill>
              </a:rPr>
              <a:t>Slučajni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stratificirani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uzorak</a:t>
            </a:r>
            <a:r>
              <a:rPr lang="en-US" dirty="0">
                <a:solidFill>
                  <a:schemeClr val="tx2"/>
                </a:solidFill>
              </a:rPr>
              <a:t> 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71994" y="990600"/>
            <a:ext cx="85344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</a:pPr>
            <a:r>
              <a:rPr lang="hr-HR" sz="2800" dirty="0">
                <a:solidFill>
                  <a:schemeClr val="tx2"/>
                </a:solidFill>
                <a:latin typeface="+mj-lt"/>
              </a:rPr>
              <a:t>Prvi korak =&gt;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osnovni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skup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(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npr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.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ukupno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popisano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punoljetno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stanovništvo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Hrvatske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)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podijeli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hr-HR" sz="2800" dirty="0">
                <a:solidFill>
                  <a:schemeClr val="tx2"/>
                </a:solidFill>
                <a:latin typeface="+mj-lt"/>
              </a:rPr>
              <a:t>se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prema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karakteristikama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koje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smatramo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važnim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kontrolnim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varijablama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reprezentativnosti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uzorka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 (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npr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.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podjela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ruralna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i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urbana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naselja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)</a:t>
            </a:r>
            <a:endParaRPr lang="hr-HR" sz="2800" dirty="0">
              <a:solidFill>
                <a:schemeClr val="tx2"/>
              </a:solidFill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</a:pPr>
            <a:r>
              <a:rPr lang="hr-HR" sz="2800" dirty="0">
                <a:solidFill>
                  <a:schemeClr val="tx2"/>
                </a:solidFill>
                <a:latin typeface="+mj-lt"/>
              </a:rPr>
              <a:t> Drugi korak =&gt;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potom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se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unutar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svake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cjelin</a:t>
            </a:r>
            <a:r>
              <a:rPr lang="hr-HR" sz="2800" dirty="0">
                <a:solidFill>
                  <a:schemeClr val="tx2"/>
                </a:solidFill>
                <a:latin typeface="+mj-lt"/>
              </a:rPr>
              <a:t>e (strate)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biraju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hr-HR" sz="2800" dirty="0">
                <a:solidFill>
                  <a:schemeClr val="tx2"/>
                </a:solidFill>
                <a:latin typeface="+mj-lt"/>
              </a:rPr>
              <a:t>niže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jedinice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uzorka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(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npr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.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naselja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) </a:t>
            </a:r>
            <a:endParaRPr lang="hr-HR" sz="2800" dirty="0">
              <a:solidFill>
                <a:schemeClr val="tx2"/>
              </a:solidFill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Unutar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tako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izabranih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jedinica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(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naselja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)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moguće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je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provesti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daljnju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stratifikaciju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(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npr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.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prema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stupnju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naobrazbe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stanovništva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)</a:t>
            </a:r>
            <a:endParaRPr lang="hr-HR" sz="2800" dirty="0">
              <a:solidFill>
                <a:schemeClr val="tx2"/>
              </a:solidFill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</a:pPr>
            <a:r>
              <a:rPr lang="hr-HR" sz="2800" dirty="0">
                <a:solidFill>
                  <a:schemeClr val="tx2"/>
                </a:solidFill>
                <a:latin typeface="+mj-lt"/>
              </a:rPr>
              <a:t> U konačnici provodi se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slučajni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izbor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ispitanika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unutar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svakog</a:t>
            </a:r>
            <a:r>
              <a:rPr lang="hr-HR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stratuma</a:t>
            </a:r>
            <a:r>
              <a:rPr lang="hr-HR" sz="2800" dirty="0">
                <a:solidFill>
                  <a:schemeClr val="tx2"/>
                </a:solidFill>
                <a:latin typeface="+mj-lt"/>
              </a:rPr>
              <a:t>.</a:t>
            </a:r>
            <a:endParaRPr kumimoji="0" lang="hr-HR" sz="2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Operacionalizacija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915400" cy="457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hr-HR" dirty="0">
                <a:solidFill>
                  <a:schemeClr val="tx2"/>
                </a:solidFill>
              </a:rPr>
              <a:t>Definiranje načina na koje planirano istraživanje namjeravamo provesti</a:t>
            </a:r>
          </a:p>
          <a:p>
            <a:pPr>
              <a:buFont typeface="Arial" charset="0"/>
              <a:buChar char="•"/>
              <a:defRPr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hr-HR" dirty="0">
                <a:solidFill>
                  <a:schemeClr val="tx2"/>
                </a:solidFill>
              </a:rPr>
              <a:t>Sadrži odgovore na pitanje KAKO istražiti temu koja je definirana i razrađena u fazi konceptualizacije  </a:t>
            </a:r>
          </a:p>
          <a:p>
            <a:pPr>
              <a:defRPr/>
            </a:pPr>
            <a:endParaRPr lang="hr-HR" dirty="0">
              <a:solidFill>
                <a:schemeClr val="tx2"/>
              </a:solidFill>
            </a:endParaRPr>
          </a:p>
          <a:p>
            <a:pPr>
              <a:defRPr/>
            </a:pPr>
            <a:endParaRPr lang="hr-HR" dirty="0">
              <a:solidFill>
                <a:schemeClr val="tx2"/>
              </a:solidFill>
            </a:endParaRPr>
          </a:p>
          <a:p>
            <a:pPr lvl="2">
              <a:buFont typeface="Arial" charset="0"/>
              <a:buChar char="•"/>
              <a:defRPr/>
            </a:pPr>
            <a:r>
              <a:rPr lang="hr-HR" u="sng" dirty="0">
                <a:solidFill>
                  <a:schemeClr val="tx2"/>
                </a:solidFill>
              </a:rPr>
              <a:t>Izrada izvedbenog nacrta</a:t>
            </a:r>
          </a:p>
          <a:p>
            <a:pPr lvl="2">
              <a:buFont typeface="Arial" charset="0"/>
              <a:buChar char="•"/>
              <a:defRPr/>
            </a:pPr>
            <a:r>
              <a:rPr lang="hr-HR" u="sng" dirty="0">
                <a:solidFill>
                  <a:schemeClr val="tx2"/>
                </a:solidFill>
              </a:rPr>
              <a:t>Izbor metode i tehnike istraživanja</a:t>
            </a:r>
          </a:p>
          <a:p>
            <a:pPr lvl="2">
              <a:buFont typeface="Arial" charset="0"/>
              <a:buChar char="•"/>
              <a:defRPr/>
            </a:pPr>
            <a:r>
              <a:rPr lang="hr-HR" u="sng" dirty="0">
                <a:solidFill>
                  <a:schemeClr val="tx2"/>
                </a:solidFill>
              </a:rPr>
              <a:t>Izrada plana uzorka </a:t>
            </a:r>
          </a:p>
          <a:p>
            <a:pPr lvl="2">
              <a:buFont typeface="Arial" charset="0"/>
              <a:buChar char="•"/>
              <a:defRPr/>
            </a:pPr>
            <a:r>
              <a:rPr lang="hr-HR" dirty="0">
                <a:solidFill>
                  <a:schemeClr val="tx2"/>
                </a:solidFill>
              </a:rPr>
              <a:t>Izrada istraživačkog instrumenta</a:t>
            </a:r>
          </a:p>
          <a:p>
            <a:pPr lvl="2">
              <a:buFont typeface="Arial" charset="0"/>
              <a:buChar char="•"/>
              <a:defRPr/>
            </a:pPr>
            <a:r>
              <a:rPr lang="hr-HR" dirty="0">
                <a:solidFill>
                  <a:schemeClr val="tx2"/>
                </a:solidFill>
              </a:rPr>
              <a:t>Priprema provedbe istraživanja</a:t>
            </a:r>
          </a:p>
          <a:p>
            <a:pPr lvl="2">
              <a:buFont typeface="Arial" charset="0"/>
              <a:buChar char="•"/>
              <a:defRPr/>
            </a:pPr>
            <a:r>
              <a:rPr lang="hr-HR" dirty="0">
                <a:solidFill>
                  <a:schemeClr val="tx2"/>
                </a:solidFill>
              </a:rPr>
              <a:t>Pilot istraživanje</a:t>
            </a:r>
          </a:p>
          <a:p>
            <a:pPr lvl="2">
              <a:buFont typeface="Arial" charset="0"/>
              <a:buChar char="•"/>
              <a:defRPr/>
            </a:pPr>
            <a:r>
              <a:rPr lang="hr-HR" dirty="0">
                <a:solidFill>
                  <a:schemeClr val="tx2"/>
                </a:solidFill>
              </a:rPr>
              <a:t>Izrada plana i programa obrade podataka</a:t>
            </a:r>
          </a:p>
          <a:p>
            <a:pPr marL="0" lvl="2" indent="0" fontAlgn="auto">
              <a:spcAft>
                <a:spcPts val="0"/>
              </a:spcAft>
              <a:buFont typeface="Arial" charset="0"/>
              <a:buChar char="•"/>
              <a:defRPr/>
            </a:pPr>
            <a:endParaRPr lang="hr-HR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solidFill>
                  <a:schemeClr val="tx2"/>
                </a:solidFill>
              </a:rPr>
              <a:t>Slučajni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stratificirani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uzorak</a:t>
            </a:r>
            <a:r>
              <a:rPr lang="en-US" dirty="0">
                <a:solidFill>
                  <a:schemeClr val="tx2"/>
                </a:solidFill>
              </a:rPr>
              <a:t> 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2400" y="1085266"/>
            <a:ext cx="8534400" cy="519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endParaRPr lang="hr-HR" sz="2800" u="sng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800" u="sng" dirty="0" err="1">
                <a:solidFill>
                  <a:schemeClr val="tx2"/>
                </a:solidFill>
                <a:latin typeface="+mj-lt"/>
              </a:rPr>
              <a:t>Prednosti</a:t>
            </a:r>
            <a:r>
              <a:rPr lang="en-US" sz="2800" u="sng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u="sng" dirty="0" err="1">
                <a:solidFill>
                  <a:schemeClr val="tx2"/>
                </a:solidFill>
                <a:latin typeface="+mj-lt"/>
              </a:rPr>
              <a:t>slučajnog</a:t>
            </a:r>
            <a:r>
              <a:rPr lang="en-US" sz="2800" u="sng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u="sng" dirty="0" err="1">
                <a:solidFill>
                  <a:schemeClr val="tx2"/>
                </a:solidFill>
                <a:latin typeface="+mj-lt"/>
              </a:rPr>
              <a:t>stratificiranog</a:t>
            </a:r>
            <a:r>
              <a:rPr lang="en-US" sz="2800" u="sng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u="sng" dirty="0" err="1">
                <a:solidFill>
                  <a:schemeClr val="tx2"/>
                </a:solidFill>
                <a:latin typeface="+mj-lt"/>
              </a:rPr>
              <a:t>uzorka</a:t>
            </a:r>
            <a:r>
              <a:rPr lang="en-US" sz="2800" u="sng" dirty="0">
                <a:solidFill>
                  <a:schemeClr val="tx2"/>
                </a:solidFill>
                <a:latin typeface="+mj-lt"/>
              </a:rPr>
              <a:t>:</a:t>
            </a:r>
            <a:endParaRPr lang="hr-HR" sz="2800" u="sng" dirty="0">
              <a:solidFill>
                <a:schemeClr val="tx2"/>
              </a:solidFill>
              <a:latin typeface="+mj-lt"/>
            </a:endParaRPr>
          </a:p>
          <a:p>
            <a:r>
              <a:rPr lang="en-US" sz="2800" dirty="0" err="1">
                <a:solidFill>
                  <a:schemeClr val="tx2"/>
                </a:solidFill>
                <a:latin typeface="+mj-lt"/>
              </a:rPr>
              <a:t>Osigurana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reprezentativnost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hr-HR" sz="2800" dirty="0">
                <a:solidFill>
                  <a:schemeClr val="tx2"/>
                </a:solidFill>
                <a:latin typeface="+mj-lt"/>
              </a:rPr>
              <a:t>=&gt;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obzirom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relevantne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varijable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;</a:t>
            </a:r>
            <a:endParaRPr lang="hr-HR" sz="2800" dirty="0">
              <a:solidFill>
                <a:schemeClr val="tx2"/>
              </a:solidFill>
              <a:latin typeface="+mj-lt"/>
            </a:endParaRPr>
          </a:p>
          <a:p>
            <a:r>
              <a:rPr lang="en-US" sz="2800" dirty="0" err="1">
                <a:solidFill>
                  <a:schemeClr val="tx2"/>
                </a:solidFill>
                <a:latin typeface="+mj-lt"/>
              </a:rPr>
              <a:t>Moguća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izravnija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usporedba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rezultata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s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drugim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uzorcima</a:t>
            </a:r>
            <a:r>
              <a:rPr lang="hr-HR" sz="2800" dirty="0">
                <a:solidFill>
                  <a:schemeClr val="tx2"/>
                </a:solidFill>
                <a:latin typeface="+mj-lt"/>
              </a:rPr>
              <a:t> =&gt; koji su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strukturirani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isti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način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.</a:t>
            </a:r>
            <a:endParaRPr lang="hr-HR" sz="2800" dirty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r>
              <a:rPr lang="en-US" sz="2800" u="sng" dirty="0" err="1">
                <a:solidFill>
                  <a:schemeClr val="tx2"/>
                </a:solidFill>
                <a:latin typeface="+mj-lt"/>
              </a:rPr>
              <a:t>Nedostaci</a:t>
            </a:r>
            <a:r>
              <a:rPr lang="en-US" sz="2800" u="sng" dirty="0">
                <a:solidFill>
                  <a:schemeClr val="tx2"/>
                </a:solidFill>
                <a:latin typeface="+mj-lt"/>
              </a:rPr>
              <a:t> i </a:t>
            </a:r>
            <a:r>
              <a:rPr lang="en-US" sz="2800" u="sng" dirty="0" err="1">
                <a:solidFill>
                  <a:schemeClr val="tx2"/>
                </a:solidFill>
                <a:latin typeface="+mj-lt"/>
              </a:rPr>
              <a:t>ograničenja</a:t>
            </a:r>
            <a:r>
              <a:rPr lang="en-US" sz="2800" u="sng" dirty="0">
                <a:solidFill>
                  <a:schemeClr val="tx2"/>
                </a:solidFill>
                <a:latin typeface="+mj-lt"/>
              </a:rPr>
              <a:t>:</a:t>
            </a:r>
            <a:endParaRPr lang="hr-HR" sz="2800" dirty="0">
              <a:solidFill>
                <a:schemeClr val="tx2"/>
              </a:solidFill>
              <a:latin typeface="+mj-lt"/>
            </a:endParaRPr>
          </a:p>
          <a:p>
            <a:r>
              <a:rPr lang="en-US" sz="2800" dirty="0" err="1">
                <a:solidFill>
                  <a:schemeClr val="tx2"/>
                </a:solidFill>
                <a:latin typeface="+mj-lt"/>
              </a:rPr>
              <a:t>Potrebno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je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predznanje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o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karakteristikama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populacije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i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njihovom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utjecaju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na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istraživanu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pojavu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;</a:t>
            </a:r>
            <a:endParaRPr lang="hr-HR" sz="2800" dirty="0">
              <a:solidFill>
                <a:schemeClr val="tx2"/>
              </a:solidFill>
              <a:latin typeface="+mj-lt"/>
            </a:endParaRPr>
          </a:p>
          <a:p>
            <a:r>
              <a:rPr lang="en-US" sz="2800" dirty="0" err="1">
                <a:solidFill>
                  <a:schemeClr val="tx2"/>
                </a:solidFill>
                <a:latin typeface="+mj-lt"/>
              </a:rPr>
              <a:t>Procedura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je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složena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 i </a:t>
            </a:r>
            <a:r>
              <a:rPr lang="en-US" sz="2800" dirty="0" err="1">
                <a:solidFill>
                  <a:schemeClr val="tx2"/>
                </a:solidFill>
                <a:latin typeface="+mj-lt"/>
              </a:rPr>
              <a:t>skupa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.</a:t>
            </a:r>
            <a:endParaRPr kumimoji="0" lang="hr-HR" sz="2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de-DE" dirty="0">
                <a:solidFill>
                  <a:schemeClr val="tx2"/>
                </a:solidFill>
              </a:rPr>
              <a:t>Klaster ("cluster") uzorak 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385126"/>
            <a:ext cx="85344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 sz="28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hr-HR" sz="2800" u="sng" dirty="0">
              <a:solidFill>
                <a:schemeClr val="tx2"/>
              </a:solidFill>
            </a:endParaRPr>
          </a:p>
          <a:p>
            <a:r>
              <a:rPr lang="hr-HR" sz="1800" dirty="0">
                <a:solidFill>
                  <a:schemeClr val="tx2"/>
                </a:solidFill>
              </a:rPr>
              <a:t>Koristi se </a:t>
            </a:r>
            <a:r>
              <a:rPr lang="de-DE" sz="1800" dirty="0">
                <a:solidFill>
                  <a:schemeClr val="tx2"/>
                </a:solidFill>
              </a:rPr>
              <a:t>kad ne raspolažemo relevantnim podacima o populaciji (demografska, socijalna i druga obilježja temeljem kojih bi se provela stratifikacija)</a:t>
            </a:r>
            <a:r>
              <a:rPr lang="hr-HR" sz="1800" dirty="0">
                <a:solidFill>
                  <a:schemeClr val="tx2"/>
                </a:solidFill>
              </a:rPr>
              <a:t> </a:t>
            </a:r>
            <a:r>
              <a:rPr lang="de-DE" sz="1800" dirty="0">
                <a:solidFill>
                  <a:schemeClr val="tx2"/>
                </a:solidFill>
              </a:rPr>
              <a:t>a ipak želimo</a:t>
            </a:r>
            <a:r>
              <a:rPr lang="hr-HR" sz="1800" dirty="0">
                <a:solidFill>
                  <a:schemeClr val="tx2"/>
                </a:solidFill>
              </a:rPr>
              <a:t> imati pod kontrolom određene karakteristike populacije.</a:t>
            </a:r>
            <a:r>
              <a:rPr lang="de-DE" sz="1800" dirty="0">
                <a:solidFill>
                  <a:schemeClr val="tx2"/>
                </a:solidFill>
              </a:rPr>
              <a:t> </a:t>
            </a:r>
            <a:endParaRPr lang="hr-HR" sz="1800" dirty="0">
              <a:solidFill>
                <a:schemeClr val="tx2"/>
              </a:solidFill>
            </a:endParaRPr>
          </a:p>
          <a:p>
            <a:endParaRPr lang="hr-HR" sz="18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1800" u="sng" dirty="0">
                <a:solidFill>
                  <a:schemeClr val="tx2"/>
                </a:solidFill>
              </a:rPr>
              <a:t>Prednosti klaster-uzorka:</a:t>
            </a:r>
            <a:endParaRPr lang="hr-HR" sz="1800" dirty="0">
              <a:solidFill>
                <a:schemeClr val="tx2"/>
              </a:solidFill>
            </a:endParaRPr>
          </a:p>
          <a:p>
            <a:pPr lvl="0"/>
            <a:r>
              <a:rPr lang="en-US" sz="1800" dirty="0">
                <a:solidFill>
                  <a:schemeClr val="tx2"/>
                </a:solidFill>
              </a:rPr>
              <a:t>Ne </a:t>
            </a:r>
            <a:r>
              <a:rPr lang="en-US" sz="1800" dirty="0" err="1">
                <a:solidFill>
                  <a:schemeClr val="tx2"/>
                </a:solidFill>
              </a:rPr>
              <a:t>zahtijeva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predznanje</a:t>
            </a:r>
            <a:r>
              <a:rPr lang="en-US" sz="1800" dirty="0">
                <a:solidFill>
                  <a:schemeClr val="tx2"/>
                </a:solidFill>
              </a:rPr>
              <a:t> o </a:t>
            </a:r>
            <a:r>
              <a:rPr lang="en-US" sz="1800" dirty="0" err="1">
                <a:solidFill>
                  <a:schemeClr val="tx2"/>
                </a:solidFill>
              </a:rPr>
              <a:t>populaciji</a:t>
            </a:r>
            <a:r>
              <a:rPr lang="en-US" sz="1800" dirty="0">
                <a:solidFill>
                  <a:schemeClr val="tx2"/>
                </a:solidFill>
              </a:rPr>
              <a:t>;</a:t>
            </a:r>
            <a:endParaRPr lang="hr-HR" sz="18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1800" b="1" dirty="0">
                <a:solidFill>
                  <a:schemeClr val="tx2"/>
                </a:solidFill>
              </a:rPr>
              <a:t> </a:t>
            </a:r>
            <a:endParaRPr lang="hr-HR" sz="18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1800" u="sng" dirty="0" err="1">
                <a:solidFill>
                  <a:schemeClr val="tx2"/>
                </a:solidFill>
              </a:rPr>
              <a:t>Nedostaci</a:t>
            </a:r>
            <a:r>
              <a:rPr lang="en-US" sz="1800" u="sng" dirty="0">
                <a:solidFill>
                  <a:schemeClr val="tx2"/>
                </a:solidFill>
              </a:rPr>
              <a:t> i </a:t>
            </a:r>
            <a:r>
              <a:rPr lang="en-US" sz="1800" u="sng" dirty="0" err="1">
                <a:solidFill>
                  <a:schemeClr val="tx2"/>
                </a:solidFill>
              </a:rPr>
              <a:t>ograničenja</a:t>
            </a:r>
            <a:r>
              <a:rPr lang="en-US" sz="1800" u="sng" dirty="0">
                <a:solidFill>
                  <a:schemeClr val="tx2"/>
                </a:solidFill>
              </a:rPr>
              <a:t>:</a:t>
            </a:r>
            <a:endParaRPr lang="hr-HR" sz="1800" dirty="0">
              <a:solidFill>
                <a:schemeClr val="tx2"/>
              </a:solidFill>
            </a:endParaRPr>
          </a:p>
          <a:p>
            <a:pPr lvl="0"/>
            <a:r>
              <a:rPr lang="de-DE" sz="1800" dirty="0">
                <a:solidFill>
                  <a:schemeClr val="tx2"/>
                </a:solidFill>
              </a:rPr>
              <a:t>Ne mora osigurati reprezentativnost prema svim relevantnim karakteristikama populacije;</a:t>
            </a:r>
            <a:endParaRPr lang="hr-HR" sz="1800" dirty="0">
              <a:solidFill>
                <a:schemeClr val="tx2"/>
              </a:solidFill>
            </a:endParaRPr>
          </a:p>
          <a:p>
            <a:pPr lvl="0"/>
            <a:r>
              <a:rPr lang="de-DE" sz="1800" dirty="0">
                <a:solidFill>
                  <a:schemeClr val="tx2"/>
                </a:solidFill>
              </a:rPr>
              <a:t>Zahtijeva raspolaganje potpunim popisom jedinica na svim razinama izbora.</a:t>
            </a:r>
            <a:endParaRPr lang="hr-HR" sz="1800" dirty="0">
              <a:solidFill>
                <a:schemeClr val="tx2"/>
              </a:solidFill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Neprobabilistički uzorci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-385374"/>
            <a:ext cx="8534400" cy="7023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endParaRPr lang="hr-HR" sz="2800" b="1" dirty="0">
              <a:solidFill>
                <a:schemeClr val="tx2"/>
              </a:solidFill>
            </a:endParaRPr>
          </a:p>
          <a:p>
            <a:pPr>
              <a:buNone/>
            </a:pPr>
            <a:endParaRPr lang="hr-HR" sz="2800" b="1" dirty="0">
              <a:solidFill>
                <a:schemeClr val="tx2"/>
              </a:solidFill>
            </a:endParaRPr>
          </a:p>
          <a:p>
            <a:pPr>
              <a:buNone/>
            </a:pPr>
            <a:endParaRPr lang="hr-HR" sz="2400" b="1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hr-HR" sz="2400" b="1" dirty="0">
                <a:solidFill>
                  <a:schemeClr val="tx2"/>
                </a:solidFill>
              </a:rPr>
              <a:t>     </a:t>
            </a:r>
            <a:r>
              <a:rPr lang="de-DE" sz="2400" b="1" dirty="0">
                <a:solidFill>
                  <a:schemeClr val="tx2"/>
                </a:solidFill>
              </a:rPr>
              <a:t>Neprobabilisti</a:t>
            </a:r>
            <a:r>
              <a:rPr lang="en-US" sz="2400" b="1" dirty="0">
                <a:solidFill>
                  <a:schemeClr val="tx2"/>
                </a:solidFill>
              </a:rPr>
              <a:t>č</a:t>
            </a:r>
            <a:r>
              <a:rPr lang="de-DE" sz="2400" b="1" dirty="0">
                <a:solidFill>
                  <a:schemeClr val="tx2"/>
                </a:solidFill>
              </a:rPr>
              <a:t>ki uzorci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hr-HR" sz="2400" dirty="0">
                <a:solidFill>
                  <a:schemeClr val="tx2"/>
                </a:solidFill>
              </a:rPr>
              <a:t>=&gt;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de-DE" sz="2400" dirty="0">
                <a:solidFill>
                  <a:schemeClr val="tx2"/>
                </a:solidFill>
              </a:rPr>
              <a:t>sve ostale vrste uzoraka koji nisu izabrani prema kriteriju matemati</a:t>
            </a:r>
            <a:r>
              <a:rPr lang="en-US" sz="2400" dirty="0">
                <a:solidFill>
                  <a:schemeClr val="tx2"/>
                </a:solidFill>
              </a:rPr>
              <a:t>č</a:t>
            </a:r>
            <a:r>
              <a:rPr lang="de-DE" sz="2400" dirty="0">
                <a:solidFill>
                  <a:schemeClr val="tx2"/>
                </a:solidFill>
              </a:rPr>
              <a:t>ke vjerojatnosti nego u skladu s odre</a:t>
            </a:r>
            <a:r>
              <a:rPr lang="en-US" sz="2400" dirty="0">
                <a:solidFill>
                  <a:schemeClr val="tx2"/>
                </a:solidFill>
              </a:rPr>
              <a:t>đ</a:t>
            </a:r>
            <a:r>
              <a:rPr lang="de-DE" sz="2400" dirty="0">
                <a:solidFill>
                  <a:schemeClr val="tx2"/>
                </a:solidFill>
              </a:rPr>
              <a:t>enim kriterijima istra</a:t>
            </a:r>
            <a:r>
              <a:rPr lang="en-US" sz="2400" dirty="0">
                <a:solidFill>
                  <a:schemeClr val="tx2"/>
                </a:solidFill>
              </a:rPr>
              <a:t>ž</a:t>
            </a:r>
            <a:r>
              <a:rPr lang="de-DE" sz="2400" dirty="0">
                <a:solidFill>
                  <a:schemeClr val="tx2"/>
                </a:solidFill>
              </a:rPr>
              <a:t>iva</a:t>
            </a:r>
            <a:r>
              <a:rPr lang="en-US" sz="2400" dirty="0">
                <a:solidFill>
                  <a:schemeClr val="tx2"/>
                </a:solidFill>
              </a:rPr>
              <a:t>č</a:t>
            </a:r>
            <a:r>
              <a:rPr lang="de-DE" sz="2400" dirty="0">
                <a:solidFill>
                  <a:schemeClr val="tx2"/>
                </a:solidFill>
              </a:rPr>
              <a:t>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hr-HR" sz="2400" dirty="0">
                <a:solidFill>
                  <a:schemeClr val="tx2"/>
                </a:solidFill>
              </a:rPr>
              <a:t>=&gt; </a:t>
            </a:r>
            <a:r>
              <a:rPr lang="de-DE" sz="2400" dirty="0">
                <a:solidFill>
                  <a:schemeClr val="tx2"/>
                </a:solidFill>
              </a:rPr>
              <a:t>nekim njegovim pretpostavkama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de-DE" sz="2400" dirty="0">
                <a:solidFill>
                  <a:schemeClr val="tx2"/>
                </a:solidFill>
              </a:rPr>
              <a:t>o</a:t>
            </a:r>
            <a:r>
              <a:rPr lang="en-US" sz="2400" dirty="0">
                <a:solidFill>
                  <a:schemeClr val="tx2"/>
                </a:solidFill>
              </a:rPr>
              <a:t>č</a:t>
            </a:r>
            <a:r>
              <a:rPr lang="de-DE" sz="2400" dirty="0">
                <a:solidFill>
                  <a:schemeClr val="tx2"/>
                </a:solidFill>
              </a:rPr>
              <a:t>ekivanjima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de-DE" sz="2400" dirty="0">
                <a:solidFill>
                  <a:schemeClr val="tx2"/>
                </a:solidFill>
              </a:rPr>
              <a:t>znanjem o populaciji</a:t>
            </a:r>
            <a:r>
              <a:rPr lang="en-US" sz="2400" dirty="0">
                <a:solidFill>
                  <a:schemeClr val="tx2"/>
                </a:solidFill>
              </a:rPr>
              <a:t> i </a:t>
            </a:r>
            <a:r>
              <a:rPr lang="de-DE" sz="2400" dirty="0">
                <a:solidFill>
                  <a:schemeClr val="tx2"/>
                </a:solidFill>
              </a:rPr>
              <a:t>sli</a:t>
            </a:r>
            <a:r>
              <a:rPr lang="en-US" sz="2400" dirty="0">
                <a:solidFill>
                  <a:schemeClr val="tx2"/>
                </a:solidFill>
              </a:rPr>
              <a:t>č</a:t>
            </a:r>
            <a:r>
              <a:rPr lang="de-DE" sz="2400" dirty="0">
                <a:solidFill>
                  <a:schemeClr val="tx2"/>
                </a:solidFill>
              </a:rPr>
              <a:t>no</a:t>
            </a:r>
            <a:r>
              <a:rPr lang="en-US" sz="2400" dirty="0">
                <a:solidFill>
                  <a:schemeClr val="tx2"/>
                </a:solidFill>
              </a:rPr>
              <a:t>. </a:t>
            </a:r>
            <a:endParaRPr lang="hr-HR" sz="2400" dirty="0">
              <a:solidFill>
                <a:schemeClr val="tx2"/>
              </a:solidFill>
            </a:endParaRPr>
          </a:p>
          <a:p>
            <a:pPr>
              <a:buNone/>
            </a:pPr>
            <a:endParaRPr lang="hr-HR" sz="2400" u="sng" dirty="0">
              <a:solidFill>
                <a:schemeClr val="tx2"/>
              </a:solidFill>
            </a:endParaRPr>
          </a:p>
          <a:p>
            <a:r>
              <a:rPr lang="de-DE" sz="2400" b="1" dirty="0">
                <a:solidFill>
                  <a:schemeClr val="tx2"/>
                </a:solidFill>
              </a:rPr>
              <a:t>Glavne vrste neprobabilističkih uzoraka</a:t>
            </a:r>
            <a:r>
              <a:rPr lang="de-DE" sz="2400" dirty="0">
                <a:solidFill>
                  <a:schemeClr val="tx2"/>
                </a:solidFill>
              </a:rPr>
              <a:t> jesu:</a:t>
            </a:r>
            <a:endParaRPr lang="hr-HR" sz="2400" dirty="0">
              <a:solidFill>
                <a:schemeClr val="tx2"/>
              </a:solidFill>
            </a:endParaRPr>
          </a:p>
          <a:p>
            <a:pPr lvl="0"/>
            <a:r>
              <a:rPr lang="de-DE" sz="2400" dirty="0">
                <a:solidFill>
                  <a:schemeClr val="tx2"/>
                </a:solidFill>
              </a:rPr>
              <a:t>Kvotni uzorak</a:t>
            </a:r>
            <a:endParaRPr lang="hr-HR" sz="2400" dirty="0">
              <a:solidFill>
                <a:schemeClr val="tx2"/>
              </a:solidFill>
            </a:endParaRPr>
          </a:p>
          <a:p>
            <a:pPr lvl="0"/>
            <a:r>
              <a:rPr lang="de-DE" sz="2400" dirty="0">
                <a:solidFill>
                  <a:schemeClr val="tx2"/>
                </a:solidFill>
              </a:rPr>
              <a:t>Prigodni uzorak</a:t>
            </a:r>
            <a:endParaRPr lang="hr-HR" sz="2400" dirty="0">
              <a:solidFill>
                <a:schemeClr val="tx2"/>
              </a:solidFill>
            </a:endParaRPr>
          </a:p>
          <a:p>
            <a:pPr lvl="0"/>
            <a:r>
              <a:rPr lang="de-DE" sz="2400" dirty="0">
                <a:solidFill>
                  <a:schemeClr val="tx2"/>
                </a:solidFill>
              </a:rPr>
              <a:t>Uzorak dobrovoljaca</a:t>
            </a:r>
            <a:endParaRPr lang="hr-HR" sz="2400" dirty="0">
              <a:solidFill>
                <a:schemeClr val="tx2"/>
              </a:solidFill>
            </a:endParaRPr>
          </a:p>
          <a:p>
            <a:pPr lvl="0"/>
            <a:r>
              <a:rPr lang="de-DE" sz="2400" dirty="0">
                <a:solidFill>
                  <a:schemeClr val="tx2"/>
                </a:solidFill>
              </a:rPr>
              <a:t>Namjerni uzorak</a:t>
            </a:r>
            <a:endParaRPr lang="hr-HR" sz="2400" dirty="0">
              <a:solidFill>
                <a:schemeClr val="tx2"/>
              </a:solidFill>
            </a:endParaRPr>
          </a:p>
          <a:p>
            <a:pPr lvl="0"/>
            <a:r>
              <a:rPr lang="de-DE" sz="2400" dirty="0">
                <a:solidFill>
                  <a:schemeClr val="tx2"/>
                </a:solidFill>
              </a:rPr>
              <a:t>Pseudo-slučajni (nasumični) uzorak </a:t>
            </a:r>
            <a:endParaRPr lang="hr-HR" sz="2400" dirty="0">
              <a:solidFill>
                <a:schemeClr val="tx2"/>
              </a:solidFill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Kvotni uzorak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3949" y="1266110"/>
            <a:ext cx="85344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endParaRPr lang="hr-HR" sz="1600" dirty="0">
              <a:solidFill>
                <a:schemeClr val="tx2"/>
              </a:solidFill>
            </a:endParaRPr>
          </a:p>
          <a:p>
            <a:r>
              <a:rPr lang="hr-HR" sz="1600" dirty="0">
                <a:solidFill>
                  <a:schemeClr val="tx2"/>
                </a:solidFill>
              </a:rPr>
              <a:t>Sličan </a:t>
            </a:r>
            <a:r>
              <a:rPr lang="de-DE" sz="1600" dirty="0">
                <a:solidFill>
                  <a:schemeClr val="tx2"/>
                </a:solidFill>
              </a:rPr>
              <a:t>slučajnom stratificiranom uzorku</a:t>
            </a:r>
            <a:r>
              <a:rPr lang="hr-HR" sz="1600" dirty="0">
                <a:solidFill>
                  <a:schemeClr val="tx2"/>
                </a:solidFill>
              </a:rPr>
              <a:t> </a:t>
            </a:r>
            <a:r>
              <a:rPr lang="de-DE" sz="1600" dirty="0">
                <a:solidFill>
                  <a:schemeClr val="tx2"/>
                </a:solidFill>
              </a:rPr>
              <a:t>ali izbor jedinica uzorka unutar pojedinih skupina (stratuma) nije probabilistički nego namjeran ili pseudo-slučajan </a:t>
            </a:r>
            <a:r>
              <a:rPr lang="hr-HR" sz="1600" dirty="0">
                <a:solidFill>
                  <a:schemeClr val="tx2"/>
                </a:solidFill>
              </a:rPr>
              <a:t>=&gt; istraživač </a:t>
            </a:r>
            <a:r>
              <a:rPr lang="de-DE" sz="1600" dirty="0">
                <a:solidFill>
                  <a:schemeClr val="tx2"/>
                </a:solidFill>
              </a:rPr>
              <a:t>sam odlučuje o izaboru jedinica koje pripadaju u određenu kategoriju</a:t>
            </a:r>
            <a:r>
              <a:rPr lang="hr-HR" sz="1600" dirty="0">
                <a:solidFill>
                  <a:schemeClr val="tx2"/>
                </a:solidFill>
              </a:rPr>
              <a:t>.</a:t>
            </a:r>
          </a:p>
          <a:p>
            <a:endParaRPr lang="hr-HR" sz="16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1600" u="sng" dirty="0">
                <a:solidFill>
                  <a:schemeClr val="tx2"/>
                </a:solidFill>
              </a:rPr>
              <a:t>Prednosti kvotnog uzorka: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de-DE" sz="1600" dirty="0">
                <a:solidFill>
                  <a:schemeClr val="tx2"/>
                </a:solidFill>
              </a:rPr>
              <a:t>Jednostavniji izbor ispitanika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de-DE" sz="1600" dirty="0">
                <a:solidFill>
                  <a:schemeClr val="tx2"/>
                </a:solidFill>
              </a:rPr>
              <a:t>Osigurana reprezentativnost uzorka prema kontroliranim karakteristikama ispitanika  (definiranima izborom kvota)</a:t>
            </a:r>
            <a:endParaRPr lang="hr-HR" sz="16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1600" dirty="0">
                <a:solidFill>
                  <a:schemeClr val="tx2"/>
                </a:solidFill>
              </a:rPr>
              <a:t> </a:t>
            </a:r>
            <a:endParaRPr lang="hr-HR" sz="16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1600" u="sng" dirty="0" err="1">
                <a:solidFill>
                  <a:schemeClr val="tx2"/>
                </a:solidFill>
              </a:rPr>
              <a:t>Nedostaci</a:t>
            </a:r>
            <a:r>
              <a:rPr lang="en-US" sz="1600" u="sng" dirty="0">
                <a:solidFill>
                  <a:schemeClr val="tx2"/>
                </a:solidFill>
              </a:rPr>
              <a:t> i </a:t>
            </a:r>
            <a:r>
              <a:rPr lang="en-US" sz="1600" u="sng" dirty="0" err="1">
                <a:solidFill>
                  <a:schemeClr val="tx2"/>
                </a:solidFill>
              </a:rPr>
              <a:t>ograničenja</a:t>
            </a:r>
            <a:r>
              <a:rPr lang="en-US" sz="1600" u="sng" dirty="0">
                <a:solidFill>
                  <a:schemeClr val="tx2"/>
                </a:solidFill>
              </a:rPr>
              <a:t>: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Potrebno</a:t>
            </a:r>
            <a:r>
              <a:rPr lang="en-US" sz="1600" dirty="0">
                <a:solidFill>
                  <a:schemeClr val="tx2"/>
                </a:solidFill>
              </a:rPr>
              <a:t> je </a:t>
            </a:r>
            <a:r>
              <a:rPr lang="en-US" sz="1600" dirty="0" err="1">
                <a:solidFill>
                  <a:schemeClr val="tx2"/>
                </a:solidFill>
              </a:rPr>
              <a:t>precizno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poznavati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hr-HR" sz="1600" dirty="0">
                <a:solidFill>
                  <a:schemeClr val="tx2"/>
                </a:solidFill>
              </a:rPr>
              <a:t>izabrane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kvote</a:t>
            </a:r>
            <a:r>
              <a:rPr lang="en-US" sz="1600" dirty="0">
                <a:solidFill>
                  <a:schemeClr val="tx2"/>
                </a:solidFill>
              </a:rPr>
              <a:t> u </a:t>
            </a:r>
            <a:r>
              <a:rPr lang="en-US" sz="1600" dirty="0" err="1">
                <a:solidFill>
                  <a:schemeClr val="tx2"/>
                </a:solidFill>
              </a:rPr>
              <a:t>populaciji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Moguća</a:t>
            </a:r>
            <a:r>
              <a:rPr lang="en-US" sz="1600" dirty="0">
                <a:solidFill>
                  <a:schemeClr val="tx2"/>
                </a:solidFill>
              </a:rPr>
              <a:t> je </a:t>
            </a:r>
            <a:r>
              <a:rPr lang="en-US" sz="1600" dirty="0" err="1">
                <a:solidFill>
                  <a:schemeClr val="tx2"/>
                </a:solidFill>
              </a:rPr>
              <a:t>značajna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pristranost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uzorka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prema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karakteristikama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koje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nisu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kontrolirane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zadanim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kvotama</a:t>
            </a: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Prigodni uzorak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1413842"/>
            <a:ext cx="8534400" cy="491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endParaRPr lang="hr-HR" sz="1600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dirty="0" err="1">
                <a:solidFill>
                  <a:schemeClr val="tx2"/>
                </a:solidFill>
              </a:rPr>
              <a:t>Ovom</a:t>
            </a:r>
            <a:r>
              <a:rPr lang="en-US" sz="1600" dirty="0">
                <a:solidFill>
                  <a:schemeClr val="tx2"/>
                </a:solidFill>
              </a:rPr>
              <a:t> je </a:t>
            </a:r>
            <a:r>
              <a:rPr lang="en-US" sz="1600" dirty="0" err="1">
                <a:solidFill>
                  <a:schemeClr val="tx2"/>
                </a:solidFill>
              </a:rPr>
              <a:t>vrstom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uzorka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obuhvaćena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skupina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pojedinca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dostupnih</a:t>
            </a:r>
            <a:r>
              <a:rPr lang="en-US" sz="1600" dirty="0">
                <a:solidFill>
                  <a:schemeClr val="tx2"/>
                </a:solidFill>
              </a:rPr>
              <a:t> u </a:t>
            </a:r>
            <a:r>
              <a:rPr lang="en-US" sz="1600" dirty="0" err="1">
                <a:solidFill>
                  <a:schemeClr val="tx2"/>
                </a:solidFill>
              </a:rPr>
              <a:t>određenoj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prigodi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koji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dio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populacije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koju</a:t>
            </a:r>
            <a:r>
              <a:rPr lang="en-US" sz="1600" dirty="0">
                <a:solidFill>
                  <a:schemeClr val="tx2"/>
                </a:solidFill>
              </a:rPr>
              <a:t> se </a:t>
            </a:r>
            <a:r>
              <a:rPr lang="en-US" sz="1600" dirty="0" err="1">
                <a:solidFill>
                  <a:schemeClr val="tx2"/>
                </a:solidFill>
              </a:rPr>
              <a:t>odnose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rezultati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istraživanja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1600" u="sng" dirty="0">
                <a:solidFill>
                  <a:schemeClr val="tx2"/>
                </a:solidFill>
              </a:rPr>
              <a:t>Prednosti prigodnih uzoraka: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de-DE" sz="1600" dirty="0">
                <a:solidFill>
                  <a:schemeClr val="tx2"/>
                </a:solidFill>
              </a:rPr>
              <a:t>Mogućnost izbora predstavnika manjih i raspršenih populacija bez odgovarajućih popisa;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de-DE" sz="1600" dirty="0">
                <a:solidFill>
                  <a:schemeClr val="tx2"/>
                </a:solidFill>
              </a:rPr>
              <a:t>Jednostavni izbor ispitanika (jednostavna realizacija).</a:t>
            </a:r>
            <a:endParaRPr lang="hr-HR" sz="16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sz="1600" dirty="0">
                <a:solidFill>
                  <a:schemeClr val="tx2"/>
                </a:solidFill>
              </a:rPr>
              <a:t> </a:t>
            </a:r>
            <a:endParaRPr lang="hr-HR" sz="16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1600" u="sng" dirty="0" err="1">
                <a:solidFill>
                  <a:schemeClr val="tx2"/>
                </a:solidFill>
              </a:rPr>
              <a:t>Nedostaci</a:t>
            </a:r>
            <a:r>
              <a:rPr lang="en-US" sz="1600" u="sng" dirty="0">
                <a:solidFill>
                  <a:schemeClr val="tx2"/>
                </a:solidFill>
              </a:rPr>
              <a:t> i </a:t>
            </a:r>
            <a:r>
              <a:rPr lang="en-US" sz="1600" u="sng" dirty="0" err="1">
                <a:solidFill>
                  <a:schemeClr val="tx2"/>
                </a:solidFill>
              </a:rPr>
              <a:t>ograničenja</a:t>
            </a:r>
            <a:r>
              <a:rPr lang="en-US" sz="1600" u="sng" dirty="0">
                <a:solidFill>
                  <a:schemeClr val="tx2"/>
                </a:solidFill>
              </a:rPr>
              <a:t>:  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Neopravdanost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generaliziranja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rezultata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opću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populaciju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neprikladni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istraživanja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javnoga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mnijenja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ili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drugih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pojava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koje</a:t>
            </a:r>
            <a:r>
              <a:rPr lang="en-US" sz="1600" dirty="0">
                <a:solidFill>
                  <a:schemeClr val="tx2"/>
                </a:solidFill>
              </a:rPr>
              <a:t> se </a:t>
            </a:r>
            <a:r>
              <a:rPr lang="en-US" sz="1600" dirty="0" err="1">
                <a:solidFill>
                  <a:schemeClr val="tx2"/>
                </a:solidFill>
              </a:rPr>
              <a:t>odnose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ukupno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stanovništvo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nekog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područja</a:t>
            </a:r>
            <a:r>
              <a:rPr lang="en-US" sz="1600" dirty="0">
                <a:solidFill>
                  <a:schemeClr val="tx2"/>
                </a:solidFill>
              </a:rPr>
              <a:t>)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Moguće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određene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manjkavosti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glede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reprezentativnosti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čak</a:t>
            </a:r>
            <a:r>
              <a:rPr lang="en-US" sz="1600" dirty="0">
                <a:solidFill>
                  <a:schemeClr val="tx2"/>
                </a:solidFill>
              </a:rPr>
              <a:t> i </a:t>
            </a:r>
            <a:r>
              <a:rPr lang="en-US" sz="1600" dirty="0" err="1">
                <a:solidFill>
                  <a:schemeClr val="tx2"/>
                </a:solidFill>
              </a:rPr>
              <a:t>manjih</a:t>
            </a:r>
            <a:r>
              <a:rPr lang="en-US" sz="1600" dirty="0">
                <a:solidFill>
                  <a:schemeClr val="tx2"/>
                </a:solidFill>
              </a:rPr>
              <a:t> i </a:t>
            </a:r>
            <a:r>
              <a:rPr lang="en-US" sz="1600" dirty="0" err="1">
                <a:solidFill>
                  <a:schemeClr val="tx2"/>
                </a:solidFill>
              </a:rPr>
              <a:t>razmjerno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homogenih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populacija</a:t>
            </a:r>
            <a:r>
              <a:rPr lang="en-US" sz="1600" dirty="0">
                <a:solidFill>
                  <a:schemeClr val="tx2"/>
                </a:solidFill>
              </a:rPr>
              <a:t>.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Uzorak dobrovoljaca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1561572"/>
            <a:ext cx="8534400" cy="462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endParaRPr lang="hr-HR" sz="1600" dirty="0">
              <a:solidFill>
                <a:schemeClr val="tx2"/>
              </a:solidFill>
            </a:endParaRPr>
          </a:p>
          <a:p>
            <a:r>
              <a:rPr lang="hr-HR" sz="1600" dirty="0">
                <a:solidFill>
                  <a:schemeClr val="tx2"/>
                </a:solidFill>
              </a:rPr>
              <a:t>Ovom </a:t>
            </a:r>
            <a:r>
              <a:rPr lang="en-US" sz="1600" dirty="0" err="1">
                <a:solidFill>
                  <a:schemeClr val="tx2"/>
                </a:solidFill>
              </a:rPr>
              <a:t>su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vrstom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uzorka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obuhvaćeni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samo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oni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predstavnici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promatrane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populacije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koji</a:t>
            </a:r>
            <a:r>
              <a:rPr lang="en-US" sz="1600" dirty="0">
                <a:solidFill>
                  <a:schemeClr val="tx2"/>
                </a:solidFill>
              </a:rPr>
              <a:t> se </a:t>
            </a:r>
            <a:r>
              <a:rPr lang="en-US" sz="1600" dirty="0" err="1">
                <a:solidFill>
                  <a:schemeClr val="tx2"/>
                </a:solidFill>
              </a:rPr>
              <a:t>dobrovoljno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javljaju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sudjelovanje</a:t>
            </a:r>
            <a:r>
              <a:rPr lang="en-US" sz="1600" dirty="0">
                <a:solidFill>
                  <a:schemeClr val="tx2"/>
                </a:solidFill>
              </a:rPr>
              <a:t> u </a:t>
            </a:r>
            <a:r>
              <a:rPr lang="en-US" sz="1600" dirty="0" err="1">
                <a:solidFill>
                  <a:schemeClr val="tx2"/>
                </a:solidFill>
              </a:rPr>
              <a:t>istraživanju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u="sng" dirty="0" err="1">
                <a:solidFill>
                  <a:schemeClr val="tx2"/>
                </a:solidFill>
              </a:rPr>
              <a:t>Prednosti</a:t>
            </a:r>
            <a:r>
              <a:rPr lang="en-US" sz="1600" u="sng" dirty="0">
                <a:solidFill>
                  <a:schemeClr val="tx2"/>
                </a:solidFill>
              </a:rPr>
              <a:t> </a:t>
            </a:r>
            <a:r>
              <a:rPr lang="en-US" sz="1600" u="sng" dirty="0" err="1">
                <a:solidFill>
                  <a:schemeClr val="tx2"/>
                </a:solidFill>
              </a:rPr>
              <a:t>uzoraka</a:t>
            </a:r>
            <a:r>
              <a:rPr lang="en-US" sz="1600" u="sng" dirty="0">
                <a:solidFill>
                  <a:schemeClr val="tx2"/>
                </a:solidFill>
              </a:rPr>
              <a:t> </a:t>
            </a:r>
            <a:r>
              <a:rPr lang="en-US" sz="1600" u="sng" dirty="0" err="1">
                <a:solidFill>
                  <a:schemeClr val="tx2"/>
                </a:solidFill>
              </a:rPr>
              <a:t>dobrovoljaca</a:t>
            </a:r>
            <a:r>
              <a:rPr lang="en-US" sz="1600" u="sng" dirty="0">
                <a:solidFill>
                  <a:schemeClr val="tx2"/>
                </a:solidFill>
              </a:rPr>
              <a:t>: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Jednostavna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priprema</a:t>
            </a:r>
            <a:r>
              <a:rPr lang="en-US" sz="1600" dirty="0">
                <a:solidFill>
                  <a:schemeClr val="tx2"/>
                </a:solidFill>
              </a:rPr>
              <a:t>;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Niski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troškovi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realizacije</a:t>
            </a:r>
            <a:r>
              <a:rPr lang="en-US" sz="1600" dirty="0">
                <a:solidFill>
                  <a:schemeClr val="tx2"/>
                </a:solidFill>
              </a:rPr>
              <a:t>;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Prikladni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kvalitativna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produkcija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ideja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prijedloga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primjedbi</a:t>
            </a:r>
            <a:r>
              <a:rPr lang="en-US" sz="1600" dirty="0">
                <a:solidFill>
                  <a:schemeClr val="tx2"/>
                </a:solidFill>
              </a:rPr>
              <a:t> i sl.), </a:t>
            </a:r>
            <a:r>
              <a:rPr lang="en-US" sz="1600" dirty="0" err="1">
                <a:solidFill>
                  <a:schemeClr val="tx2"/>
                </a:solidFill>
              </a:rPr>
              <a:t>orijentacijska</a:t>
            </a:r>
            <a:r>
              <a:rPr lang="en-US" sz="1600" dirty="0">
                <a:solidFill>
                  <a:schemeClr val="tx2"/>
                </a:solidFill>
              </a:rPr>
              <a:t> i </a:t>
            </a:r>
            <a:r>
              <a:rPr lang="en-US" sz="1600" dirty="0" err="1">
                <a:solidFill>
                  <a:schemeClr val="tx2"/>
                </a:solidFill>
              </a:rPr>
              <a:t>dopunska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istraživanja</a:t>
            </a:r>
            <a:r>
              <a:rPr lang="en-US" sz="1600" dirty="0">
                <a:solidFill>
                  <a:schemeClr val="tx2"/>
                </a:solidFill>
              </a:rPr>
              <a:t>.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u="sng" dirty="0" err="1">
                <a:solidFill>
                  <a:schemeClr val="tx2"/>
                </a:solidFill>
              </a:rPr>
              <a:t>Nedostaci</a:t>
            </a:r>
            <a:r>
              <a:rPr lang="en-US" sz="1600" u="sng" dirty="0">
                <a:solidFill>
                  <a:schemeClr val="tx2"/>
                </a:solidFill>
              </a:rPr>
              <a:t> i </a:t>
            </a:r>
            <a:r>
              <a:rPr lang="en-US" sz="1600" u="sng" dirty="0" err="1">
                <a:solidFill>
                  <a:schemeClr val="tx2"/>
                </a:solidFill>
              </a:rPr>
              <a:t>ograničenja</a:t>
            </a:r>
            <a:r>
              <a:rPr lang="en-US" sz="1600" u="sng" dirty="0">
                <a:solidFill>
                  <a:schemeClr val="tx2"/>
                </a:solidFill>
              </a:rPr>
              <a:t>: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Neopravdanost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poopćavanja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rezultata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cijelu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populaciju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čak</a:t>
            </a:r>
            <a:r>
              <a:rPr lang="en-US" sz="1600" dirty="0">
                <a:solidFill>
                  <a:schemeClr val="tx2"/>
                </a:solidFill>
              </a:rPr>
              <a:t> i </a:t>
            </a:r>
            <a:r>
              <a:rPr lang="en-US" sz="1600" dirty="0" err="1">
                <a:solidFill>
                  <a:schemeClr val="tx2"/>
                </a:solidFill>
              </a:rPr>
              <a:t>kad</a:t>
            </a:r>
            <a:r>
              <a:rPr lang="en-US" sz="1600" dirty="0">
                <a:solidFill>
                  <a:schemeClr val="tx2"/>
                </a:solidFill>
              </a:rPr>
              <a:t> je </a:t>
            </a:r>
            <a:r>
              <a:rPr lang="en-US" sz="1600" dirty="0" err="1">
                <a:solidFill>
                  <a:schemeClr val="tx2"/>
                </a:solidFill>
              </a:rPr>
              <a:t>populacija</a:t>
            </a:r>
            <a:r>
              <a:rPr lang="en-US" sz="1600" dirty="0">
                <a:solidFill>
                  <a:schemeClr val="tx2"/>
                </a:solidFill>
              </a:rPr>
              <a:t> mala i </a:t>
            </a:r>
            <a:r>
              <a:rPr lang="en-US" sz="1600" dirty="0" err="1">
                <a:solidFill>
                  <a:schemeClr val="tx2"/>
                </a:solidFill>
              </a:rPr>
              <a:t>razmjerno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homogena</a:t>
            </a:r>
            <a:r>
              <a:rPr lang="en-US" sz="1600" dirty="0">
                <a:solidFill>
                  <a:schemeClr val="tx2"/>
                </a:solidFill>
              </a:rPr>
              <a:t>).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Namjerni uzorak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1266106"/>
            <a:ext cx="8534400" cy="521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endParaRPr lang="hr-HR" sz="1600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dirty="0" err="1">
                <a:solidFill>
                  <a:schemeClr val="tx2"/>
                </a:solidFill>
              </a:rPr>
              <a:t>Pri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konstrukciji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ove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vrste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uzorka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istraživač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sam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izabire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ispitanike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osnovi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kriterija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koje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smatra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važnima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ciljeve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istraživanja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u="sng" dirty="0" err="1">
                <a:solidFill>
                  <a:schemeClr val="tx2"/>
                </a:solidFill>
              </a:rPr>
              <a:t>Prednosti</a:t>
            </a:r>
            <a:r>
              <a:rPr lang="en-US" sz="1600" u="sng" dirty="0">
                <a:solidFill>
                  <a:schemeClr val="tx2"/>
                </a:solidFill>
              </a:rPr>
              <a:t> </a:t>
            </a:r>
            <a:r>
              <a:rPr lang="hr-HR" sz="1600" u="sng" dirty="0">
                <a:solidFill>
                  <a:schemeClr val="tx2"/>
                </a:solidFill>
              </a:rPr>
              <a:t>namjernog uzorka:</a:t>
            </a: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Mogućnost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izbora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ispitanika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koji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su</a:t>
            </a:r>
            <a:r>
              <a:rPr lang="en-US" sz="1600" dirty="0">
                <a:solidFill>
                  <a:schemeClr val="tx2"/>
                </a:solidFill>
              </a:rPr>
              <a:t>  </a:t>
            </a:r>
            <a:r>
              <a:rPr lang="en-US" sz="1600" dirty="0" err="1">
                <a:solidFill>
                  <a:schemeClr val="tx2"/>
                </a:solidFill>
              </a:rPr>
              <a:t>kompetentni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predmet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istraživanja</a:t>
            </a:r>
            <a:r>
              <a:rPr lang="en-US" sz="1600" dirty="0">
                <a:solidFill>
                  <a:schemeClr val="tx2"/>
                </a:solidFill>
              </a:rPr>
              <a:t>;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Prikladan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kvalitativna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produkcija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ideja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prijedloga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primjedbi</a:t>
            </a:r>
            <a:r>
              <a:rPr lang="en-US" sz="1600" dirty="0">
                <a:solidFill>
                  <a:schemeClr val="tx2"/>
                </a:solidFill>
              </a:rPr>
              <a:t> i sl.), </a:t>
            </a:r>
            <a:r>
              <a:rPr lang="en-US" sz="1600" dirty="0" err="1">
                <a:solidFill>
                  <a:schemeClr val="tx2"/>
                </a:solidFill>
              </a:rPr>
              <a:t>orijentacijska</a:t>
            </a:r>
            <a:r>
              <a:rPr lang="en-US" sz="1600" dirty="0">
                <a:solidFill>
                  <a:schemeClr val="tx2"/>
                </a:solidFill>
              </a:rPr>
              <a:t> i </a:t>
            </a:r>
            <a:r>
              <a:rPr lang="en-US" sz="1600" dirty="0" err="1">
                <a:solidFill>
                  <a:schemeClr val="tx2"/>
                </a:solidFill>
              </a:rPr>
              <a:t>dopunska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istraživanja</a:t>
            </a:r>
            <a:r>
              <a:rPr lang="en-US" sz="1600" dirty="0">
                <a:solidFill>
                  <a:schemeClr val="tx2"/>
                </a:solidFill>
              </a:rPr>
              <a:t>.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u="sng" dirty="0" err="1">
                <a:solidFill>
                  <a:schemeClr val="tx2"/>
                </a:solidFill>
              </a:rPr>
              <a:t>Nedostaci</a:t>
            </a:r>
            <a:r>
              <a:rPr lang="en-US" sz="1600" u="sng" dirty="0">
                <a:solidFill>
                  <a:schemeClr val="tx2"/>
                </a:solidFill>
              </a:rPr>
              <a:t> i </a:t>
            </a:r>
            <a:r>
              <a:rPr lang="en-US" sz="1600" u="sng" dirty="0" err="1">
                <a:solidFill>
                  <a:schemeClr val="tx2"/>
                </a:solidFill>
              </a:rPr>
              <a:t>ograničenja</a:t>
            </a:r>
            <a:r>
              <a:rPr lang="en-US" sz="1600" u="sng" dirty="0">
                <a:solidFill>
                  <a:schemeClr val="tx2"/>
                </a:solidFill>
              </a:rPr>
              <a:t>: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Neopravdanost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poopćavanja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rezultata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cijelu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populaciju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iz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koje</a:t>
            </a:r>
            <a:r>
              <a:rPr lang="en-US" sz="1600" dirty="0">
                <a:solidFill>
                  <a:schemeClr val="tx2"/>
                </a:solidFill>
              </a:rPr>
              <a:t> je </a:t>
            </a:r>
            <a:r>
              <a:rPr lang="en-US" sz="1600" dirty="0" err="1">
                <a:solidFill>
                  <a:schemeClr val="tx2"/>
                </a:solidFill>
              </a:rPr>
              <a:t>uzorak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izabran</a:t>
            </a:r>
            <a:r>
              <a:rPr lang="en-US" sz="1600" dirty="0">
                <a:solidFill>
                  <a:schemeClr val="tx2"/>
                </a:solidFill>
              </a:rPr>
              <a:t>;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Potreban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popis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eksperta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poznavanje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vrste</a:t>
            </a:r>
            <a:r>
              <a:rPr lang="en-US" sz="1600" dirty="0">
                <a:solidFill>
                  <a:schemeClr val="tx2"/>
                </a:solidFill>
              </a:rPr>
              <a:t> i </a:t>
            </a:r>
            <a:r>
              <a:rPr lang="en-US" sz="1600" dirty="0" err="1">
                <a:solidFill>
                  <a:schemeClr val="tx2"/>
                </a:solidFill>
              </a:rPr>
              <a:t>razine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njihove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kompetencije</a:t>
            </a:r>
            <a:r>
              <a:rPr lang="en-US" sz="1600" dirty="0">
                <a:solidFill>
                  <a:schemeClr val="tx2"/>
                </a:solidFill>
              </a:rPr>
              <a:t>;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Razmjerno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složena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provedba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istraživanja</a:t>
            </a:r>
            <a:r>
              <a:rPr lang="en-US" sz="1600" dirty="0">
                <a:solidFill>
                  <a:schemeClr val="tx2"/>
                </a:solidFill>
              </a:rPr>
              <a:t> (</a:t>
            </a:r>
            <a:r>
              <a:rPr lang="en-US" sz="1600" dirty="0" err="1">
                <a:solidFill>
                  <a:schemeClr val="tx2"/>
                </a:solidFill>
              </a:rPr>
              <a:t>moguće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teškoće</a:t>
            </a:r>
            <a:r>
              <a:rPr lang="en-US" sz="1600" dirty="0">
                <a:solidFill>
                  <a:schemeClr val="tx2"/>
                </a:solidFill>
              </a:rPr>
              <a:t> u </a:t>
            </a:r>
            <a:r>
              <a:rPr lang="en-US" sz="1600" dirty="0" err="1">
                <a:solidFill>
                  <a:schemeClr val="tx2"/>
                </a:solidFill>
              </a:rPr>
              <a:t>uspostavi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kontakta</a:t>
            </a:r>
            <a:r>
              <a:rPr lang="en-US" sz="1600" dirty="0">
                <a:solidFill>
                  <a:schemeClr val="tx2"/>
                </a:solidFill>
              </a:rPr>
              <a:t> s </a:t>
            </a:r>
            <a:r>
              <a:rPr lang="en-US" sz="1600" dirty="0" err="1">
                <a:solidFill>
                  <a:schemeClr val="tx2"/>
                </a:solidFill>
              </a:rPr>
              <a:t>potencijalnim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ispitanicima</a:t>
            </a:r>
            <a:r>
              <a:rPr lang="en-US" sz="1600" dirty="0">
                <a:solidFill>
                  <a:schemeClr val="tx2"/>
                </a:solidFill>
              </a:rPr>
              <a:t>).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Pseudo-slučajni (nasumični) uzorak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709" y="1428521"/>
            <a:ext cx="8534400" cy="413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endParaRPr lang="hr-HR" sz="1600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r>
              <a:rPr lang="hr-HR" sz="1600" dirty="0">
                <a:solidFill>
                  <a:schemeClr val="tx2"/>
                </a:solidFill>
              </a:rPr>
              <a:t>N</a:t>
            </a:r>
            <a:r>
              <a:rPr lang="en-US" sz="1600" dirty="0" err="1">
                <a:solidFill>
                  <a:schemeClr val="tx2"/>
                </a:solidFill>
              </a:rPr>
              <a:t>ačelu</a:t>
            </a:r>
            <a:r>
              <a:rPr lang="en-US" sz="1600" dirty="0">
                <a:solidFill>
                  <a:schemeClr val="tx2"/>
                </a:solidFill>
              </a:rPr>
              <a:t> "</a:t>
            </a:r>
            <a:r>
              <a:rPr lang="en-US" sz="1600" dirty="0" err="1">
                <a:solidFill>
                  <a:schemeClr val="tx2"/>
                </a:solidFill>
              </a:rPr>
              <a:t>slučajno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sam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ga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sreo</a:t>
            </a:r>
            <a:r>
              <a:rPr lang="en-US" sz="1600" dirty="0">
                <a:solidFill>
                  <a:schemeClr val="tx2"/>
                </a:solidFill>
              </a:rPr>
              <a:t>" i </a:t>
            </a:r>
            <a:r>
              <a:rPr lang="en-US" sz="1600" dirty="0" err="1">
                <a:solidFill>
                  <a:schemeClr val="tx2"/>
                </a:solidFill>
              </a:rPr>
              <a:t>stoga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daje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privid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slučajnog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izbora</a:t>
            </a:r>
            <a:r>
              <a:rPr lang="hr-HR" sz="1600" dirty="0">
                <a:solidFill>
                  <a:schemeClr val="tx2"/>
                </a:solidFill>
              </a:rPr>
              <a:t> =&gt; unatoč tome ovaj uzorak</a:t>
            </a:r>
            <a:r>
              <a:rPr lang="en-US" sz="1600" dirty="0">
                <a:solidFill>
                  <a:schemeClr val="tx2"/>
                </a:solidFill>
              </a:rPr>
              <a:t> ne </a:t>
            </a:r>
            <a:r>
              <a:rPr lang="en-US" sz="1600" dirty="0" err="1">
                <a:solidFill>
                  <a:schemeClr val="tx2"/>
                </a:solidFill>
              </a:rPr>
              <a:t>zadovoljava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kriterijima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statistički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slučajnog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odnosno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probabilističkog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uzorkovanja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u="sng" dirty="0" err="1">
                <a:solidFill>
                  <a:schemeClr val="tx2"/>
                </a:solidFill>
              </a:rPr>
              <a:t>Prednosti</a:t>
            </a:r>
            <a:r>
              <a:rPr lang="en-US" sz="1600" u="sng" dirty="0">
                <a:solidFill>
                  <a:schemeClr val="tx2"/>
                </a:solidFill>
              </a:rPr>
              <a:t> </a:t>
            </a:r>
            <a:r>
              <a:rPr lang="en-US" sz="1600" u="sng" dirty="0" err="1">
                <a:solidFill>
                  <a:schemeClr val="tx2"/>
                </a:solidFill>
              </a:rPr>
              <a:t>psudo-slučajnih</a:t>
            </a:r>
            <a:r>
              <a:rPr lang="en-US" sz="1600" u="sng" dirty="0">
                <a:solidFill>
                  <a:schemeClr val="tx2"/>
                </a:solidFill>
              </a:rPr>
              <a:t> </a:t>
            </a:r>
            <a:r>
              <a:rPr lang="en-US" sz="1600" u="sng" dirty="0" err="1">
                <a:solidFill>
                  <a:schemeClr val="tx2"/>
                </a:solidFill>
              </a:rPr>
              <a:t>uzoraka</a:t>
            </a:r>
            <a:r>
              <a:rPr lang="en-US" sz="1600" u="sng" dirty="0">
                <a:solidFill>
                  <a:schemeClr val="tx2"/>
                </a:solidFill>
              </a:rPr>
              <a:t>: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Jednostavni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izbor</a:t>
            </a:r>
            <a:r>
              <a:rPr lang="en-US" sz="1600" dirty="0">
                <a:solidFill>
                  <a:schemeClr val="tx2"/>
                </a:solidFill>
              </a:rPr>
              <a:t>;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Prikladni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za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orijentacijska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istraživanja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ili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kao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ilustracija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mogućih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stajališta</a:t>
            </a:r>
            <a:r>
              <a:rPr lang="en-US" sz="1600" dirty="0">
                <a:solidFill>
                  <a:schemeClr val="tx2"/>
                </a:solidFill>
              </a:rPr>
              <a:t>.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u="sng" dirty="0" err="1">
                <a:solidFill>
                  <a:schemeClr val="tx2"/>
                </a:solidFill>
              </a:rPr>
              <a:t>Nedostaci</a:t>
            </a:r>
            <a:r>
              <a:rPr lang="en-US" sz="1600" u="sng" dirty="0">
                <a:solidFill>
                  <a:schemeClr val="tx2"/>
                </a:solidFill>
              </a:rPr>
              <a:t> i </a:t>
            </a:r>
            <a:r>
              <a:rPr lang="en-US" sz="1600" u="sng" dirty="0" err="1">
                <a:solidFill>
                  <a:schemeClr val="tx2"/>
                </a:solidFill>
              </a:rPr>
              <a:t>ograničenja</a:t>
            </a:r>
            <a:r>
              <a:rPr lang="en-US" sz="1600" u="sng" dirty="0">
                <a:solidFill>
                  <a:schemeClr val="tx2"/>
                </a:solidFill>
              </a:rPr>
              <a:t>:</a:t>
            </a:r>
            <a:endParaRPr lang="hr-HR" sz="1600" dirty="0">
              <a:solidFill>
                <a:schemeClr val="tx2"/>
              </a:solidFill>
            </a:endParaRPr>
          </a:p>
          <a:p>
            <a:pPr lvl="0"/>
            <a:r>
              <a:rPr lang="en-US" sz="1600" dirty="0" err="1">
                <a:solidFill>
                  <a:schemeClr val="tx2"/>
                </a:solidFill>
              </a:rPr>
              <a:t>Privid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slučajnosti</a:t>
            </a:r>
            <a:r>
              <a:rPr lang="en-US" sz="1600" dirty="0">
                <a:solidFill>
                  <a:schemeClr val="tx2"/>
                </a:solidFill>
              </a:rPr>
              <a:t> i </a:t>
            </a:r>
            <a:r>
              <a:rPr lang="en-US" sz="1600" dirty="0" err="1">
                <a:solidFill>
                  <a:schemeClr val="tx2"/>
                </a:solidFill>
              </a:rPr>
              <a:t>nepristranosti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iako</a:t>
            </a:r>
            <a:r>
              <a:rPr lang="en-US" sz="1600" dirty="0">
                <a:solidFill>
                  <a:schemeClr val="tx2"/>
                </a:solidFill>
              </a:rPr>
              <a:t> je </a:t>
            </a:r>
            <a:r>
              <a:rPr lang="en-US" sz="1600" dirty="0" err="1">
                <a:solidFill>
                  <a:schemeClr val="tx2"/>
                </a:solidFill>
              </a:rPr>
              <a:t>izbor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vrlo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pristran</a:t>
            </a:r>
            <a:r>
              <a:rPr lang="en-US" sz="1600" dirty="0">
                <a:solidFill>
                  <a:schemeClr val="tx2"/>
                </a:solidFill>
              </a:rPr>
              <a:t>;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68362"/>
          </a:xfrm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tx2"/>
                </a:solidFill>
              </a:rPr>
              <a:t>Izbor vrste uzorka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0" y="1223868"/>
            <a:ext cx="85344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endParaRPr lang="hr-HR" sz="1600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r>
              <a:rPr lang="hr-HR" sz="1600" b="1" dirty="0">
                <a:solidFill>
                  <a:schemeClr val="tx2"/>
                </a:solidFill>
              </a:rPr>
              <a:t>O</a:t>
            </a:r>
            <a:r>
              <a:rPr lang="de-DE" sz="1600" b="1" dirty="0">
                <a:solidFill>
                  <a:schemeClr val="tx2"/>
                </a:solidFill>
              </a:rPr>
              <a:t>dluka o načinu izbora </a:t>
            </a:r>
            <a:r>
              <a:rPr lang="hr-HR" sz="1600" b="1" dirty="0">
                <a:solidFill>
                  <a:schemeClr val="tx2"/>
                </a:solidFill>
              </a:rPr>
              <a:t>vrste </a:t>
            </a:r>
            <a:r>
              <a:rPr lang="de-DE" sz="1600" b="1" dirty="0">
                <a:solidFill>
                  <a:schemeClr val="tx2"/>
                </a:solidFill>
              </a:rPr>
              <a:t>uzorka ovisi o:</a:t>
            </a:r>
            <a:endParaRPr lang="hr-HR" sz="1600" b="1" dirty="0">
              <a:solidFill>
                <a:schemeClr val="tx2"/>
              </a:solidFill>
            </a:endParaRPr>
          </a:p>
          <a:p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1. </a:t>
            </a:r>
            <a:r>
              <a:rPr lang="en-US" sz="1600" dirty="0" err="1">
                <a:solidFill>
                  <a:schemeClr val="tx2"/>
                </a:solidFill>
              </a:rPr>
              <a:t>Vrsti</a:t>
            </a:r>
            <a:r>
              <a:rPr lang="en-US" sz="1600" dirty="0">
                <a:solidFill>
                  <a:schemeClr val="tx2"/>
                </a:solidFill>
              </a:rPr>
              <a:t> i </a:t>
            </a:r>
            <a:r>
              <a:rPr lang="en-US" sz="1600" dirty="0" err="1">
                <a:solidFill>
                  <a:schemeClr val="tx2"/>
                </a:solidFill>
              </a:rPr>
              <a:t>ciljevima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istraživanja</a:t>
            </a:r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2. </a:t>
            </a:r>
            <a:r>
              <a:rPr lang="en-US" sz="1600" dirty="0" err="1">
                <a:solidFill>
                  <a:schemeClr val="tx2"/>
                </a:solidFill>
              </a:rPr>
              <a:t>Potrebnoj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reprezentativnosti</a:t>
            </a:r>
            <a:r>
              <a:rPr lang="en-US" sz="1600" dirty="0">
                <a:solidFill>
                  <a:schemeClr val="tx2"/>
                </a:solidFill>
              </a:rPr>
              <a:t> i </a:t>
            </a:r>
            <a:r>
              <a:rPr lang="en-US" sz="1600" dirty="0" err="1">
                <a:solidFill>
                  <a:schemeClr val="tx2"/>
                </a:solidFill>
              </a:rPr>
              <a:t>preciznosti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rezultata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3. </a:t>
            </a:r>
            <a:r>
              <a:rPr lang="en-US" sz="1600" dirty="0" err="1">
                <a:solidFill>
                  <a:schemeClr val="tx2"/>
                </a:solidFill>
              </a:rPr>
              <a:t>Raspoloživom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vremenu</a:t>
            </a:r>
            <a:endParaRPr lang="hr-HR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4. </a:t>
            </a:r>
            <a:r>
              <a:rPr lang="en-US" sz="1600" dirty="0" err="1">
                <a:solidFill>
                  <a:schemeClr val="tx2"/>
                </a:solidFill>
              </a:rPr>
              <a:t>Raspoloživim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financijskim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en-US" sz="1600" dirty="0" err="1">
                <a:solidFill>
                  <a:schemeClr val="tx2"/>
                </a:solidFill>
              </a:rPr>
              <a:t>mogućnostima</a:t>
            </a:r>
            <a:endParaRPr lang="hr-HR" sz="1600" dirty="0">
              <a:solidFill>
                <a:schemeClr val="tx2"/>
              </a:solidFill>
            </a:endParaRPr>
          </a:p>
          <a:p>
            <a:endParaRPr lang="hr-HR" sz="1800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hr-H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209800" y="2819400"/>
            <a:ext cx="44196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/>
            <a:r>
              <a:rPr lang="hr-HR" sz="2800" b="1" dirty="0">
                <a:solidFill>
                  <a:schemeClr val="tx2"/>
                </a:solidFill>
              </a:rPr>
              <a:t>HVALA NA PAŽNJI!</a:t>
            </a:r>
          </a:p>
          <a:p>
            <a:pPr algn="ctr">
              <a:lnSpc>
                <a:spcPct val="90000"/>
              </a:lnSpc>
            </a:pPr>
            <a:endParaRPr lang="hr-HR" sz="2200" dirty="0"/>
          </a:p>
          <a:p>
            <a:pPr algn="ctr">
              <a:lnSpc>
                <a:spcPct val="90000"/>
              </a:lnSpc>
            </a:pPr>
            <a:endParaRPr lang="hr-HR" sz="2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Izvedbeni nacrt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257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hr-HR" sz="2800" dirty="0">
                <a:solidFill>
                  <a:schemeClr val="tx2"/>
                </a:solidFill>
              </a:rPr>
              <a:t>Kratki opis planiranih postupaka realizacije istraživanja. </a:t>
            </a:r>
          </a:p>
          <a:p>
            <a:pPr>
              <a:lnSpc>
                <a:spcPct val="90000"/>
              </a:lnSpc>
              <a:defRPr/>
            </a:pPr>
            <a:endParaRPr lang="hr-HR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hr-HR" sz="2200" dirty="0">
                <a:solidFill>
                  <a:schemeClr val="tx2"/>
                </a:solidFill>
              </a:rPr>
              <a:t>1. METODA PRIKUPLJANJA PODATAKA</a:t>
            </a:r>
          </a:p>
          <a:p>
            <a:pPr>
              <a:lnSpc>
                <a:spcPct val="90000"/>
              </a:lnSpc>
              <a:defRPr/>
            </a:pPr>
            <a:endParaRPr lang="hr-HR" sz="22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hr-HR" sz="2200" dirty="0">
                <a:solidFill>
                  <a:schemeClr val="tx2"/>
                </a:solidFill>
              </a:rPr>
              <a:t>2. DEFINICIJA POPULACIJE I PLAN UZORKA</a:t>
            </a:r>
          </a:p>
          <a:p>
            <a:pPr>
              <a:lnSpc>
                <a:spcPct val="90000"/>
              </a:lnSpc>
              <a:defRPr/>
            </a:pPr>
            <a:endParaRPr lang="hr-HR" sz="22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hr-HR" sz="2200" dirty="0">
                <a:solidFill>
                  <a:schemeClr val="tx2"/>
                </a:solidFill>
              </a:rPr>
              <a:t>3. KARAKTERISTIKE MJERNOG INSTRUMENTA</a:t>
            </a:r>
          </a:p>
          <a:p>
            <a:pPr>
              <a:lnSpc>
                <a:spcPct val="90000"/>
              </a:lnSpc>
              <a:defRPr/>
            </a:pPr>
            <a:endParaRPr lang="hr-HR" sz="22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hr-HR" sz="2200" dirty="0">
                <a:solidFill>
                  <a:schemeClr val="tx2"/>
                </a:solidFill>
              </a:rPr>
              <a:t>4. TEHNIKA PROVEDBE ISTRAŽIVANJA</a:t>
            </a:r>
          </a:p>
          <a:p>
            <a:pPr>
              <a:lnSpc>
                <a:spcPct val="90000"/>
              </a:lnSpc>
              <a:defRPr/>
            </a:pPr>
            <a:endParaRPr lang="hr-HR" sz="22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hr-HR" sz="2200" dirty="0">
                <a:solidFill>
                  <a:schemeClr val="tx2"/>
                </a:solidFill>
              </a:rPr>
              <a:t>5. PLAN OBRADE I PRIKAZIVANJA REZULTATA ISTRAŽIVANJA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Metode i tehnike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257800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hr-HR" sz="2800" u="sng" dirty="0">
                <a:solidFill>
                  <a:schemeClr val="tx2"/>
                </a:solidFill>
              </a:rPr>
              <a:t>METODA:</a:t>
            </a:r>
          </a:p>
          <a:p>
            <a:pPr>
              <a:defRPr/>
            </a:pPr>
            <a:r>
              <a:rPr lang="hr-HR" sz="2800" dirty="0">
                <a:solidFill>
                  <a:schemeClr val="tx2"/>
                </a:solidFill>
              </a:rPr>
              <a:t>Opći pristup u provedbi istraživanja (npr. anketa, intervju, analiza sadržaja…)</a:t>
            </a:r>
          </a:p>
          <a:p>
            <a:pPr>
              <a:defRPr/>
            </a:pPr>
            <a:endParaRPr lang="hr-HR" sz="2800" u="sng" dirty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hr-HR" sz="2800" u="sng" dirty="0">
                <a:solidFill>
                  <a:schemeClr val="tx2"/>
                </a:solidFill>
              </a:rPr>
              <a:t>TEHNIKA:</a:t>
            </a:r>
          </a:p>
          <a:p>
            <a:pPr>
              <a:defRPr/>
            </a:pPr>
            <a:r>
              <a:rPr lang="hr-HR" sz="2800" dirty="0">
                <a:solidFill>
                  <a:schemeClr val="tx2"/>
                </a:solidFill>
              </a:rPr>
              <a:t>Specifični način primjene ili ostvarenja toga pristupa (npr. anketa na terenu, telefonom, internetom…; individualni intervju, fokusne grupe …) </a:t>
            </a:r>
          </a:p>
          <a:p>
            <a:pPr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Podjela istraživačkih 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257800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hr-HR" sz="2800" i="1" u="sng" dirty="0">
                <a:solidFill>
                  <a:schemeClr val="tx2"/>
                </a:solidFill>
              </a:rPr>
              <a:t>Field</a:t>
            </a:r>
            <a:r>
              <a:rPr lang="hr-HR" sz="2800" u="sng" dirty="0">
                <a:solidFill>
                  <a:schemeClr val="tx2"/>
                </a:solidFill>
              </a:rPr>
              <a:t> – metode</a:t>
            </a:r>
          </a:p>
          <a:p>
            <a:pPr>
              <a:defRPr/>
            </a:pPr>
            <a:r>
              <a:rPr lang="hr-HR" sz="2800" dirty="0">
                <a:solidFill>
                  <a:schemeClr val="tx2"/>
                </a:solidFill>
              </a:rPr>
              <a:t>Prikupljanje podataka od pojedinaca, u stvarnoj životnoj situaciji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opažanje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intervju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anketa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eksperiment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hr-HR" sz="2800" i="1" u="sng" dirty="0">
                <a:solidFill>
                  <a:schemeClr val="tx2"/>
                </a:solidFill>
              </a:rPr>
              <a:t>Desk</a:t>
            </a:r>
            <a:r>
              <a:rPr lang="hr-HR" sz="2800" u="sng" dirty="0">
                <a:solidFill>
                  <a:schemeClr val="tx2"/>
                </a:solidFill>
              </a:rPr>
              <a:t> -metode</a:t>
            </a:r>
            <a:r>
              <a:rPr lang="hr-HR" sz="2800" dirty="0">
                <a:solidFill>
                  <a:schemeClr val="tx2"/>
                </a:solidFill>
              </a:rPr>
              <a:t>   </a:t>
            </a:r>
          </a:p>
          <a:p>
            <a:pPr>
              <a:defRPr/>
            </a:pPr>
            <a:r>
              <a:rPr lang="hr-HR" sz="2800" dirty="0">
                <a:solidFill>
                  <a:schemeClr val="tx2"/>
                </a:solidFill>
              </a:rPr>
              <a:t>Prikupljanje podataka “za stolom”, analiza već postojećih podataka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analiza statističkih podatak</a:t>
            </a:r>
          </a:p>
          <a:p>
            <a:pPr lvl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tx2"/>
                </a:solidFill>
              </a:rPr>
              <a:t>analiza sadržaja</a:t>
            </a: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UZORAK I UZORKOVANJE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Neeksperimentalna</a:t>
            </a:r>
            <a:r>
              <a:rPr lang="en-US" dirty="0"/>
              <a:t> </a:t>
            </a:r>
            <a:r>
              <a:rPr lang="en-US" dirty="0" err="1"/>
              <a:t>kvantitativna</a:t>
            </a:r>
            <a:r>
              <a:rPr lang="en-US" dirty="0"/>
              <a:t> </a:t>
            </a:r>
            <a:r>
              <a:rPr lang="en-US" dirty="0" err="1"/>
              <a:t>metodlogija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tx2"/>
                </a:solidFill>
              </a:rPr>
              <a:t>Osnovni pojmovi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257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200" b="1" dirty="0" err="1">
                <a:solidFill>
                  <a:schemeClr val="tx2"/>
                </a:solidFill>
              </a:rPr>
              <a:t>Populacija</a:t>
            </a:r>
            <a:r>
              <a:rPr lang="en-US" sz="2200" dirty="0">
                <a:solidFill>
                  <a:schemeClr val="tx2"/>
                </a:solidFill>
              </a:rPr>
              <a:t> je </a:t>
            </a:r>
            <a:r>
              <a:rPr lang="en-US" sz="2200" dirty="0" err="1">
                <a:solidFill>
                  <a:schemeClr val="tx2"/>
                </a:solidFill>
              </a:rPr>
              <a:t>skupina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jedinki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koje</a:t>
            </a:r>
            <a:r>
              <a:rPr lang="en-US" sz="2200" dirty="0">
                <a:solidFill>
                  <a:schemeClr val="tx2"/>
                </a:solidFill>
              </a:rPr>
              <a:t> se </a:t>
            </a:r>
            <a:r>
              <a:rPr lang="en-US" sz="2200" dirty="0" err="1">
                <a:solidFill>
                  <a:schemeClr val="tx2"/>
                </a:solidFill>
              </a:rPr>
              <a:t>istraživanje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odnosi</a:t>
            </a:r>
            <a:r>
              <a:rPr lang="en-US" sz="2200" dirty="0">
                <a:solidFill>
                  <a:schemeClr val="tx2"/>
                </a:solidFill>
              </a:rPr>
              <a:t> i </a:t>
            </a:r>
            <a:r>
              <a:rPr lang="en-US" sz="2200" dirty="0" err="1">
                <a:solidFill>
                  <a:schemeClr val="tx2"/>
                </a:solidFill>
              </a:rPr>
              <a:t>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koju</a:t>
            </a:r>
            <a:r>
              <a:rPr lang="en-US" sz="2200" dirty="0">
                <a:solidFill>
                  <a:schemeClr val="tx2"/>
                </a:solidFill>
              </a:rPr>
              <a:t> se </a:t>
            </a:r>
            <a:r>
              <a:rPr lang="en-US" sz="2200" dirty="0" err="1">
                <a:solidFill>
                  <a:schemeClr val="tx2"/>
                </a:solidFill>
              </a:rPr>
              <a:t>poopćavaju</a:t>
            </a:r>
            <a:r>
              <a:rPr lang="en-US" sz="2200" dirty="0">
                <a:solidFill>
                  <a:schemeClr val="tx2"/>
                </a:solidFill>
              </a:rPr>
              <a:t> (</a:t>
            </a:r>
            <a:r>
              <a:rPr lang="en-US" sz="2200" dirty="0" err="1">
                <a:solidFill>
                  <a:schemeClr val="tx2"/>
                </a:solidFill>
              </a:rPr>
              <a:t>generaliziraju</a:t>
            </a:r>
            <a:r>
              <a:rPr lang="en-US" sz="2200" dirty="0">
                <a:solidFill>
                  <a:schemeClr val="tx2"/>
                </a:solidFill>
              </a:rPr>
              <a:t>) </a:t>
            </a:r>
            <a:r>
              <a:rPr lang="en-US" sz="2200" dirty="0" err="1">
                <a:solidFill>
                  <a:schemeClr val="tx2"/>
                </a:solidFill>
              </a:rPr>
              <a:t>dobiveni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rezultati</a:t>
            </a:r>
            <a:r>
              <a:rPr lang="en-US" sz="2200" dirty="0">
                <a:solidFill>
                  <a:schemeClr val="tx2"/>
                </a:solidFill>
              </a:rPr>
              <a:t>. </a:t>
            </a:r>
            <a:r>
              <a:rPr lang="en-US" sz="2200" dirty="0" err="1">
                <a:solidFill>
                  <a:schemeClr val="tx2"/>
                </a:solidFill>
              </a:rPr>
              <a:t>Populacija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obuhvaća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b="1" dirty="0" err="1">
                <a:solidFill>
                  <a:schemeClr val="tx2"/>
                </a:solidFill>
              </a:rPr>
              <a:t>sve</a:t>
            </a:r>
            <a:r>
              <a:rPr lang="en-US" sz="2200" b="1" dirty="0">
                <a:solidFill>
                  <a:schemeClr val="tx2"/>
                </a:solidFill>
              </a:rPr>
              <a:t> </a:t>
            </a:r>
            <a:r>
              <a:rPr lang="en-US" sz="2200" b="1" dirty="0" err="1">
                <a:solidFill>
                  <a:schemeClr val="tx2"/>
                </a:solidFill>
              </a:rPr>
              <a:t>članove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neke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skupine</a:t>
            </a:r>
            <a:r>
              <a:rPr lang="hr-HR" sz="2200" dirty="0">
                <a:solidFill>
                  <a:schemeClr val="tx2"/>
                </a:solidFill>
              </a:rPr>
              <a:t> (koje imaju određeno svojstvo) </a:t>
            </a:r>
            <a:r>
              <a:rPr lang="en-US" sz="2200" dirty="0" err="1">
                <a:solidFill>
                  <a:schemeClr val="tx2"/>
                </a:solidFill>
              </a:rPr>
              <a:t>odnosno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sve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jedinice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koju</a:t>
            </a:r>
            <a:r>
              <a:rPr lang="en-US" sz="2200" dirty="0">
                <a:solidFill>
                  <a:schemeClr val="tx2"/>
                </a:solidFill>
              </a:rPr>
              <a:t> se </a:t>
            </a:r>
            <a:r>
              <a:rPr lang="en-US" sz="2200" dirty="0" err="1">
                <a:solidFill>
                  <a:schemeClr val="tx2"/>
                </a:solidFill>
              </a:rPr>
              <a:t>dobiveni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rezultati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odnose</a:t>
            </a:r>
            <a:r>
              <a:rPr lang="en-US" sz="2200" dirty="0">
                <a:solidFill>
                  <a:schemeClr val="tx2"/>
                </a:solidFill>
              </a:rPr>
              <a:t>. </a:t>
            </a:r>
            <a:r>
              <a:rPr lang="hr-HR" sz="2200" u="sng" dirty="0">
                <a:solidFill>
                  <a:schemeClr val="tx2"/>
                </a:solidFill>
              </a:rPr>
              <a:t>Populaciju je potrebno definirati  u terminima: sadržaja, prostora i vremena.</a:t>
            </a:r>
          </a:p>
          <a:p>
            <a:pPr>
              <a:defRPr/>
            </a:pPr>
            <a:r>
              <a:rPr lang="en-US" sz="2200" b="1" dirty="0" err="1">
                <a:solidFill>
                  <a:schemeClr val="tx2"/>
                </a:solidFill>
              </a:rPr>
              <a:t>Uzorak</a:t>
            </a:r>
            <a:r>
              <a:rPr lang="en-US" sz="2200" dirty="0">
                <a:solidFill>
                  <a:schemeClr val="tx2"/>
                </a:solidFill>
              </a:rPr>
              <a:t> je </a:t>
            </a:r>
            <a:r>
              <a:rPr lang="en-US" sz="2200" dirty="0" err="1">
                <a:solidFill>
                  <a:schemeClr val="tx2"/>
                </a:solidFill>
              </a:rPr>
              <a:t>dio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populacije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kojemu</a:t>
            </a:r>
            <a:r>
              <a:rPr lang="en-US" sz="2200" dirty="0">
                <a:solidFill>
                  <a:schemeClr val="tx2"/>
                </a:solidFill>
              </a:rPr>
              <a:t> se </a:t>
            </a:r>
            <a:r>
              <a:rPr lang="en-US" sz="2200" dirty="0" err="1">
                <a:solidFill>
                  <a:schemeClr val="tx2"/>
                </a:solidFill>
              </a:rPr>
              <a:t>provodi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istraživanje</a:t>
            </a:r>
            <a:r>
              <a:rPr lang="en-US" sz="2200" dirty="0">
                <a:solidFill>
                  <a:schemeClr val="tx2"/>
                </a:solidFill>
              </a:rPr>
              <a:t> i </a:t>
            </a:r>
            <a:r>
              <a:rPr lang="en-US" sz="2200" dirty="0" err="1">
                <a:solidFill>
                  <a:schemeClr val="tx2"/>
                </a:solidFill>
              </a:rPr>
              <a:t>temeljem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kojega</a:t>
            </a:r>
            <a:r>
              <a:rPr lang="en-US" sz="2200" dirty="0">
                <a:solidFill>
                  <a:schemeClr val="tx2"/>
                </a:solidFill>
              </a:rPr>
              <a:t> se </a:t>
            </a:r>
            <a:r>
              <a:rPr lang="en-US" sz="2200" dirty="0" err="1">
                <a:solidFill>
                  <a:schemeClr val="tx2"/>
                </a:solidFill>
              </a:rPr>
              <a:t>zaključuje</a:t>
            </a:r>
            <a:r>
              <a:rPr lang="en-US" sz="2200" dirty="0">
                <a:solidFill>
                  <a:schemeClr val="tx2"/>
                </a:solidFill>
              </a:rPr>
              <a:t> o </a:t>
            </a:r>
            <a:r>
              <a:rPr lang="en-US" sz="2200" dirty="0" err="1">
                <a:solidFill>
                  <a:schemeClr val="tx2"/>
                </a:solidFill>
              </a:rPr>
              <a:t>cijeloj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populaciji</a:t>
            </a:r>
            <a:r>
              <a:rPr lang="en-US" sz="2200" dirty="0">
                <a:solidFill>
                  <a:schemeClr val="tx2"/>
                </a:solidFill>
              </a:rPr>
              <a:t>. </a:t>
            </a:r>
            <a:endParaRPr lang="hr-HR" sz="22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hr-HR" sz="2200" dirty="0">
                <a:solidFill>
                  <a:schemeClr val="tx2"/>
                </a:solidFill>
              </a:rPr>
              <a:t>U</a:t>
            </a:r>
            <a:r>
              <a:rPr lang="en-US" sz="2200" dirty="0" err="1">
                <a:solidFill>
                  <a:schemeClr val="tx2"/>
                </a:solidFill>
              </a:rPr>
              <a:t>zorak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hr-HR" sz="2200" dirty="0">
                <a:solidFill>
                  <a:schemeClr val="tx2"/>
                </a:solidFill>
              </a:rPr>
              <a:t>mora </a:t>
            </a:r>
            <a:r>
              <a:rPr lang="en-US" sz="2200" b="1" dirty="0" err="1">
                <a:solidFill>
                  <a:schemeClr val="tx2"/>
                </a:solidFill>
              </a:rPr>
              <a:t>sadržava</a:t>
            </a:r>
            <a:r>
              <a:rPr lang="hr-HR" sz="2200" b="1" dirty="0">
                <a:solidFill>
                  <a:schemeClr val="tx2"/>
                </a:solidFill>
              </a:rPr>
              <a:t>ti</a:t>
            </a:r>
            <a:r>
              <a:rPr lang="en-US" sz="2200" b="1" dirty="0">
                <a:solidFill>
                  <a:schemeClr val="tx2"/>
                </a:solidFill>
              </a:rPr>
              <a:t> </a:t>
            </a:r>
            <a:r>
              <a:rPr lang="en-US" sz="2200" b="1" dirty="0" err="1">
                <a:solidFill>
                  <a:schemeClr val="tx2"/>
                </a:solidFill>
              </a:rPr>
              <a:t>sve</a:t>
            </a:r>
            <a:r>
              <a:rPr lang="en-US" sz="2200" b="1" dirty="0">
                <a:solidFill>
                  <a:schemeClr val="tx2"/>
                </a:solidFill>
              </a:rPr>
              <a:t> </a:t>
            </a:r>
            <a:r>
              <a:rPr lang="en-US" sz="2200" b="1" dirty="0" err="1">
                <a:solidFill>
                  <a:schemeClr val="tx2"/>
                </a:solidFill>
              </a:rPr>
              <a:t>karakteristike</a:t>
            </a:r>
            <a:r>
              <a:rPr lang="en-US" sz="2200" b="1" dirty="0">
                <a:solidFill>
                  <a:schemeClr val="tx2"/>
                </a:solidFill>
              </a:rPr>
              <a:t> </a:t>
            </a:r>
            <a:r>
              <a:rPr lang="en-US" sz="2200" b="1" dirty="0" err="1">
                <a:solidFill>
                  <a:schemeClr val="tx2"/>
                </a:solidFill>
              </a:rPr>
              <a:t>populacije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u="sng" dirty="0" err="1">
                <a:solidFill>
                  <a:schemeClr val="tx2"/>
                </a:solidFill>
              </a:rPr>
              <a:t>važne</a:t>
            </a:r>
            <a:r>
              <a:rPr lang="en-US" sz="2200" u="sng" dirty="0">
                <a:solidFill>
                  <a:schemeClr val="tx2"/>
                </a:solidFill>
              </a:rPr>
              <a:t> </a:t>
            </a:r>
            <a:r>
              <a:rPr lang="en-US" sz="2200" u="sng" dirty="0" err="1">
                <a:solidFill>
                  <a:schemeClr val="tx2"/>
                </a:solidFill>
              </a:rPr>
              <a:t>za</a:t>
            </a:r>
            <a:r>
              <a:rPr lang="en-US" sz="2200" u="sng" dirty="0">
                <a:solidFill>
                  <a:schemeClr val="tx2"/>
                </a:solidFill>
              </a:rPr>
              <a:t> </a:t>
            </a:r>
            <a:r>
              <a:rPr lang="en-US" sz="2200" u="sng" dirty="0" err="1">
                <a:solidFill>
                  <a:schemeClr val="tx2"/>
                </a:solidFill>
              </a:rPr>
              <a:t>predmet</a:t>
            </a:r>
            <a:r>
              <a:rPr lang="en-US" sz="2200" u="sng" dirty="0">
                <a:solidFill>
                  <a:schemeClr val="tx2"/>
                </a:solidFill>
              </a:rPr>
              <a:t> </a:t>
            </a:r>
            <a:r>
              <a:rPr lang="en-US" sz="2200" u="sng" dirty="0" err="1">
                <a:solidFill>
                  <a:schemeClr val="tx2"/>
                </a:solidFill>
              </a:rPr>
              <a:t>istraživanja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hr-HR" sz="2200" dirty="0">
                <a:solidFill>
                  <a:schemeClr val="tx2"/>
                </a:solidFill>
              </a:rPr>
              <a:t> =&gt; </a:t>
            </a:r>
            <a:r>
              <a:rPr lang="en-US" sz="2200" b="1" u="sng" dirty="0" err="1">
                <a:solidFill>
                  <a:schemeClr val="tx2"/>
                </a:solidFill>
              </a:rPr>
              <a:t>reprezentira</a:t>
            </a:r>
            <a:r>
              <a:rPr lang="en-US" sz="2200" u="sng" dirty="0">
                <a:solidFill>
                  <a:schemeClr val="tx2"/>
                </a:solidFill>
              </a:rPr>
              <a:t> </a:t>
            </a:r>
            <a:r>
              <a:rPr lang="en-US" sz="2200" u="sng" dirty="0" err="1">
                <a:solidFill>
                  <a:schemeClr val="tx2"/>
                </a:solidFill>
              </a:rPr>
              <a:t>populaciju</a:t>
            </a:r>
            <a:r>
              <a:rPr lang="en-US" sz="2200" u="sng" dirty="0">
                <a:solidFill>
                  <a:schemeClr val="tx2"/>
                </a:solidFill>
              </a:rPr>
              <a:t> </a:t>
            </a:r>
            <a:r>
              <a:rPr lang="hr-HR" sz="2200" u="sng" dirty="0">
                <a:solidFill>
                  <a:schemeClr val="tx2"/>
                </a:solidFill>
              </a:rPr>
              <a:t>! </a:t>
            </a:r>
            <a:r>
              <a:rPr lang="hr-HR" sz="2200" dirty="0">
                <a:solidFill>
                  <a:schemeClr val="tx2"/>
                </a:solidFill>
              </a:rPr>
              <a:t>=&gt; populacija u malom</a:t>
            </a:r>
            <a:endParaRPr lang="hr-HR" sz="2200" u="sng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200" dirty="0" err="1">
                <a:solidFill>
                  <a:schemeClr val="tx2"/>
                </a:solidFill>
              </a:rPr>
              <a:t>Reprezentativnost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uzorka</a:t>
            </a:r>
            <a:r>
              <a:rPr lang="en-US" sz="2200" dirty="0">
                <a:solidFill>
                  <a:schemeClr val="tx2"/>
                </a:solidFill>
              </a:rPr>
              <a:t> se </a:t>
            </a:r>
            <a:r>
              <a:rPr lang="en-US" sz="2200" dirty="0" err="1">
                <a:solidFill>
                  <a:schemeClr val="tx2"/>
                </a:solidFill>
              </a:rPr>
              <a:t>obično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hr-HR" sz="2200" dirty="0">
                <a:solidFill>
                  <a:schemeClr val="tx2"/>
                </a:solidFill>
              </a:rPr>
              <a:t>pokušava utvrditi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hr-HR" sz="2200" dirty="0">
                <a:solidFill>
                  <a:schemeClr val="tx2"/>
                </a:solidFill>
              </a:rPr>
              <a:t>pomoću </a:t>
            </a:r>
            <a:r>
              <a:rPr lang="en-US" sz="2200" b="1" dirty="0" err="1">
                <a:solidFill>
                  <a:schemeClr val="tx2"/>
                </a:solidFill>
              </a:rPr>
              <a:t>kontrolnih</a:t>
            </a:r>
            <a:r>
              <a:rPr lang="en-US" sz="2200" b="1" dirty="0">
                <a:solidFill>
                  <a:schemeClr val="tx2"/>
                </a:solidFill>
              </a:rPr>
              <a:t> </a:t>
            </a:r>
            <a:r>
              <a:rPr lang="en-US" sz="2200" b="1" dirty="0" err="1">
                <a:solidFill>
                  <a:schemeClr val="tx2"/>
                </a:solidFill>
              </a:rPr>
              <a:t>varijabli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hr-HR" sz="2200" dirty="0">
                <a:solidFill>
                  <a:schemeClr val="tx2"/>
                </a:solidFill>
              </a:rPr>
              <a:t>=&gt; </a:t>
            </a:r>
            <a:r>
              <a:rPr lang="en-US" sz="2200" dirty="0" err="1">
                <a:solidFill>
                  <a:schemeClr val="tx2"/>
                </a:solidFill>
              </a:rPr>
              <a:t>karakteristik</a:t>
            </a:r>
            <a:r>
              <a:rPr lang="hr-HR" sz="2200" dirty="0">
                <a:solidFill>
                  <a:schemeClr val="tx2"/>
                </a:solidFill>
              </a:rPr>
              <a:t>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za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koje</a:t>
            </a:r>
            <a:r>
              <a:rPr lang="en-US" sz="2200" dirty="0">
                <a:solidFill>
                  <a:schemeClr val="tx2"/>
                </a:solidFill>
              </a:rPr>
              <a:t> se </a:t>
            </a:r>
            <a:r>
              <a:rPr lang="en-US" sz="2200" dirty="0" err="1">
                <a:solidFill>
                  <a:schemeClr val="tx2"/>
                </a:solidFill>
              </a:rPr>
              <a:t>već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prije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utvrdilo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ili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hr-HR" sz="2200" dirty="0">
                <a:solidFill>
                  <a:schemeClr val="tx2"/>
                </a:solidFill>
              </a:rPr>
              <a:t>je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opravdano</a:t>
            </a:r>
            <a:r>
              <a:rPr lang="en-US" sz="2200" dirty="0">
                <a:solidFill>
                  <a:schemeClr val="tx2"/>
                </a:solidFill>
              </a:rPr>
              <a:t> da </a:t>
            </a:r>
            <a:r>
              <a:rPr lang="en-US" sz="2200" dirty="0" err="1">
                <a:solidFill>
                  <a:schemeClr val="tx2"/>
                </a:solidFill>
              </a:rPr>
              <a:t>utječu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pojavu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koja</a:t>
            </a:r>
            <a:r>
              <a:rPr lang="en-US" sz="2200" dirty="0">
                <a:solidFill>
                  <a:schemeClr val="tx2"/>
                </a:solidFill>
              </a:rPr>
              <a:t> je </a:t>
            </a:r>
            <a:r>
              <a:rPr lang="en-US" sz="2200" dirty="0" err="1">
                <a:solidFill>
                  <a:schemeClr val="tx2"/>
                </a:solidFill>
              </a:rPr>
              <a:t>predmet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istraživanja</a:t>
            </a:r>
            <a:r>
              <a:rPr lang="en-US" sz="2200" dirty="0">
                <a:solidFill>
                  <a:schemeClr val="tx2"/>
                </a:solidFill>
              </a:rPr>
              <a:t>.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pPr marL="0" indent="0">
              <a:buNone/>
              <a:defRPr/>
            </a:pPr>
            <a:endParaRPr lang="hr-HR" sz="1200" dirty="0">
              <a:solidFill>
                <a:schemeClr val="tx2"/>
              </a:solidFill>
              <a:latin typeface="Calibri (body)"/>
            </a:endParaRPr>
          </a:p>
          <a:p>
            <a:endParaRPr lang="hr-HR" sz="1200" dirty="0">
              <a:latin typeface="Calibri (body)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Uzorak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7975" y="698863"/>
            <a:ext cx="85791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Uzorak je manji broj definiranih statističkih jedinica ili elemenata koji čine veću cjelinu =&gt; populaciju!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Populacija (univerzum ili osnovni skup) razumijevamo sve članove neke skupine (statističke jedinice) s određenom karakteristikom koju mjerimo =&gt; npr. građani Zagreba stariji od 18 godina. 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Statistika počiva za zakonu slučaja (vjerojatnosti!) =&gt; uzorak u statistici ima presudnu važnost. </a:t>
            </a:r>
          </a:p>
          <a:p>
            <a:pPr>
              <a:buFont typeface="Arial" panose="020B0604020202020204" pitchFamily="34" charset="0"/>
              <a:buChar char="•"/>
            </a:pPr>
            <a:endParaRPr lang="hr-HR" b="1" dirty="0">
              <a:solidFill>
                <a:schemeClr val="tx2"/>
              </a:solidFill>
            </a:endParaRPr>
          </a:p>
          <a:p>
            <a:endParaRPr lang="hr-HR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4338" name="Picture 2" descr="http://www.snapsurveys.com/blog/wp-content/uploads/2011/08/target-popul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381" y="4019351"/>
            <a:ext cx="4972050" cy="2124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4276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Uzorak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7975" y="698863"/>
            <a:ext cx="8579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  <a:p>
            <a:pPr>
              <a:buFont typeface="Arial" pitchFamily="34" charset="0"/>
              <a:buChar char="•"/>
            </a:pPr>
            <a:r>
              <a:rPr lang="hr-HR" dirty="0"/>
              <a:t>Postupak odabiranja uzorka ili preciznije postupak kojim se statističke jedinice odabiru u uzorak nazivamo </a:t>
            </a:r>
            <a:r>
              <a:rPr lang="hr-HR" b="1" dirty="0"/>
              <a:t>uzorkovanje.</a:t>
            </a:r>
          </a:p>
          <a:p>
            <a:pPr>
              <a:buFont typeface="Arial" pitchFamily="34" charset="0"/>
              <a:buChar char="•"/>
            </a:pPr>
            <a:endParaRPr lang="hr-HR" b="1" dirty="0"/>
          </a:p>
          <a:p>
            <a:pPr>
              <a:buFont typeface="Arial" pitchFamily="34" charset="0"/>
              <a:buChar char="•"/>
            </a:pPr>
            <a:r>
              <a:rPr lang="hr-HR" dirty="0"/>
              <a:t>Statističko zaključivanje počiva na </a:t>
            </a:r>
            <a:r>
              <a:rPr lang="hr-HR" b="1" dirty="0"/>
              <a:t>slučajnim uzorcima </a:t>
            </a:r>
            <a:r>
              <a:rPr lang="hr-HR" dirty="0"/>
              <a:t>ali se često koriste i </a:t>
            </a:r>
            <a:r>
              <a:rPr lang="hr-HR" b="1" dirty="0"/>
              <a:t>neslučajni uzorci.</a:t>
            </a:r>
          </a:p>
          <a:p>
            <a:pPr>
              <a:buFont typeface="Arial" pitchFamily="34" charset="0"/>
              <a:buChar char="•"/>
            </a:pPr>
            <a:endParaRPr lang="hr-HR" b="1" dirty="0"/>
          </a:p>
          <a:p>
            <a:pPr>
              <a:buFont typeface="Arial" pitchFamily="34" charset="0"/>
              <a:buChar char="•"/>
            </a:pPr>
            <a:endParaRPr lang="hr-HR" b="1" dirty="0"/>
          </a:p>
          <a:p>
            <a:pPr>
              <a:buFont typeface="Arial" pitchFamily="34" charset="0"/>
              <a:buChar char="•"/>
            </a:pPr>
            <a:r>
              <a:rPr lang="hr-HR" dirty="0"/>
              <a:t>Uzorak bi trebao biti takav da reprezentira populaciju u svim važnim značajkama za predmet mjerenja.</a:t>
            </a:r>
          </a:p>
          <a:p>
            <a:pPr>
              <a:buFont typeface="Arial" pitchFamily="34" charset="0"/>
              <a:buChar char="•"/>
            </a:pPr>
            <a:endParaRPr lang="hr-HR" dirty="0"/>
          </a:p>
          <a:p>
            <a:pPr>
              <a:buFont typeface="Arial" pitchFamily="34" charset="0"/>
              <a:buChar char="•"/>
            </a:pPr>
            <a:endParaRPr lang="hr-HR" b="1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7890" name="Picture 2" descr="https://upload.wikimedia.org/wikipedia/commons/b/bf/Simple_random_sampl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668" y="3533415"/>
            <a:ext cx="4184831" cy="3222625"/>
          </a:xfrm>
          <a:prstGeom prst="rect">
            <a:avLst/>
          </a:prstGeom>
          <a:noFill/>
        </p:spPr>
      </p:pic>
      <p:pic>
        <p:nvPicPr>
          <p:cNvPr id="9" name="Picture 2" descr="https://www.cliffsnotes.com/assets/267169.png">
            <a:extLst>
              <a:ext uri="{FF2B5EF4-FFF2-40B4-BE49-F238E27FC236}">
                <a16:creationId xmlns:a16="http://schemas.microsoft.com/office/drawing/2014/main" id="{72910C08-8BFF-47AB-9763-75A01BFA8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4759" y="4103659"/>
            <a:ext cx="2886075" cy="1885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210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1863</Words>
  <Application>Microsoft Office PowerPoint</Application>
  <PresentationFormat>Prikaz na zaslonu (4:3)</PresentationFormat>
  <Paragraphs>338</Paragraphs>
  <Slides>29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(body)</vt:lpstr>
      <vt:lpstr>Cambria Math</vt:lpstr>
      <vt:lpstr>Office Theme</vt:lpstr>
      <vt:lpstr>OPERACIONALIZACIJA ISTRAŽIVANJA  UZORAK I UZORKOVANJE</vt:lpstr>
      <vt:lpstr>Operacionalizacija</vt:lpstr>
      <vt:lpstr>Izvedbeni nacrt</vt:lpstr>
      <vt:lpstr>Metode i tehnike</vt:lpstr>
      <vt:lpstr>Podjela istraživačkih metoda</vt:lpstr>
      <vt:lpstr>UZORAK I UZORKOVANJE</vt:lpstr>
      <vt:lpstr>Osnovni pojmovi</vt:lpstr>
      <vt:lpstr>Uzorak</vt:lpstr>
      <vt:lpstr>Uzorak</vt:lpstr>
      <vt:lpstr>Uzorak</vt:lpstr>
      <vt:lpstr>Statističko zaključivanje i standardna greška uzorka</vt:lpstr>
      <vt:lpstr>Statističko zaključivanje</vt:lpstr>
      <vt:lpstr>Statističko zaključivanje</vt:lpstr>
      <vt:lpstr>Plan i realizacijauzorka</vt:lpstr>
      <vt:lpstr>Plan uzorka</vt:lpstr>
      <vt:lpstr>Probabilistički uzorci</vt:lpstr>
      <vt:lpstr>Jednostavni slučajni uzorak</vt:lpstr>
      <vt:lpstr>Slučajni sustavni (sistematski) uzorak</vt:lpstr>
      <vt:lpstr>Slučajni stratificirani uzorak </vt:lpstr>
      <vt:lpstr>Slučajni stratificirani uzorak </vt:lpstr>
      <vt:lpstr>Klaster ("cluster") uzorak </vt:lpstr>
      <vt:lpstr>Neprobabilistički uzorci</vt:lpstr>
      <vt:lpstr>Kvotni uzorak</vt:lpstr>
      <vt:lpstr>Prigodni uzorak</vt:lpstr>
      <vt:lpstr>Uzorak dobrovoljaca</vt:lpstr>
      <vt:lpstr>Namjerni uzorak</vt:lpstr>
      <vt:lpstr>Pseudo-slučajni (nasumični) uzorak</vt:lpstr>
      <vt:lpstr>Izbor vrste uzorka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120</cp:revision>
  <dcterms:created xsi:type="dcterms:W3CDTF">2006-08-16T00:00:00Z</dcterms:created>
  <dcterms:modified xsi:type="dcterms:W3CDTF">2021-04-11T13:43:53Z</dcterms:modified>
</cp:coreProperties>
</file>