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6" autoAdjust="0"/>
    <p:restoredTop sz="86377" autoAdjust="0"/>
  </p:normalViewPr>
  <p:slideViewPr>
    <p:cSldViewPr snapToGrid="0">
      <p:cViewPr varScale="1">
        <p:scale>
          <a:sx n="46" d="100"/>
          <a:sy n="46" d="100"/>
        </p:scale>
        <p:origin x="54" y="4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C26C7-9D75-4ECD-9D2D-0E32B2616219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FDB6F-81F3-4CC4-B95E-B0B3012A2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37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hr-HR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901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88129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1169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2011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654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4715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4687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118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874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1874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8478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8685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3729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1187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1717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3630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5757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CB64655-3F90-4530-9080-94D346A9CCDB}" type="datetimeFigureOut">
              <a:rPr lang="hr-HR" smtClean="0"/>
              <a:t>19.1.2020.</a:t>
            </a:fld>
            <a:endParaRPr lang="hr-HR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68B51C1-1B9F-4263-943C-92CDFCFA366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805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</a:t>
            </a:r>
            <a:r>
              <a:rPr lang="hr-HR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ublius</a:t>
            </a:r>
            <a:r>
              <a:rPr lang="hr-HR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Ovidius</a:t>
            </a:r>
            <a:r>
              <a:rPr lang="hr-HR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Naso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6127845"/>
            <a:ext cx="8005679" cy="280522"/>
          </a:xfrm>
        </p:spPr>
        <p:txBody>
          <a:bodyPr>
            <a:normAutofit/>
          </a:bodyPr>
          <a:lstStyle/>
          <a:p>
            <a:pPr algn="r"/>
            <a:r>
              <a:rPr lang="hr-HR" sz="1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http://www.cupidsschool.com/about-cupids-school/ovid/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634" y="468746"/>
            <a:ext cx="2562793" cy="60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07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1" y="491319"/>
            <a:ext cx="9435255" cy="1185081"/>
          </a:xfrm>
        </p:spPr>
        <p:txBody>
          <a:bodyPr/>
          <a:lstStyle/>
          <a:p>
            <a:r>
              <a:rPr lang="hr-HR" sz="28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Metamorphoses, </a:t>
            </a:r>
            <a:r>
              <a:rPr lang="hr-HR" sz="28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I, 1-4; 					XV, 871-879)</a:t>
            </a:r>
            <a:endParaRPr lang="hr-HR" sz="2800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23655"/>
            <a:ext cx="6096000" cy="43354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1900" i="1" dirty="0">
                <a:effectLst/>
                <a:latin typeface="Bookman Old Style" panose="02050604050505020204" pitchFamily="18" charset="0"/>
              </a:rPr>
              <a:t> 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In nova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fert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animus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mutatas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dicere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formas</a:t>
            </a:r>
            <a:b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</a:b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corpora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; di,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coeptis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(nam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vos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mutastis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et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illas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)</a:t>
            </a:r>
            <a:b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</a:b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adspirate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meis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primaque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ab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origine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mundi</a:t>
            </a:r>
            <a:b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</a:b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ad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mea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perpetuum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deducite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tempora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hr-HR" sz="2100" i="1" dirty="0" err="1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carmen</a:t>
            </a:r>
            <a:r>
              <a:rPr lang="hr-HR" sz="2100" i="1" dirty="0">
                <a:solidFill>
                  <a:schemeClr val="accent3">
                    <a:lumMod val="50000"/>
                  </a:schemeClr>
                </a:solidFill>
                <a:effectLst/>
                <a:latin typeface="Bookman Old Style" panose="02050604050505020204" pitchFamily="18" charset="0"/>
              </a:rPr>
              <a:t>!</a:t>
            </a:r>
          </a:p>
          <a:p>
            <a:pPr marL="0" indent="0">
              <a:buNone/>
            </a:pPr>
            <a:endParaRPr lang="hr-HR" sz="2100" i="1" dirty="0">
              <a:solidFill>
                <a:schemeClr val="accent3">
                  <a:lumMod val="50000"/>
                </a:schemeClr>
              </a:solidFill>
              <a:effectLst/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hr-HR" sz="1900" i="1" dirty="0">
              <a:solidFill>
                <a:schemeClr val="accent3">
                  <a:lumMod val="50000"/>
                </a:schemeClr>
              </a:solidFill>
              <a:effectLst/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r-HR" sz="1900" i="1" dirty="0">
                <a:effectLst/>
                <a:latin typeface="Bookman Old Style" panose="02050604050505020204" pitchFamily="18" charset="0"/>
              </a:rPr>
              <a:t> </a:t>
            </a:r>
            <a:endParaRPr lang="hr-HR" sz="2100" i="1" dirty="0">
              <a:solidFill>
                <a:schemeClr val="accent3">
                  <a:lumMod val="50000"/>
                </a:schemeClr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FBBE82-A32B-460E-9830-FF224F56E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8419" y="3574473"/>
            <a:ext cx="7183582" cy="31150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2400" i="1" dirty="0">
                <a:latin typeface="Bookman Old Style" panose="02050604050505020204" pitchFamily="18" charset="0"/>
              </a:rPr>
              <a:t>Iamque opus exegi, quod nec Iovis ira nec ignis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400" i="1" dirty="0">
                <a:latin typeface="Bookman Old Style" panose="02050604050505020204" pitchFamily="18" charset="0"/>
              </a:rPr>
              <a:t>nec poterit ferrum nec edax abolere vetustas.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000" i="1" dirty="0">
                <a:latin typeface="Bookman Old Style" panose="02050604050505020204" pitchFamily="18" charset="0"/>
              </a:rPr>
              <a:t>…</a:t>
            </a:r>
          </a:p>
          <a:p>
            <a:pPr marL="0" indent="0">
              <a:buNone/>
            </a:pPr>
            <a:r>
              <a:rPr lang="hr-HR" sz="2400" i="1" dirty="0">
                <a:latin typeface="Bookman Old Style" panose="02050604050505020204" pitchFamily="18" charset="0"/>
              </a:rPr>
              <a:t>parte tamen meliore mei super alta perennis        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400" i="1" dirty="0">
                <a:latin typeface="Bookman Old Style" panose="02050604050505020204" pitchFamily="18" charset="0"/>
              </a:rPr>
              <a:t>astra ferar, nomenque erit indelebile nostrum,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400" i="1" dirty="0">
                <a:latin typeface="Bookman Old Style" panose="02050604050505020204" pitchFamily="18" charset="0"/>
              </a:rPr>
              <a:t>quaque patet domitis Romana potentia terris,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400" i="1" dirty="0">
                <a:latin typeface="Bookman Old Style" panose="02050604050505020204" pitchFamily="18" charset="0"/>
              </a:rPr>
              <a:t>ore legar populi, perque omnia saecula fama,</a:t>
            </a:r>
            <a:br>
              <a:rPr lang="hr-HR" sz="2400" i="1" dirty="0">
                <a:latin typeface="Bookman Old Style" panose="02050604050505020204" pitchFamily="18" charset="0"/>
              </a:rPr>
            </a:br>
            <a:r>
              <a:rPr lang="hr-HR" sz="2400" i="1" dirty="0">
                <a:latin typeface="Bookman Old Style" panose="02050604050505020204" pitchFamily="18" charset="0"/>
              </a:rPr>
              <a:t>siquid habent veri vatum praesagia, vivam.</a:t>
            </a:r>
            <a:endParaRPr lang="hr-HR" sz="2400" i="1" dirty="0">
              <a:solidFill>
                <a:schemeClr val="accent3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84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Fasti</a:t>
            </a:r>
            <a:endParaRPr lang="hr-HR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8615" y="2389908"/>
            <a:ext cx="11300346" cy="4468091"/>
          </a:xfrm>
        </p:spPr>
        <p:txBody>
          <a:bodyPr>
            <a:normAutofit/>
          </a:bodyPr>
          <a:lstStyle/>
          <a:p>
            <a:r>
              <a:rPr lang="hr-HR" sz="2000" dirty="0">
                <a:latin typeface="Bookman Old Style" panose="02050604050505020204" pitchFamily="18" charset="0"/>
              </a:rPr>
              <a:t>Didaktičko djelo o kalendaru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Mitovi i legende rimskog naroda kao objašnjenje svetkovina i običaja (ali upadaju i grčki mitovi)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12 knjiga za 12 mjeseci, ali dovršio samo 6 prije progonstva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Posvetio ih </a:t>
            </a:r>
            <a:r>
              <a:rPr lang="hr-HR" sz="1800" dirty="0" err="1">
                <a:latin typeface="Bookman Old Style" panose="02050604050505020204" pitchFamily="18" charset="0"/>
              </a:rPr>
              <a:t>Germaniku</a:t>
            </a:r>
            <a:r>
              <a:rPr lang="hr-HR" sz="1800" dirty="0">
                <a:latin typeface="Bookman Old Style" panose="02050604050505020204" pitchFamily="18" charset="0"/>
              </a:rPr>
              <a:t> nakon </a:t>
            </a:r>
            <a:r>
              <a:rPr lang="hr-HR" sz="1800" dirty="0" err="1">
                <a:latin typeface="Bookman Old Style" panose="02050604050505020204" pitchFamily="18" charset="0"/>
              </a:rPr>
              <a:t>Augustove</a:t>
            </a:r>
            <a:r>
              <a:rPr lang="hr-HR" sz="1800" dirty="0">
                <a:latin typeface="Bookman Old Style" panose="02050604050505020204" pitchFamily="18" charset="0"/>
              </a:rPr>
              <a:t> smrti</a:t>
            </a:r>
          </a:p>
          <a:p>
            <a:r>
              <a:rPr lang="hr-HR" sz="2000" dirty="0">
                <a:latin typeface="Bookman Old Style" panose="02050604050505020204" pitchFamily="18" charset="0"/>
              </a:rPr>
              <a:t>U skladu s </a:t>
            </a:r>
            <a:r>
              <a:rPr lang="hr-HR" sz="2000" dirty="0" err="1">
                <a:latin typeface="Bookman Old Style" panose="02050604050505020204" pitchFamily="18" charset="0"/>
              </a:rPr>
              <a:t>Augustovom</a:t>
            </a:r>
            <a:r>
              <a:rPr lang="hr-HR" sz="2000" dirty="0">
                <a:latin typeface="Bookman Old Style" panose="02050604050505020204" pitchFamily="18" charset="0"/>
              </a:rPr>
              <a:t> obnovom rimske religije i tradicije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Izvršavanje dužnosti rimskog građanina i pjesnika ranog Carstva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Aluzije na suvremeno doba; opet igra s ljubavnim epizodama (elegijska forma)</a:t>
            </a:r>
          </a:p>
          <a:p>
            <a:r>
              <a:rPr lang="hr-HR" sz="2000" dirty="0">
                <a:latin typeface="Bookman Old Style" panose="02050604050505020204" pitchFamily="18" charset="0"/>
              </a:rPr>
              <a:t>Utjecaj </a:t>
            </a:r>
            <a:r>
              <a:rPr lang="hr-HR" sz="2000" dirty="0" err="1">
                <a:latin typeface="Bookman Old Style" panose="02050604050505020204" pitchFamily="18" charset="0"/>
              </a:rPr>
              <a:t>Kalimahovih</a:t>
            </a:r>
            <a:r>
              <a:rPr lang="hr-HR" sz="2000" dirty="0">
                <a:latin typeface="Bookman Old Style" panose="02050604050505020204" pitchFamily="18" charset="0"/>
              </a:rPr>
              <a:t> </a:t>
            </a:r>
            <a:r>
              <a:rPr lang="hr-HR" sz="2000" i="1" dirty="0">
                <a:latin typeface="Bookman Old Style" panose="02050604050505020204" pitchFamily="18" charset="0"/>
              </a:rPr>
              <a:t>Uzroka, </a:t>
            </a:r>
            <a:r>
              <a:rPr lang="hr-HR" sz="2000" i="0" dirty="0" err="1">
                <a:latin typeface="Bookman Old Style" panose="02050604050505020204" pitchFamily="18" charset="0"/>
              </a:rPr>
              <a:t>Aratovih</a:t>
            </a:r>
            <a:r>
              <a:rPr lang="hr-HR" sz="2000" i="1" dirty="0">
                <a:latin typeface="Bookman Old Style" panose="02050604050505020204" pitchFamily="18" charset="0"/>
              </a:rPr>
              <a:t> Pojava, </a:t>
            </a:r>
            <a:r>
              <a:rPr lang="hr-HR" sz="2000" dirty="0" err="1">
                <a:latin typeface="Bookman Old Style" panose="02050604050505020204" pitchFamily="18" charset="0"/>
              </a:rPr>
              <a:t>Propercijevih</a:t>
            </a:r>
            <a:r>
              <a:rPr lang="hr-HR" sz="2000" dirty="0">
                <a:latin typeface="Bookman Old Style" panose="02050604050505020204" pitchFamily="18" charset="0"/>
              </a:rPr>
              <a:t> </a:t>
            </a:r>
            <a:r>
              <a:rPr lang="hr-HR" sz="2000" i="1" dirty="0">
                <a:latin typeface="Bookman Old Style" panose="02050604050505020204" pitchFamily="18" charset="0"/>
              </a:rPr>
              <a:t>Rimskih elegija</a:t>
            </a:r>
            <a:r>
              <a:rPr lang="hr-HR" sz="2000" dirty="0">
                <a:latin typeface="Bookman Old Style" panose="02050604050505020204" pitchFamily="18" charset="0"/>
              </a:rPr>
              <a:t>, kalendara </a:t>
            </a:r>
            <a:r>
              <a:rPr lang="hr-HR" sz="2000" dirty="0" err="1">
                <a:latin typeface="Bookman Old Style" panose="02050604050505020204" pitchFamily="18" charset="0"/>
              </a:rPr>
              <a:t>Verija</a:t>
            </a:r>
            <a:r>
              <a:rPr lang="hr-HR" sz="2000" dirty="0">
                <a:latin typeface="Bookman Old Style" panose="02050604050505020204" pitchFamily="18" charset="0"/>
              </a:rPr>
              <a:t> Flaka, </a:t>
            </a:r>
            <a:r>
              <a:rPr lang="hr-HR" sz="2000" dirty="0" err="1">
                <a:latin typeface="Bookman Old Style" panose="02050604050505020204" pitchFamily="18" charset="0"/>
              </a:rPr>
              <a:t>Varona</a:t>
            </a:r>
            <a:r>
              <a:rPr lang="hr-HR" sz="2000" dirty="0">
                <a:latin typeface="Bookman Old Style" panose="02050604050505020204" pitchFamily="18" charset="0"/>
              </a:rPr>
              <a:t>, Livija, </a:t>
            </a:r>
            <a:r>
              <a:rPr lang="hr-HR" sz="2000" dirty="0" err="1">
                <a:latin typeface="Bookman Old Style" panose="02050604050505020204" pitchFamily="18" charset="0"/>
              </a:rPr>
              <a:t>Katona</a:t>
            </a:r>
            <a:r>
              <a:rPr lang="hr-HR" sz="2000" dirty="0">
                <a:latin typeface="Bookman Old Style" panose="02050604050505020204" pitchFamily="18" charset="0"/>
              </a:rPr>
              <a:t> (?)…</a:t>
            </a:r>
          </a:p>
          <a:p>
            <a:endParaRPr lang="hr-H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40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Iz barbarskih zemalja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38" y="2183642"/>
            <a:ext cx="11427901" cy="4674358"/>
          </a:xfrm>
        </p:spPr>
        <p:txBody>
          <a:bodyPr>
            <a:normAutofit fontScale="92500" lnSpcReduction="10000"/>
          </a:bodyPr>
          <a:lstStyle/>
          <a:p>
            <a:r>
              <a:rPr lang="hr-HR" sz="1900" dirty="0">
                <a:latin typeface="Bookman Old Style" panose="02050604050505020204" pitchFamily="18" charset="0"/>
              </a:rPr>
              <a:t>Pjesnik bez publike, pjesme odaslane iz groba u svijet u kojem im je sudbina nesigurna</a:t>
            </a:r>
          </a:p>
          <a:p>
            <a:pPr lvl="1"/>
            <a:r>
              <a:rPr lang="hr-HR" sz="1700" dirty="0">
                <a:latin typeface="Bookman Old Style" panose="02050604050505020204" pitchFamily="18" charset="0"/>
              </a:rPr>
              <a:t>Pjesma je jedini dio njega koji se približava Rimu</a:t>
            </a:r>
          </a:p>
          <a:p>
            <a:pPr lvl="1"/>
            <a:r>
              <a:rPr lang="hr-HR" sz="1700" dirty="0">
                <a:latin typeface="Bookman Old Style" panose="02050604050505020204" pitchFamily="18" charset="0"/>
              </a:rPr>
              <a:t>Zaigrani pjesnik-učitelj je preobražen u bespomoćnog patnika elegija</a:t>
            </a:r>
          </a:p>
          <a:p>
            <a:r>
              <a:rPr lang="hr-HR" sz="1900" dirty="0">
                <a:latin typeface="Bookman Old Style" panose="02050604050505020204" pitchFamily="18" charset="0"/>
              </a:rPr>
              <a:t>Elegijska patnja sad se usmjerava na Grad, a okrutan je barbarski okoliš (etnografski interesi)</a:t>
            </a:r>
          </a:p>
          <a:p>
            <a:r>
              <a:rPr lang="hr-HR" sz="1900" i="1" dirty="0">
                <a:latin typeface="Bookman Old Style" panose="02050604050505020204" pitchFamily="18" charset="0"/>
              </a:rPr>
              <a:t>Tužaljke</a:t>
            </a:r>
          </a:p>
          <a:p>
            <a:pPr lvl="1"/>
            <a:r>
              <a:rPr lang="hr-HR" sz="1700" dirty="0">
                <a:latin typeface="Bookman Old Style" panose="02050604050505020204" pitchFamily="18" charset="0"/>
              </a:rPr>
              <a:t>Pozivaju ženu i (anonimne) prijatelje da se zalažu za njegov povratak (ili preseljenje na bolje mjesto)</a:t>
            </a:r>
          </a:p>
          <a:p>
            <a:pPr lvl="1"/>
            <a:r>
              <a:rPr lang="hr-HR" sz="1700" dirty="0">
                <a:latin typeface="Bookman Old Style" panose="02050604050505020204" pitchFamily="18" charset="0"/>
              </a:rPr>
              <a:t>Druga se knjiga opravdava pred Augustom, ali govori i o općim problemima književnosti</a:t>
            </a:r>
          </a:p>
          <a:p>
            <a:r>
              <a:rPr lang="hr-HR" sz="1900" i="1" dirty="0">
                <a:latin typeface="Bookman Old Style" panose="02050604050505020204" pitchFamily="18" charset="0"/>
              </a:rPr>
              <a:t>Pisma s </a:t>
            </a:r>
            <a:r>
              <a:rPr lang="hr-HR" sz="1900" i="1" dirty="0" err="1">
                <a:latin typeface="Bookman Old Style" panose="02050604050505020204" pitchFamily="18" charset="0"/>
              </a:rPr>
              <a:t>Ponta</a:t>
            </a:r>
            <a:r>
              <a:rPr lang="hr-HR" sz="1900" i="1" dirty="0">
                <a:latin typeface="Bookman Old Style" panose="02050604050505020204" pitchFamily="18" charset="0"/>
              </a:rPr>
              <a:t> (Crnog mora)</a:t>
            </a:r>
          </a:p>
          <a:p>
            <a:pPr lvl="1"/>
            <a:r>
              <a:rPr lang="hr-HR" sz="1700" dirty="0">
                <a:latin typeface="Bookman Old Style" panose="02050604050505020204" pitchFamily="18" charset="0"/>
              </a:rPr>
              <a:t>Forma poslanice u el. distisima; odgovori na pisma (imenovanih) prijatelja</a:t>
            </a:r>
            <a:endParaRPr lang="hr-HR" sz="1000" dirty="0">
              <a:latin typeface="Bookman Old Style" panose="02050604050505020204" pitchFamily="18" charset="0"/>
            </a:endParaRPr>
          </a:p>
          <a:p>
            <a:pPr marL="400050" lvl="1" indent="0">
              <a:buNone/>
            </a:pP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Cum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subit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illius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tristissima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noctis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imago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 </a:t>
            </a:r>
            <a:b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     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quae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mihi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supremum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tempus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in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urbe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fuit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 </a:t>
            </a:r>
            <a:b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cum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repeto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noctem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qua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tot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mihi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cara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reliqui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 </a:t>
            </a:r>
            <a:b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     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labitur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ex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oculis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nunc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quoque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gutta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meis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hr-HR" sz="17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sz="17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Tristia</a:t>
            </a:r>
            <a:r>
              <a:rPr lang="hr-HR" sz="17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 I, 3, 1-4)</a:t>
            </a:r>
            <a:endParaRPr lang="hr-HR" sz="1700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lvl="1" indent="0">
              <a:buNone/>
            </a:pP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sumque argumenti conditor ipse mei   </a:t>
            </a:r>
            <a:r>
              <a:rPr lang="hr-HR" sz="17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sz="17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Tristia</a:t>
            </a:r>
            <a:r>
              <a:rPr lang="hr-HR" sz="17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 V, 1, 10)</a:t>
            </a:r>
            <a:endParaRPr lang="hr-HR" sz="1700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80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Najvažnije karakteristike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2470245"/>
            <a:ext cx="11131019" cy="4109113"/>
          </a:xfrm>
        </p:spPr>
        <p:txBody>
          <a:bodyPr>
            <a:normAutofit/>
          </a:bodyPr>
          <a:lstStyle/>
          <a:p>
            <a:r>
              <a:rPr lang="hr-HR" dirty="0">
                <a:latin typeface="Bookman Old Style" panose="02050604050505020204" pitchFamily="18" charset="0"/>
              </a:rPr>
              <a:t>Brisanje granica žanrova i tema; testiranje granica prikladnosti</a:t>
            </a:r>
          </a:p>
          <a:p>
            <a:r>
              <a:rPr lang="hr-HR" dirty="0">
                <a:latin typeface="Bookman Old Style" panose="02050604050505020204" pitchFamily="18" charset="0"/>
              </a:rPr>
              <a:t>Savršenstvo elegijskog distiha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Prirodnost i jednostavnost koja</a:t>
            </a:r>
            <a:r>
              <a:rPr lang="hr-HR" baseline="0" dirty="0">
                <a:latin typeface="Bookman Old Style" panose="02050604050505020204" pitchFamily="18" charset="0"/>
              </a:rPr>
              <a:t> se često oponaša</a:t>
            </a:r>
            <a:endParaRPr lang="hr-HR" dirty="0">
              <a:latin typeface="Bookman Old Style" panose="02050604050505020204" pitchFamily="18" charset="0"/>
            </a:endParaRPr>
          </a:p>
          <a:p>
            <a:r>
              <a:rPr lang="hr-HR" dirty="0">
                <a:latin typeface="Bookman Old Style" panose="02050604050505020204" pitchFamily="18" charset="0"/>
              </a:rPr>
              <a:t>Razumijevanje ženskih likova i njihovog položaja u društvu</a:t>
            </a:r>
          </a:p>
          <a:p>
            <a:r>
              <a:rPr lang="hr-HR" dirty="0">
                <a:latin typeface="Bookman Old Style" panose="02050604050505020204" pitchFamily="18" charset="0"/>
              </a:rPr>
              <a:t>Njegova ljubavnica je Korina, ali i </a:t>
            </a:r>
            <a:r>
              <a:rPr lang="hr-HR" i="1" dirty="0">
                <a:latin typeface="Bookman Old Style" panose="02050604050505020204" pitchFamily="18" charset="0"/>
              </a:rPr>
              <a:t>Roma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Publika (i sugovornici) su mu svi uglađeni građani</a:t>
            </a:r>
          </a:p>
          <a:p>
            <a:r>
              <a:rPr lang="hr-HR" dirty="0">
                <a:latin typeface="Bookman Old Style" panose="02050604050505020204" pitchFamily="18" charset="0"/>
              </a:rPr>
              <a:t>Doba u kojem se već može pozivati na rimski kanon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Aluzije na prethodnike (i odmjeravanje s njima)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Svijest da car uvijek prisluškuje</a:t>
            </a:r>
          </a:p>
          <a:p>
            <a:r>
              <a:rPr lang="hr-HR" dirty="0">
                <a:latin typeface="Bookman Old Style" panose="02050604050505020204" pitchFamily="18" charset="0"/>
              </a:rPr>
              <a:t>Kasnijim autorima manje priznavan uzor od </a:t>
            </a:r>
            <a:r>
              <a:rPr lang="hr-HR" dirty="0" err="1">
                <a:latin typeface="Bookman Old Style" panose="02050604050505020204" pitchFamily="18" charset="0"/>
              </a:rPr>
              <a:t>Vergilija</a:t>
            </a:r>
            <a:endParaRPr lang="hr-H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71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Publije</a:t>
            </a:r>
            <a:r>
              <a:rPr lang="hr-HR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Ovidije</a:t>
            </a:r>
            <a:r>
              <a:rPr lang="hr-HR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Nazon</a:t>
            </a:r>
            <a:endParaRPr lang="hr-HR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2180493"/>
            <a:ext cx="11108380" cy="4677508"/>
          </a:xfrm>
        </p:spPr>
        <p:txBody>
          <a:bodyPr>
            <a:normAutofit/>
          </a:bodyPr>
          <a:lstStyle/>
          <a:p>
            <a:r>
              <a:rPr lang="hr-HR" dirty="0">
                <a:latin typeface="Bookman Old Style" panose="02050604050505020204" pitchFamily="18" charset="0"/>
              </a:rPr>
              <a:t>Rođen 20.III.43.g.pr.Kr. u </a:t>
            </a:r>
            <a:r>
              <a:rPr lang="hr-HR" dirty="0" err="1">
                <a:latin typeface="Bookman Old Style" panose="02050604050505020204" pitchFamily="18" charset="0"/>
              </a:rPr>
              <a:t>Sulmonu</a:t>
            </a:r>
            <a:r>
              <a:rPr lang="hr-HR" dirty="0">
                <a:latin typeface="Bookman Old Style" panose="02050604050505020204" pitchFamily="18" charset="0"/>
              </a:rPr>
              <a:t>, umro u </a:t>
            </a:r>
            <a:r>
              <a:rPr lang="hr-HR" dirty="0" err="1">
                <a:latin typeface="Bookman Old Style" panose="02050604050505020204" pitchFamily="18" charset="0"/>
              </a:rPr>
              <a:t>Tomima</a:t>
            </a:r>
            <a:r>
              <a:rPr lang="hr-HR" dirty="0">
                <a:latin typeface="Bookman Old Style" panose="02050604050505020204" pitchFamily="18" charset="0"/>
              </a:rPr>
              <a:t> (</a:t>
            </a:r>
            <a:r>
              <a:rPr lang="hr-HR" dirty="0" err="1">
                <a:latin typeface="Bookman Old Style" panose="02050604050505020204" pitchFamily="18" charset="0"/>
              </a:rPr>
              <a:t>Constanţa</a:t>
            </a:r>
            <a:r>
              <a:rPr lang="hr-HR" dirty="0">
                <a:latin typeface="Bookman Old Style" panose="02050604050505020204" pitchFamily="18" charset="0"/>
              </a:rPr>
              <a:t>) (17.?)18.g.n.e.</a:t>
            </a:r>
          </a:p>
          <a:p>
            <a:r>
              <a:rPr lang="hr-HR" dirty="0">
                <a:latin typeface="Bookman Old Style" panose="02050604050505020204" pitchFamily="18" charset="0"/>
              </a:rPr>
              <a:t>Iz viteške obitelji, školovan u Rimu za pravnika i političara 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Zajedno s godinu dana starijim bratom koji je umro s 20 godina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Ušao u pjesnički krug </a:t>
            </a:r>
            <a:r>
              <a:rPr lang="hr-HR" dirty="0" err="1">
                <a:latin typeface="Bookman Old Style" panose="02050604050505020204" pitchFamily="18" charset="0"/>
              </a:rPr>
              <a:t>Mesale</a:t>
            </a:r>
            <a:r>
              <a:rPr lang="hr-HR" dirty="0">
                <a:latin typeface="Bookman Old Style" panose="02050604050505020204" pitchFamily="18" charset="0"/>
              </a:rPr>
              <a:t> Korvina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Najmlađi </a:t>
            </a:r>
            <a:r>
              <a:rPr lang="hr-HR" b="1" dirty="0">
                <a:latin typeface="Bookman Old Style" panose="02050604050505020204" pitchFamily="18" charset="0"/>
              </a:rPr>
              <a:t>elegičar</a:t>
            </a:r>
            <a:r>
              <a:rPr lang="hr-HR" dirty="0">
                <a:latin typeface="Bookman Old Style" panose="02050604050505020204" pitchFamily="18" charset="0"/>
              </a:rPr>
              <a:t>, nije doživio ratove – gradski pjesnik carskoga doba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Ženio se tri puta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8.g.n.e. August ga osudio na </a:t>
            </a:r>
            <a:r>
              <a:rPr lang="hr-HR" i="1" dirty="0" err="1">
                <a:latin typeface="Bookman Old Style" panose="02050604050505020204" pitchFamily="18" charset="0"/>
              </a:rPr>
              <a:t>relegatio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dirty="0">
                <a:latin typeface="Bookman Old Style" panose="02050604050505020204" pitchFamily="18" charset="0"/>
              </a:rPr>
              <a:t>na Crno more, iz nepoznatog razloga (</a:t>
            </a:r>
            <a:r>
              <a:rPr lang="hr-HR" i="1" dirty="0" err="1">
                <a:latin typeface="Bookman Old Style" panose="02050604050505020204" pitchFamily="18" charset="0"/>
              </a:rPr>
              <a:t>carmen</a:t>
            </a:r>
            <a:r>
              <a:rPr lang="hr-HR" i="1" baseline="0" dirty="0">
                <a:latin typeface="Bookman Old Style" panose="02050604050505020204" pitchFamily="18" charset="0"/>
              </a:rPr>
              <a:t> </a:t>
            </a:r>
            <a:r>
              <a:rPr lang="hr-HR" i="1" baseline="0" dirty="0" err="1">
                <a:latin typeface="Bookman Old Style" panose="02050604050505020204" pitchFamily="18" charset="0"/>
              </a:rPr>
              <a:t>et</a:t>
            </a:r>
            <a:r>
              <a:rPr lang="hr-HR" i="1" baseline="0" dirty="0">
                <a:latin typeface="Bookman Old Style" panose="02050604050505020204" pitchFamily="18" charset="0"/>
              </a:rPr>
              <a:t> </a:t>
            </a:r>
            <a:r>
              <a:rPr lang="hr-HR" i="1" baseline="0" dirty="0" err="1">
                <a:latin typeface="Bookman Old Style" panose="02050604050505020204" pitchFamily="18" charset="0"/>
              </a:rPr>
              <a:t>error</a:t>
            </a:r>
            <a:r>
              <a:rPr lang="hr-HR" i="0" baseline="0" dirty="0">
                <a:latin typeface="Bookman Old Style" panose="02050604050505020204" pitchFamily="18" charset="0"/>
              </a:rPr>
              <a:t>)</a:t>
            </a:r>
            <a:endParaRPr lang="hr-HR" dirty="0">
              <a:latin typeface="Bookman Old Style" panose="02050604050505020204" pitchFamily="18" charset="0"/>
            </a:endParaRP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U doba kad je bio najvažniji živući pjesnik, car ga razdvaja od izvora</a:t>
            </a:r>
            <a:r>
              <a:rPr lang="hr-HR" baseline="0" dirty="0">
                <a:latin typeface="Bookman Old Style" panose="02050604050505020204" pitchFamily="18" charset="0"/>
              </a:rPr>
              <a:t> inspiracije i publike (uklonjen iz javnih knjižnica)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Gradsko vijeće Rima opozvalo je progonstvo 14.XII.2017.g.</a:t>
            </a:r>
            <a:endParaRPr lang="hr-HR" baseline="0" dirty="0">
              <a:latin typeface="Bookman Old Style" panose="02050604050505020204" pitchFamily="18" charset="0"/>
            </a:endParaRPr>
          </a:p>
          <a:p>
            <a:pPr lvl="1"/>
            <a:endParaRPr lang="hr-HR" sz="1200" dirty="0">
              <a:latin typeface="Bookman Old Style" panose="02050604050505020204" pitchFamily="18" charset="0"/>
            </a:endParaRPr>
          </a:p>
          <a:p>
            <a:pPr marL="457200" lvl="1" indent="0">
              <a:buNone/>
            </a:pPr>
            <a:r>
              <a:rPr lang="hr-H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</a:t>
            </a:r>
            <a:r>
              <a:rPr lang="hr-HR" sz="18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Barbarus hic ego sum, qui non intellegor ulli  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Tristia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 V, 10, 37)</a:t>
            </a:r>
          </a:p>
        </p:txBody>
      </p:sp>
    </p:spTree>
    <p:extLst>
      <p:ext uri="{BB962C8B-B14F-4D97-AF65-F5344CB8AC3E}">
        <p14:creationId xmlns:p14="http://schemas.microsoft.com/office/powerpoint/2010/main" val="4133420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Djela (prije progonstva)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471" y="2041070"/>
            <a:ext cx="11390006" cy="4816929"/>
          </a:xfrm>
        </p:spPr>
        <p:txBody>
          <a:bodyPr>
            <a:normAutofit lnSpcReduction="10000"/>
          </a:bodyPr>
          <a:lstStyle/>
          <a:p>
            <a:r>
              <a:rPr lang="hr-HR" i="1" dirty="0" err="1">
                <a:latin typeface="Bookman Old Style" panose="02050604050505020204" pitchFamily="18" charset="0"/>
              </a:rPr>
              <a:t>Amores</a:t>
            </a:r>
            <a:r>
              <a:rPr lang="hr-HR" dirty="0">
                <a:latin typeface="Bookman Old Style" panose="02050604050505020204" pitchFamily="18" charset="0"/>
              </a:rPr>
              <a:t>, III knjige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49 elegija (2460 stihova), izdano prvi put u 5 knjiga nakon 20.g.pr.Kr., drugi put c. 1.g.n.e. (sačuvano)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Heroides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dirty="0">
                <a:latin typeface="Bookman Old Style" panose="02050604050505020204" pitchFamily="18" charset="0"/>
              </a:rPr>
              <a:t>(</a:t>
            </a:r>
            <a:r>
              <a:rPr lang="hr-HR" i="1" dirty="0" err="1">
                <a:latin typeface="Bookman Old Style" panose="02050604050505020204" pitchFamily="18" charset="0"/>
              </a:rPr>
              <a:t>Epistulae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heroidum</a:t>
            </a:r>
            <a:r>
              <a:rPr lang="hr-HR" i="1" dirty="0">
                <a:latin typeface="Bookman Old Style" panose="02050604050505020204" pitchFamily="18" charset="0"/>
              </a:rPr>
              <a:t>: </a:t>
            </a:r>
            <a:r>
              <a:rPr lang="hr-HR" dirty="0">
                <a:latin typeface="Bookman Old Style" panose="02050604050505020204" pitchFamily="18" charset="0"/>
              </a:rPr>
              <a:t>21 pismo; c. 4000 stihova u elegijskom distihu)</a:t>
            </a:r>
            <a:endParaRPr lang="hr-HR" i="1" dirty="0">
              <a:latin typeface="Bookman Old Style" panose="02050604050505020204" pitchFamily="18" charset="0"/>
            </a:endParaRP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Prvih 15 pisama izdano c. 15.g.pr.Kr., druga između 4. i 8.g.n.e.</a:t>
            </a:r>
          </a:p>
          <a:p>
            <a:r>
              <a:rPr lang="hr-HR" i="1" dirty="0">
                <a:latin typeface="Bookman Old Style" panose="02050604050505020204" pitchFamily="18" charset="0"/>
              </a:rPr>
              <a:t>Medeja </a:t>
            </a:r>
            <a:r>
              <a:rPr lang="hr-HR" dirty="0">
                <a:latin typeface="Bookman Old Style" panose="02050604050505020204" pitchFamily="18" charset="0"/>
              </a:rPr>
              <a:t>– izgubljena tragedija, navodno najbolja u Rimu, c.12.-8.g.pr.Kr.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Ars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amatoria</a:t>
            </a:r>
            <a:r>
              <a:rPr lang="hr-HR" dirty="0">
                <a:latin typeface="Bookman Old Style" panose="02050604050505020204" pitchFamily="18" charset="0"/>
              </a:rPr>
              <a:t>, III knjige (2300 elegijskih distiha), 1.g.pr.Kr.-1.g.n.e. (otprilike)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Prve dvije govore o „umijeću ljubavi” za muškarce (osvajanje</a:t>
            </a:r>
            <a:r>
              <a:rPr lang="hr-HR" baseline="0" dirty="0">
                <a:latin typeface="Bookman Old Style" panose="02050604050505020204" pitchFamily="18" charset="0"/>
              </a:rPr>
              <a:t> i zadržavanje)</a:t>
            </a:r>
            <a:r>
              <a:rPr lang="hr-HR" dirty="0">
                <a:latin typeface="Bookman Old Style" panose="02050604050505020204" pitchFamily="18" charset="0"/>
              </a:rPr>
              <a:t>, treća za žene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Remedia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amoris</a:t>
            </a:r>
            <a:r>
              <a:rPr lang="hr-HR" dirty="0">
                <a:latin typeface="Bookman Old Style" panose="02050604050505020204" pitchFamily="18" charset="0"/>
              </a:rPr>
              <a:t> – 814 elegijskih distiha, početkom n.e.</a:t>
            </a:r>
          </a:p>
          <a:p>
            <a:r>
              <a:rPr lang="hr-HR" i="1" dirty="0">
                <a:latin typeface="Bookman Old Style" panose="02050604050505020204" pitchFamily="18" charset="0"/>
              </a:rPr>
              <a:t>De </a:t>
            </a:r>
            <a:r>
              <a:rPr lang="hr-HR" i="1" dirty="0" err="1">
                <a:latin typeface="Bookman Old Style" panose="02050604050505020204" pitchFamily="18" charset="0"/>
              </a:rPr>
              <a:t>medicamine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faciei</a:t>
            </a:r>
            <a:r>
              <a:rPr lang="hr-HR" i="1" dirty="0">
                <a:latin typeface="Bookman Old Style" panose="02050604050505020204" pitchFamily="18" charset="0"/>
              </a:rPr>
              <a:t> (</a:t>
            </a:r>
            <a:r>
              <a:rPr lang="hr-HR" i="1" dirty="0" err="1">
                <a:latin typeface="Bookman Old Style" panose="02050604050505020204" pitchFamily="18" charset="0"/>
              </a:rPr>
              <a:t>feminae</a:t>
            </a:r>
            <a:r>
              <a:rPr lang="hr-HR" i="1" dirty="0">
                <a:latin typeface="Bookman Old Style" panose="02050604050505020204" pitchFamily="18" charset="0"/>
              </a:rPr>
              <a:t>) </a:t>
            </a:r>
            <a:r>
              <a:rPr lang="hr-HR" dirty="0">
                <a:latin typeface="Bookman Old Style" panose="02050604050505020204" pitchFamily="18" charset="0"/>
              </a:rPr>
              <a:t>– za žene, sačuvano 100 el. distiha, u istom razdoblju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Metamorphoseon</a:t>
            </a:r>
            <a:r>
              <a:rPr lang="hr-HR" i="1" dirty="0">
                <a:latin typeface="Bookman Old Style" panose="02050604050505020204" pitchFamily="18" charset="0"/>
              </a:rPr>
              <a:t> libri XV</a:t>
            </a:r>
            <a:r>
              <a:rPr lang="hr-HR" dirty="0">
                <a:latin typeface="Bookman Old Style" panose="02050604050505020204" pitchFamily="18" charset="0"/>
              </a:rPr>
              <a:t> 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ep u gotovo 12 000 heksametara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Fasti</a:t>
            </a:r>
            <a:r>
              <a:rPr lang="hr-HR" dirty="0">
                <a:latin typeface="Bookman Old Style" panose="02050604050505020204" pitchFamily="18" charset="0"/>
              </a:rPr>
              <a:t> u VI knjiga (c. 5000 stihova), nedovršeno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Kalendar u el. distisima</a:t>
            </a:r>
          </a:p>
        </p:txBody>
      </p:sp>
    </p:spTree>
    <p:extLst>
      <p:ext uri="{BB962C8B-B14F-4D97-AF65-F5344CB8AC3E}">
        <p14:creationId xmlns:p14="http://schemas.microsoft.com/office/powerpoint/2010/main" val="225177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Djela u izgnanstvu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84" y="2603499"/>
            <a:ext cx="11144859" cy="3993243"/>
          </a:xfrm>
        </p:spPr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Sva su u elegijskim distisima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Tristia</a:t>
            </a:r>
            <a:r>
              <a:rPr lang="hr-HR" dirty="0">
                <a:latin typeface="Bookman Old Style" panose="02050604050505020204" pitchFamily="18" charset="0"/>
              </a:rPr>
              <a:t> – V knjiga (c. 3500 stihova)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8.-12.g.n.e.</a:t>
            </a:r>
          </a:p>
          <a:p>
            <a:r>
              <a:rPr lang="hr-HR" i="1" dirty="0" err="1">
                <a:latin typeface="Bookman Old Style" panose="02050604050505020204" pitchFamily="18" charset="0"/>
              </a:rPr>
              <a:t>Epistulae</a:t>
            </a:r>
            <a:r>
              <a:rPr lang="hr-HR" i="1" dirty="0">
                <a:latin typeface="Bookman Old Style" panose="02050604050505020204" pitchFamily="18" charset="0"/>
              </a:rPr>
              <a:t> ex </a:t>
            </a:r>
            <a:r>
              <a:rPr lang="hr-HR" i="1" dirty="0" err="1">
                <a:latin typeface="Bookman Old Style" panose="02050604050505020204" pitchFamily="18" charset="0"/>
              </a:rPr>
              <a:t>Ponto</a:t>
            </a:r>
            <a:r>
              <a:rPr lang="hr-HR" dirty="0">
                <a:latin typeface="Bookman Old Style" panose="02050604050505020204" pitchFamily="18" charset="0"/>
              </a:rPr>
              <a:t>, IV knjige (46 elegija s oko 3200 stihova)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prve tri izdane 13. g., 4. vjerojatno </a:t>
            </a:r>
            <a:r>
              <a:rPr lang="hr-HR" dirty="0" err="1">
                <a:latin typeface="Bookman Old Style" panose="02050604050505020204" pitchFamily="18" charset="0"/>
              </a:rPr>
              <a:t>postumno</a:t>
            </a:r>
            <a:r>
              <a:rPr lang="hr-HR" dirty="0">
                <a:latin typeface="Bookman Old Style" panose="02050604050505020204" pitchFamily="18" charset="0"/>
              </a:rPr>
              <a:t> </a:t>
            </a:r>
          </a:p>
          <a:p>
            <a:r>
              <a:rPr lang="hr-HR" i="1" dirty="0">
                <a:latin typeface="Bookman Old Style" panose="02050604050505020204" pitchFamily="18" charset="0"/>
              </a:rPr>
              <a:t>Ibis - </a:t>
            </a:r>
            <a:r>
              <a:rPr lang="hr-HR" dirty="0">
                <a:latin typeface="Bookman Old Style" panose="02050604050505020204" pitchFamily="18" charset="0"/>
              </a:rPr>
              <a:t>kratka pjesma-invektiva u 322 stiha, napisana 11. ili 12. g. po uzoru na </a:t>
            </a:r>
            <a:r>
              <a:rPr lang="hr-HR" dirty="0" err="1">
                <a:latin typeface="Bookman Old Style" panose="02050604050505020204" pitchFamily="18" charset="0"/>
              </a:rPr>
              <a:t>Kalimaha</a:t>
            </a:r>
            <a:endParaRPr lang="hr-HR" dirty="0">
              <a:latin typeface="Bookman Old Style" panose="02050604050505020204" pitchFamily="18" charset="0"/>
            </a:endParaRPr>
          </a:p>
          <a:p>
            <a:endParaRPr lang="hr-HR" dirty="0">
              <a:latin typeface="Bookman Old Style" panose="02050604050505020204" pitchFamily="18" charset="0"/>
            </a:endParaRPr>
          </a:p>
          <a:p>
            <a:r>
              <a:rPr lang="hr-HR" dirty="0">
                <a:latin typeface="Bookman Old Style" panose="02050604050505020204" pitchFamily="18" charset="0"/>
              </a:rPr>
              <a:t>Neautentična (?): </a:t>
            </a:r>
            <a:r>
              <a:rPr lang="hr-HR" i="1" dirty="0" err="1">
                <a:latin typeface="Bookman Old Style" panose="02050604050505020204" pitchFamily="18" charset="0"/>
              </a:rPr>
              <a:t>Halieutica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dirty="0">
                <a:latin typeface="Bookman Old Style" panose="02050604050505020204" pitchFamily="18" charset="0"/>
              </a:rPr>
              <a:t>(didaktički ep o ribarstvu), </a:t>
            </a:r>
            <a:r>
              <a:rPr lang="hr-HR" i="1" dirty="0" err="1">
                <a:latin typeface="Bookman Old Style" panose="02050604050505020204" pitchFamily="18" charset="0"/>
              </a:rPr>
              <a:t>Consolatio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Liviae</a:t>
            </a:r>
            <a:r>
              <a:rPr lang="hr-HR" dirty="0">
                <a:latin typeface="Bookman Old Style" panose="02050604050505020204" pitchFamily="18" charset="0"/>
              </a:rPr>
              <a:t>, elegija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Nux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</a:p>
          <a:p>
            <a:r>
              <a:rPr lang="hr-HR" dirty="0">
                <a:latin typeface="Bookman Old Style" panose="02050604050505020204" pitchFamily="18" charset="0"/>
              </a:rPr>
              <a:t>Izgubljena: prigodna poezija, </a:t>
            </a:r>
            <a:r>
              <a:rPr lang="hr-HR" i="1" dirty="0" err="1">
                <a:latin typeface="Bookman Old Style" panose="02050604050505020204" pitchFamily="18" charset="0"/>
              </a:rPr>
              <a:t>Aratea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i="0" dirty="0">
                <a:latin typeface="Bookman Old Style" panose="02050604050505020204" pitchFamily="18" charset="0"/>
              </a:rPr>
              <a:t>(prijevod </a:t>
            </a:r>
            <a:r>
              <a:rPr lang="hr-HR" i="0" dirty="0" err="1">
                <a:latin typeface="Bookman Old Style" panose="02050604050505020204" pitchFamily="18" charset="0"/>
              </a:rPr>
              <a:t>Aratovih</a:t>
            </a:r>
            <a:r>
              <a:rPr lang="hr-HR" i="0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Phainomena</a:t>
            </a:r>
            <a:r>
              <a:rPr lang="hr-HR" i="0" dirty="0">
                <a:latin typeface="Bookman Old Style" panose="02050604050505020204" pitchFamily="18" charset="0"/>
              </a:rPr>
              <a:t>),</a:t>
            </a:r>
            <a:r>
              <a:rPr lang="hr-HR" i="0" baseline="0" dirty="0">
                <a:latin typeface="Bookman Old Style" panose="02050604050505020204" pitchFamily="18" charset="0"/>
              </a:rPr>
              <a:t> </a:t>
            </a:r>
            <a:r>
              <a:rPr lang="hr-HR" i="0" dirty="0">
                <a:latin typeface="Bookman Old Style" panose="02050604050505020204" pitchFamily="18" charset="0"/>
              </a:rPr>
              <a:t>2</a:t>
            </a:r>
            <a:r>
              <a:rPr lang="hr-HR" dirty="0">
                <a:latin typeface="Bookman Old Style" panose="02050604050505020204" pitchFamily="18" charset="0"/>
              </a:rPr>
              <a:t> kratke pjesme o Augustu (jedna na </a:t>
            </a:r>
            <a:r>
              <a:rPr lang="hr-HR" dirty="0" err="1">
                <a:latin typeface="Bookman Old Style" panose="02050604050505020204" pitchFamily="18" charset="0"/>
              </a:rPr>
              <a:t>getskom</a:t>
            </a:r>
            <a:r>
              <a:rPr lang="hr-HR" dirty="0">
                <a:latin typeface="Bookman Old Style" panose="02050604050505020204" pitchFamily="18" charset="0"/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0092577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Ljubavi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847" y="2306783"/>
            <a:ext cx="11284085" cy="4191294"/>
          </a:xfrm>
        </p:spPr>
        <p:txBody>
          <a:bodyPr>
            <a:normAutofit/>
          </a:bodyPr>
          <a:lstStyle/>
          <a:p>
            <a:r>
              <a:rPr lang="hr-HR" dirty="0">
                <a:latin typeface="Bookman Old Style" panose="02050604050505020204" pitchFamily="18" charset="0"/>
              </a:rPr>
              <a:t>Uzori su mu </a:t>
            </a:r>
            <a:r>
              <a:rPr lang="hr-HR" dirty="0" err="1">
                <a:latin typeface="Bookman Old Style" panose="02050604050505020204" pitchFamily="18" charset="0"/>
              </a:rPr>
              <a:t>Tibul</a:t>
            </a:r>
            <a:r>
              <a:rPr lang="hr-HR" dirty="0">
                <a:latin typeface="Bookman Old Style" panose="02050604050505020204" pitchFamily="18" charset="0"/>
              </a:rPr>
              <a:t> (za kojim tuguje u III, 9) i </a:t>
            </a:r>
            <a:r>
              <a:rPr lang="hr-HR" dirty="0" err="1">
                <a:latin typeface="Bookman Old Style" panose="02050604050505020204" pitchFamily="18" charset="0"/>
              </a:rPr>
              <a:t>Propercije</a:t>
            </a:r>
            <a:endParaRPr lang="hr-HR" dirty="0">
              <a:latin typeface="Bookman Old Style" panose="02050604050505020204" pitchFamily="18" charset="0"/>
            </a:endParaRPr>
          </a:p>
          <a:p>
            <a:r>
              <a:rPr lang="hr-HR" dirty="0">
                <a:latin typeface="Bookman Old Style" panose="02050604050505020204" pitchFamily="18" charset="0"/>
              </a:rPr>
              <a:t>Tradicionalne teme elegija: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Ljubavna patnja (zbog ljubavi same), okrutna (udana) gospodarica, tajni sastanci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Nema jedinstvenog ženskog lika (Korina nije ni stvarna ni jedina)</a:t>
            </a:r>
          </a:p>
          <a:p>
            <a:r>
              <a:rPr lang="hr-HR" dirty="0">
                <a:latin typeface="Bookman Old Style" panose="02050604050505020204" pitchFamily="18" charset="0"/>
              </a:rPr>
              <a:t>Ironični odmak prema braku, ideologiji, književnoj tradiciji i moralu, a ponekad i samoj ljubavi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I, 8: stara svodnica poučava mladu ženu zavođenju</a:t>
            </a:r>
          </a:p>
          <a:p>
            <a:pPr lvl="1"/>
            <a:r>
              <a:rPr lang="hr-HR" b="1" i="1" dirty="0">
                <a:latin typeface="Bookman Old Style" panose="02050604050505020204" pitchFamily="18" charset="0"/>
              </a:rPr>
              <a:t>Tenerorum lusor amorum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dirty="0">
                <a:latin typeface="Bookman Old Style" panose="02050604050505020204" pitchFamily="18" charset="0"/>
              </a:rPr>
              <a:t>(atribut iz </a:t>
            </a:r>
            <a:r>
              <a:rPr lang="hr-HR" i="1" dirty="0">
                <a:latin typeface="Bookman Old Style" panose="02050604050505020204" pitchFamily="18" charset="0"/>
              </a:rPr>
              <a:t>Tristia</a:t>
            </a:r>
            <a:r>
              <a:rPr lang="hr-HR" dirty="0">
                <a:latin typeface="Bookman Old Style" panose="02050604050505020204" pitchFamily="18" charset="0"/>
              </a:rPr>
              <a:t> IV, X)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	Ille ego qui fuerim, tenerorum lusor amorum,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		quem legis, ut noris, accipe posteritas.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	Sulmo mihi patria est, gelidis uberrimus undis ...</a:t>
            </a:r>
          </a:p>
          <a:p>
            <a:r>
              <a:rPr lang="hr-HR" dirty="0">
                <a:latin typeface="Bookman Old Style" panose="02050604050505020204" pitchFamily="18" charset="0"/>
              </a:rPr>
              <a:t>Utjecaj retoričkog stila</a:t>
            </a:r>
          </a:p>
        </p:txBody>
      </p:sp>
    </p:spTree>
    <p:extLst>
      <p:ext uri="{BB962C8B-B14F-4D97-AF65-F5344CB8AC3E}">
        <p14:creationId xmlns:p14="http://schemas.microsoft.com/office/powerpoint/2010/main" val="3240014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latin typeface="Bookman Old Style" panose="02050604050505020204" pitchFamily="18" charset="0"/>
              </a:rPr>
              <a:t>Amores</a:t>
            </a:r>
            <a:r>
              <a:rPr lang="hr-HR" dirty="0">
                <a:latin typeface="Bookman Old Style" panose="02050604050505020204" pitchFamily="18" charset="0"/>
              </a:rPr>
              <a:t>, I, 1-8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7" y="2603500"/>
            <a:ext cx="5658865" cy="3416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i="1" dirty="0">
                <a:latin typeface="Bookman Old Style" panose="02050604050505020204" pitchFamily="18" charset="0"/>
              </a:rPr>
              <a:t>Arma</a:t>
            </a:r>
            <a:r>
              <a:rPr lang="hr-HR" i="1" dirty="0">
                <a:latin typeface="Bookman Old Style" panose="02050604050505020204" pitchFamily="18" charset="0"/>
              </a:rPr>
              <a:t> gravi numero violentaque bella parabam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     Edere, materia conveniente modis.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Par erat inferior versus: risisse Cupido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     Dicitur atque unum surripuisse pedem.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'Quis tibi, saeve puer, dedit hoc in carmina iuris?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     Pieridum vates, non tua turba sumus.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Quid, si praeripiat flavae Venus </a:t>
            </a:r>
            <a:r>
              <a:rPr lang="hr-HR" b="1" i="1" dirty="0">
                <a:latin typeface="Bookman Old Style" panose="02050604050505020204" pitchFamily="18" charset="0"/>
              </a:rPr>
              <a:t>arma</a:t>
            </a:r>
            <a:r>
              <a:rPr lang="hr-HR" i="1" dirty="0">
                <a:latin typeface="Bookman Old Style" panose="02050604050505020204" pitchFamily="18" charset="0"/>
              </a:rPr>
              <a:t> Minervae,</a:t>
            </a:r>
          </a:p>
          <a:p>
            <a:pPr marL="0" indent="0">
              <a:buNone/>
            </a:pPr>
            <a:r>
              <a:rPr lang="hr-HR" i="1" dirty="0">
                <a:latin typeface="Bookman Old Style" panose="02050604050505020204" pitchFamily="18" charset="0"/>
              </a:rPr>
              <a:t>     Ventilet accensas flava Minerva faces?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9099" y="2603500"/>
            <a:ext cx="3404771" cy="3377705"/>
          </a:xfrm>
        </p:spPr>
        <p:txBody>
          <a:bodyPr>
            <a:norm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662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Didaktičko-ljubavne pjesme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6383" y="2210937"/>
            <a:ext cx="11303539" cy="4647063"/>
          </a:xfrm>
        </p:spPr>
        <p:txBody>
          <a:bodyPr>
            <a:normAutofit lnSpcReduction="10000"/>
          </a:bodyPr>
          <a:lstStyle/>
          <a:p>
            <a:r>
              <a:rPr lang="hr-HR" sz="2000" i="1" dirty="0">
                <a:latin typeface="Bookman Old Style" panose="02050604050505020204" pitchFamily="18" charset="0"/>
              </a:rPr>
              <a:t>Ljubavno umijeće, Lijekovi od ljubavi </a:t>
            </a:r>
            <a:r>
              <a:rPr lang="hr-HR" sz="2000" dirty="0">
                <a:latin typeface="Bookman Old Style" panose="02050604050505020204" pitchFamily="18" charset="0"/>
              </a:rPr>
              <a:t>i </a:t>
            </a:r>
            <a:r>
              <a:rPr lang="hr-HR" sz="2000" i="1" dirty="0">
                <a:latin typeface="Bookman Old Style" panose="02050604050505020204" pitchFamily="18" charset="0"/>
              </a:rPr>
              <a:t>Njega ženskog lica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Prebacivanje ljubavi u sferu pouke – svođenje na nešto upravljivo i konačno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Didaktično je sad manje poučno, a više zabavno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Mogućnost bijega / lijeka koju prethodni elegičari nemaju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Napredovao iz igrača u učitelja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Opis svakodnevnih situacija u (idealiziranom) Rimu, pogodnih za ljubavne prigode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Doza besramnosti (problem s </a:t>
            </a:r>
            <a:r>
              <a:rPr lang="hr-HR" sz="1600" dirty="0" err="1">
                <a:latin typeface="Bookman Old Style" panose="02050604050505020204" pitchFamily="18" charset="0"/>
              </a:rPr>
              <a:t>Augustovim</a:t>
            </a:r>
            <a:r>
              <a:rPr lang="hr-HR" sz="1600" dirty="0">
                <a:latin typeface="Bookman Old Style" panose="02050604050505020204" pitchFamily="18" charset="0"/>
              </a:rPr>
              <a:t> novim moralom)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Naglašavanje uglađenosti (vremena, običaja, izgleda, stihova…)</a:t>
            </a:r>
          </a:p>
          <a:p>
            <a:pPr marL="914400" lvl="2" indent="0">
              <a:buNone/>
            </a:pPr>
            <a:r>
              <a:rPr lang="hr-HR" sz="16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aurea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6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sunt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vere </a:t>
            </a:r>
            <a:r>
              <a:rPr lang="hr-HR" sz="1600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nunc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saecula</a:t>
            </a:r>
            <a:r>
              <a:rPr lang="pt-B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: plurimus auro 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/ v</a:t>
            </a:r>
            <a:r>
              <a:rPr lang="pt-B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enit honos, auro conciliatur amor.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AA,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II, 277-8)</a:t>
            </a:r>
          </a:p>
          <a:p>
            <a:pPr marL="914400" lvl="2" indent="0">
              <a:buNone/>
            </a:pP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Simplicitas rudis ante fuit: nunc aurea Roma est, … Sed quia </a:t>
            </a:r>
            <a:r>
              <a:rPr lang="hr-HR" sz="1600" b="1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cultus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adest, nec nostros mansit in annos / Rusticitas...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sz="1600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AA,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III, 113, 127-8)</a:t>
            </a:r>
            <a:endParaRPr lang="hr-HR" sz="1600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Utjecaj Lukrecija i </a:t>
            </a:r>
            <a:r>
              <a:rPr lang="hr-HR" sz="1800" dirty="0" err="1">
                <a:latin typeface="Bookman Old Style" panose="02050604050505020204" pitchFamily="18" charset="0"/>
              </a:rPr>
              <a:t>Vergilijevih</a:t>
            </a:r>
            <a:r>
              <a:rPr lang="hr-HR" sz="1800" dirty="0">
                <a:latin typeface="Bookman Old Style" panose="02050604050505020204" pitchFamily="18" charset="0"/>
              </a:rPr>
              <a:t> </a:t>
            </a:r>
            <a:r>
              <a:rPr lang="hr-HR" sz="1800" i="1" dirty="0" err="1">
                <a:latin typeface="Bookman Old Style" panose="02050604050505020204" pitchFamily="18" charset="0"/>
              </a:rPr>
              <a:t>Georgika</a:t>
            </a:r>
            <a:r>
              <a:rPr lang="hr-HR" sz="1800" i="1" dirty="0">
                <a:latin typeface="Bookman Old Style" panose="02050604050505020204" pitchFamily="18" charset="0"/>
              </a:rPr>
              <a:t> </a:t>
            </a:r>
            <a:r>
              <a:rPr lang="hr-HR" sz="1800" dirty="0">
                <a:latin typeface="Bookman Old Style" panose="02050604050505020204" pitchFamily="18" charset="0"/>
              </a:rPr>
              <a:t>(formule, kompozicija)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Mitološke i povijesne zgode služe kao primjeri (</a:t>
            </a:r>
            <a:r>
              <a:rPr lang="hr-HR" sz="1800" i="1" dirty="0" err="1">
                <a:latin typeface="Bookman Old Style" panose="02050604050505020204" pitchFamily="18" charset="0"/>
              </a:rPr>
              <a:t>exempla</a:t>
            </a:r>
            <a:r>
              <a:rPr lang="hr-HR" sz="1800" dirty="0">
                <a:latin typeface="Bookman Old Style" panose="0205060405050502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0618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small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Mitološka djela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87" y="2279176"/>
            <a:ext cx="12055813" cy="4578824"/>
          </a:xfrm>
        </p:spPr>
        <p:txBody>
          <a:bodyPr>
            <a:normAutofit lnSpcReduction="10000"/>
          </a:bodyPr>
          <a:lstStyle/>
          <a:p>
            <a:r>
              <a:rPr lang="hr-HR" sz="2000" i="1" dirty="0" err="1">
                <a:latin typeface="Bookman Old Style" panose="02050604050505020204" pitchFamily="18" charset="0"/>
              </a:rPr>
              <a:t>Heroide</a:t>
            </a:r>
            <a:r>
              <a:rPr lang="hr-HR" sz="2000" dirty="0">
                <a:latin typeface="Bookman Old Style" panose="02050604050505020204" pitchFamily="18" charset="0"/>
              </a:rPr>
              <a:t> </a:t>
            </a:r>
            <a:r>
              <a:rPr lang="hr-HR" sz="2000" i="1" dirty="0">
                <a:latin typeface="Bookman Old Style" panose="02050604050505020204" pitchFamily="18" charset="0"/>
              </a:rPr>
              <a:t>(Pisma junakinja)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Pisma mitoloških junakinja njihovim dragima, i obratno</a:t>
            </a:r>
          </a:p>
          <a:p>
            <a:pPr lvl="2"/>
            <a:r>
              <a:rPr lang="hr-HR" sz="1600" b="1" dirty="0">
                <a:latin typeface="Bookman Old Style" panose="02050604050505020204" pitchFamily="18" charset="0"/>
              </a:rPr>
              <a:t>Penelopa</a:t>
            </a:r>
            <a:r>
              <a:rPr lang="hr-HR" sz="1600" dirty="0">
                <a:latin typeface="Bookman Old Style" panose="02050604050505020204" pitchFamily="18" charset="0"/>
              </a:rPr>
              <a:t> Odiseju, </a:t>
            </a:r>
            <a:r>
              <a:rPr lang="hr-HR" sz="1600" dirty="0" err="1">
                <a:latin typeface="Bookman Old Style" panose="02050604050505020204" pitchFamily="18" charset="0"/>
              </a:rPr>
              <a:t>Filida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Demofoontu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Briseida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Ahileju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Fedra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Hipolitu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Enona</a:t>
            </a:r>
            <a:r>
              <a:rPr lang="hr-HR" sz="1600" dirty="0">
                <a:latin typeface="Bookman Old Style" panose="02050604050505020204" pitchFamily="18" charset="0"/>
              </a:rPr>
              <a:t> Parisu, </a:t>
            </a:r>
            <a:r>
              <a:rPr lang="hr-HR" sz="1600" b="1" dirty="0" err="1">
                <a:latin typeface="Bookman Old Style" panose="02050604050505020204" pitchFamily="18" charset="0"/>
              </a:rPr>
              <a:t>Didona</a:t>
            </a:r>
            <a:r>
              <a:rPr lang="hr-HR" sz="1600" dirty="0">
                <a:latin typeface="Bookman Old Style" panose="02050604050505020204" pitchFamily="18" charset="0"/>
              </a:rPr>
              <a:t> Eneji, </a:t>
            </a:r>
            <a:r>
              <a:rPr lang="hr-HR" sz="1600" dirty="0" err="1">
                <a:latin typeface="Bookman Old Style" panose="02050604050505020204" pitchFamily="18" charset="0"/>
              </a:rPr>
              <a:t>Hipsipila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Jazonu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Hermiona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Orestu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Dejanira</a:t>
            </a:r>
            <a:r>
              <a:rPr lang="hr-HR" sz="1600" dirty="0">
                <a:latin typeface="Bookman Old Style" panose="02050604050505020204" pitchFamily="18" charset="0"/>
              </a:rPr>
              <a:t> Heraklu, </a:t>
            </a:r>
            <a:r>
              <a:rPr lang="hr-HR" sz="1600" b="1" dirty="0">
                <a:latin typeface="Bookman Old Style" panose="02050604050505020204" pitchFamily="18" charset="0"/>
              </a:rPr>
              <a:t>Arijadna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Tezeju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Kanaka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Makareju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b="1" dirty="0">
                <a:latin typeface="Bookman Old Style" panose="02050604050505020204" pitchFamily="18" charset="0"/>
              </a:rPr>
              <a:t>Medeja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Jazonu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Laodamija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Protezilaju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Hipermestra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Linkeju</a:t>
            </a:r>
            <a:r>
              <a:rPr lang="hr-HR" sz="1600" dirty="0">
                <a:latin typeface="Bookman Old Style" panose="02050604050505020204" pitchFamily="18" charset="0"/>
              </a:rPr>
              <a:t> i </a:t>
            </a:r>
            <a:r>
              <a:rPr lang="hr-HR" sz="1600" b="1" dirty="0" err="1">
                <a:latin typeface="Bookman Old Style" panose="02050604050505020204" pitchFamily="18" charset="0"/>
              </a:rPr>
              <a:t>Sapfo</a:t>
            </a:r>
            <a:r>
              <a:rPr lang="hr-HR" sz="1600" dirty="0">
                <a:latin typeface="Bookman Old Style" panose="02050604050505020204" pitchFamily="18" charset="0"/>
              </a:rPr>
              <a:t> </a:t>
            </a:r>
            <a:r>
              <a:rPr lang="hr-HR" sz="1600" dirty="0" err="1">
                <a:latin typeface="Bookman Old Style" panose="02050604050505020204" pitchFamily="18" charset="0"/>
              </a:rPr>
              <a:t>Faonu</a:t>
            </a:r>
            <a:r>
              <a:rPr lang="hr-HR" sz="1600" dirty="0">
                <a:latin typeface="Bookman Old Style" panose="02050604050505020204" pitchFamily="18" charset="0"/>
              </a:rPr>
              <a:t>; u drugom dijelu su parovi pisama: Parisa i Helene, Heroje i </a:t>
            </a:r>
            <a:r>
              <a:rPr lang="hr-HR" sz="1600" dirty="0" err="1">
                <a:latin typeface="Bookman Old Style" panose="02050604050505020204" pitchFamily="18" charset="0"/>
              </a:rPr>
              <a:t>Leandra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Akontija</a:t>
            </a:r>
            <a:r>
              <a:rPr lang="hr-HR" sz="1600" dirty="0">
                <a:latin typeface="Bookman Old Style" panose="02050604050505020204" pitchFamily="18" charset="0"/>
              </a:rPr>
              <a:t> i </a:t>
            </a:r>
            <a:r>
              <a:rPr lang="hr-HR" sz="1600" dirty="0" err="1">
                <a:latin typeface="Bookman Old Style" panose="02050604050505020204" pitchFamily="18" charset="0"/>
              </a:rPr>
              <a:t>Kidipe</a:t>
            </a:r>
            <a:endParaRPr lang="hr-HR" sz="1600" dirty="0">
              <a:latin typeface="Bookman Old Style" panose="02050604050505020204" pitchFamily="18" charset="0"/>
            </a:endParaRP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Spoj mita i elegije u pismu: nova književna vrsta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s uzorima u </a:t>
            </a:r>
            <a:r>
              <a:rPr lang="hr-HR" sz="1600" dirty="0" err="1">
                <a:latin typeface="Bookman Old Style" panose="02050604050505020204" pitchFamily="18" charset="0"/>
              </a:rPr>
              <a:t>Kalimahu</a:t>
            </a:r>
            <a:r>
              <a:rPr lang="hr-HR" sz="1600" dirty="0">
                <a:latin typeface="Bookman Old Style" panose="02050604050505020204" pitchFamily="18" charset="0"/>
              </a:rPr>
              <a:t>, Euripidu (ženska psiha), </a:t>
            </a:r>
            <a:r>
              <a:rPr lang="hr-HR" sz="1600" dirty="0" err="1">
                <a:latin typeface="Bookman Old Style" panose="02050604050505020204" pitchFamily="18" charset="0"/>
              </a:rPr>
              <a:t>Katulu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Properciju</a:t>
            </a:r>
            <a:r>
              <a:rPr lang="hr-HR" sz="1600" dirty="0">
                <a:latin typeface="Bookman Old Style" panose="02050604050505020204" pitchFamily="18" charset="0"/>
              </a:rPr>
              <a:t>, </a:t>
            </a:r>
            <a:r>
              <a:rPr lang="hr-HR" sz="1600" dirty="0" err="1">
                <a:latin typeface="Bookman Old Style" panose="02050604050505020204" pitchFamily="18" charset="0"/>
              </a:rPr>
              <a:t>Vergiliju</a:t>
            </a:r>
            <a:r>
              <a:rPr lang="hr-HR" sz="1600" dirty="0">
                <a:latin typeface="Bookman Old Style" panose="02050604050505020204" pitchFamily="18" charset="0"/>
              </a:rPr>
              <a:t>…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Popunjava rupe u poznatim mitovima</a:t>
            </a:r>
          </a:p>
          <a:p>
            <a:pPr lvl="2"/>
            <a:r>
              <a:rPr lang="hr-HR" sz="1600" dirty="0">
                <a:latin typeface="Bookman Old Style" panose="02050604050505020204" pitchFamily="18" charset="0"/>
              </a:rPr>
              <a:t>Monolozi (I.) i rasprave (II.), tužaljke; utjecaj retoričkih nagovora i suprotstavljanja (</a:t>
            </a:r>
            <a:r>
              <a:rPr lang="hr-HR" sz="1600" i="1" dirty="0" err="1">
                <a:latin typeface="Bookman Old Style" panose="02050604050505020204" pitchFamily="18" charset="0"/>
              </a:rPr>
              <a:t>suasoriae</a:t>
            </a:r>
            <a:r>
              <a:rPr lang="hr-HR" sz="1600" dirty="0">
                <a:latin typeface="Bookman Old Style" panose="02050604050505020204" pitchFamily="18" charset="0"/>
              </a:rPr>
              <a:t> i </a:t>
            </a:r>
            <a:r>
              <a:rPr lang="hr-HR" sz="1600" i="1" dirty="0" err="1">
                <a:latin typeface="Bookman Old Style" panose="02050604050505020204" pitchFamily="18" charset="0"/>
              </a:rPr>
              <a:t>controversiae</a:t>
            </a:r>
            <a:r>
              <a:rPr lang="hr-HR" sz="1600" dirty="0">
                <a:latin typeface="Bookman Old Style" panose="02050604050505020204" pitchFamily="18" charset="0"/>
              </a:rPr>
              <a:t>), epa, tragedije,…</a:t>
            </a:r>
          </a:p>
          <a:p>
            <a:pPr lvl="1"/>
            <a:r>
              <a:rPr lang="hr-HR" sz="1800" dirty="0">
                <a:latin typeface="Bookman Old Style" panose="02050604050505020204" pitchFamily="18" charset="0"/>
              </a:rPr>
              <a:t>Više patnje i realizma nego igre</a:t>
            </a:r>
          </a:p>
          <a:p>
            <a:pPr marL="0" indent="0">
              <a:buNone/>
            </a:pPr>
            <a:endParaRPr lang="hr-HR" sz="1600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		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flendus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amor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meus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est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elegi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quoque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flebile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carmen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hr-HR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Sapfo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r>
              <a:rPr lang="hr-HR" i="1" dirty="0" err="1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Her</a:t>
            </a:r>
            <a:r>
              <a:rPr lang="hr-HR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XV, 7)</a:t>
            </a:r>
            <a:endParaRPr lang="hr-HR" i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89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201" y="736905"/>
            <a:ext cx="8761413" cy="728480"/>
          </a:xfrm>
        </p:spPr>
        <p:txBody>
          <a:bodyPr/>
          <a:lstStyle/>
          <a:p>
            <a:r>
              <a:rPr lang="hr-HR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Metamorfoze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665028"/>
            <a:ext cx="11553092" cy="5192972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Neovisne priče (c. 250) povezane jedinstvenom temom </a:t>
            </a:r>
            <a:r>
              <a:rPr lang="hr-HR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preobrazbi</a:t>
            </a:r>
            <a:r>
              <a:rPr lang="hr-HR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u didaktičko-mitološkom epu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Povezane vremenom, geografskom bliskošću, sličnošću ili različitošću sudbina ili preobrazbe…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Sveznajući pripovjedač komentira i uvlači čitatelja</a:t>
            </a:r>
          </a:p>
          <a:p>
            <a:r>
              <a:rPr lang="hr-HR" dirty="0">
                <a:latin typeface="Bookman Old Style" panose="02050604050505020204" pitchFamily="18" charset="0"/>
              </a:rPr>
              <a:t>Uzori u </a:t>
            </a:r>
            <a:r>
              <a:rPr lang="hr-HR" dirty="0" err="1">
                <a:latin typeface="Bookman Old Style" panose="02050604050505020204" pitchFamily="18" charset="0"/>
              </a:rPr>
              <a:t>Hesiodovoj</a:t>
            </a:r>
            <a:r>
              <a:rPr lang="hr-HR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Teogoniji</a:t>
            </a:r>
            <a:r>
              <a:rPr lang="hr-HR" i="1" dirty="0">
                <a:latin typeface="Bookman Old Style" panose="02050604050505020204" pitchFamily="18" charset="0"/>
              </a:rPr>
              <a:t> </a:t>
            </a:r>
            <a:r>
              <a:rPr lang="hr-HR" dirty="0">
                <a:latin typeface="Bookman Old Style" panose="02050604050505020204" pitchFamily="18" charset="0"/>
              </a:rPr>
              <a:t>i </a:t>
            </a:r>
            <a:r>
              <a:rPr lang="hr-HR" i="1" dirty="0">
                <a:latin typeface="Bookman Old Style" panose="02050604050505020204" pitchFamily="18" charset="0"/>
              </a:rPr>
              <a:t>Katalogu žena</a:t>
            </a:r>
            <a:r>
              <a:rPr lang="hr-HR" dirty="0">
                <a:latin typeface="Bookman Old Style" panose="02050604050505020204" pitchFamily="18" charset="0"/>
              </a:rPr>
              <a:t>, </a:t>
            </a:r>
            <a:r>
              <a:rPr lang="hr-HR" dirty="0" err="1">
                <a:latin typeface="Bookman Old Style" panose="02050604050505020204" pitchFamily="18" charset="0"/>
              </a:rPr>
              <a:t>Kalimahovim</a:t>
            </a:r>
            <a:r>
              <a:rPr lang="hr-HR" dirty="0">
                <a:latin typeface="Bookman Old Style" panose="02050604050505020204" pitchFamily="18" charset="0"/>
              </a:rPr>
              <a:t> </a:t>
            </a:r>
            <a:r>
              <a:rPr lang="hr-HR" i="1" dirty="0">
                <a:latin typeface="Bookman Old Style" panose="02050604050505020204" pitchFamily="18" charset="0"/>
              </a:rPr>
              <a:t>Uzrocima</a:t>
            </a:r>
            <a:r>
              <a:rPr lang="hr-HR" dirty="0">
                <a:latin typeface="Bookman Old Style" panose="02050604050505020204" pitchFamily="18" charset="0"/>
              </a:rPr>
              <a:t>, </a:t>
            </a:r>
            <a:r>
              <a:rPr lang="hr-HR" dirty="0" err="1">
                <a:latin typeface="Bookman Old Style" panose="02050604050505020204" pitchFamily="18" charset="0"/>
              </a:rPr>
              <a:t>Nikandrovom</a:t>
            </a:r>
            <a:r>
              <a:rPr lang="hr-HR" dirty="0">
                <a:latin typeface="Bookman Old Style" panose="02050604050505020204" pitchFamily="18" charset="0"/>
              </a:rPr>
              <a:t> (</a:t>
            </a:r>
            <a:r>
              <a:rPr lang="hr-HR" dirty="0" err="1">
                <a:latin typeface="Bookman Old Style" panose="02050604050505020204" pitchFamily="18" charset="0"/>
              </a:rPr>
              <a:t>aleksandrinskom</a:t>
            </a:r>
            <a:r>
              <a:rPr lang="hr-HR" dirty="0">
                <a:latin typeface="Bookman Old Style" panose="02050604050505020204" pitchFamily="18" charset="0"/>
              </a:rPr>
              <a:t>) epu o preobrazbama… (počast i nadopuna </a:t>
            </a:r>
            <a:r>
              <a:rPr lang="hr-HR" dirty="0" err="1">
                <a:latin typeface="Bookman Old Style" panose="02050604050505020204" pitchFamily="18" charset="0"/>
              </a:rPr>
              <a:t>Vergilijevoj</a:t>
            </a:r>
            <a:r>
              <a:rPr lang="hr-HR" dirty="0">
                <a:latin typeface="Bookman Old Style" panose="02050604050505020204" pitchFamily="18" charset="0"/>
              </a:rPr>
              <a:t> </a:t>
            </a:r>
            <a:r>
              <a:rPr lang="hr-HR" i="1" dirty="0" err="1">
                <a:latin typeface="Bookman Old Style" panose="02050604050505020204" pitchFamily="18" charset="0"/>
              </a:rPr>
              <a:t>Eneidi</a:t>
            </a:r>
            <a:r>
              <a:rPr lang="hr-HR" dirty="0">
                <a:latin typeface="Bookman Old Style" panose="02050604050505020204" pitchFamily="18" charset="0"/>
              </a:rPr>
              <a:t> u 15. knjizi)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Pitagorin zakon stalne promjene u 15. knjizi (didaktičnost)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Konačno rimsko prisvajanje grčke kulture</a:t>
            </a:r>
          </a:p>
          <a:p>
            <a:r>
              <a:rPr lang="hr-HR" dirty="0">
                <a:latin typeface="Bookman Old Style" panose="02050604050505020204" pitchFamily="18" charset="0"/>
              </a:rPr>
              <a:t>Od postanka svijeta iz Kaosa do pretvorbe Cezara u zvijezdu 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„Beskonačna pjesma”; univerzalna povijest s vrhuncem u Augustu, spomen rimskom imperijalizmu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Dio je bezvremenska mitologija, a dio legendarna i stvarna povijest (od doba Trojanskog rata)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Nema prave religije – bogovi su podložni ljudskim osjećajima, a svi su nesigurni pred sudbinom</a:t>
            </a:r>
          </a:p>
          <a:p>
            <a:r>
              <a:rPr lang="hr-HR" dirty="0">
                <a:latin typeface="Bookman Old Style" panose="02050604050505020204" pitchFamily="18" charset="0"/>
              </a:rPr>
              <a:t>Vješte izmjene ritma i tona pripovijedanja (umetnute priče, monolozi; </a:t>
            </a:r>
            <a:r>
              <a:rPr lang="hr-HR" b="1" dirty="0">
                <a:latin typeface="Bookman Old Style" panose="02050604050505020204" pitchFamily="18" charset="0"/>
              </a:rPr>
              <a:t>ljubavi</a:t>
            </a:r>
            <a:r>
              <a:rPr lang="hr-HR" dirty="0">
                <a:latin typeface="Bookman Old Style" panose="02050604050505020204" pitchFamily="18" charset="0"/>
              </a:rPr>
              <a:t>, borbe; tragedije, pastorale, elegije, himne…); važnost vizualnog doživljaja (~kazalište, amfiteatar)</a:t>
            </a:r>
          </a:p>
          <a:p>
            <a:pPr lvl="1"/>
            <a:r>
              <a:rPr lang="hr-HR" dirty="0">
                <a:latin typeface="Bookman Old Style" panose="02050604050505020204" pitchFamily="18" charset="0"/>
              </a:rPr>
              <a:t>Cijela </a:t>
            </a:r>
            <a:r>
              <a:rPr lang="hr-HR" b="1" dirty="0">
                <a:latin typeface="Bookman Old Style" panose="02050604050505020204" pitchFamily="18" charset="0"/>
              </a:rPr>
              <a:t>književnost u malom</a:t>
            </a:r>
          </a:p>
        </p:txBody>
      </p:sp>
    </p:spTree>
    <p:extLst>
      <p:ext uri="{BB962C8B-B14F-4D97-AF65-F5344CB8AC3E}">
        <p14:creationId xmlns:p14="http://schemas.microsoft.com/office/powerpoint/2010/main" val="2090084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2228</TotalTime>
  <Words>1403</Words>
  <Application>Microsoft Office PowerPoint</Application>
  <PresentationFormat>Widescreen</PresentationFormat>
  <Paragraphs>135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Century Gothic</vt:lpstr>
      <vt:lpstr>Times New Roman</vt:lpstr>
      <vt:lpstr>Wingdings 3</vt:lpstr>
      <vt:lpstr>Ion Boardroom</vt:lpstr>
      <vt:lpstr>Publius Ovidius Naso</vt:lpstr>
      <vt:lpstr>Publije Ovidije Nazon</vt:lpstr>
      <vt:lpstr>Djela (prije progonstva)</vt:lpstr>
      <vt:lpstr>Djela u izgnanstvu</vt:lpstr>
      <vt:lpstr>Ljubavi</vt:lpstr>
      <vt:lpstr>Amores, I, 1-8</vt:lpstr>
      <vt:lpstr>Didaktičko-ljubavne pjesme</vt:lpstr>
      <vt:lpstr>Mitološka djela</vt:lpstr>
      <vt:lpstr>Metamorfoze</vt:lpstr>
      <vt:lpstr>Metamorphoses, I, 1-4;      XV, 871-879)</vt:lpstr>
      <vt:lpstr>Fasti</vt:lpstr>
      <vt:lpstr>Iz barbarskih zemalja</vt:lpstr>
      <vt:lpstr>Najvažnije karakteristike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Publius Ovidius Naso</dc:title>
  <dc:creator>Maja</dc:creator>
  <cp:lastModifiedBy>mrmat</cp:lastModifiedBy>
  <cp:revision>148</cp:revision>
  <dcterms:created xsi:type="dcterms:W3CDTF">2017-01-18T20:01:21Z</dcterms:created>
  <dcterms:modified xsi:type="dcterms:W3CDTF">2020-01-19T20:42:35Z</dcterms:modified>
</cp:coreProperties>
</file>