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8" d="100"/>
          <a:sy n="48" d="100"/>
        </p:scale>
        <p:origin x="88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SOCIOLOGIJA DEVIJANTNOSTI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1069848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130552"/>
            <a:ext cx="101955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50" b="0">
                <a:solidFill>
                  <a:srgbClr val="1C2129"/>
                </a:solidFill>
                <a:latin typeface="Segoe UI"/>
              </a:defRPr>
            </a:pPr>
            <a:r>
              <a:rPr sz="2150">
                <a:latin typeface="Segoe UI"/>
              </a:rPr>
              <a:t>Što društvo smatra normalnim, a što devijantnim?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898648"/>
            <a:ext cx="10698480" cy="786384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87552" y="3063240"/>
            <a:ext cx="101955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50" b="0">
                <a:solidFill>
                  <a:srgbClr val="1C2129"/>
                </a:solidFill>
                <a:latin typeface="Segoe UI"/>
              </a:defRPr>
            </a:pPr>
            <a:r>
              <a:rPr sz="2150">
                <a:latin typeface="Segoe UI"/>
              </a:rPr>
              <a:t>Zašto se granice prihvatljivoga razlikuju među društvima i mijenjaju kroz vrijeme?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831335"/>
            <a:ext cx="10698480" cy="786384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87552" y="3995927"/>
            <a:ext cx="101955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50" b="0">
                <a:solidFill>
                  <a:srgbClr val="1C2129"/>
                </a:solidFill>
                <a:latin typeface="Segoe UI"/>
              </a:defRPr>
            </a:pPr>
            <a:r>
              <a:rPr sz="2150">
                <a:latin typeface="Segoe UI"/>
              </a:rPr>
              <a:t>I možda najvažnije: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764023"/>
            <a:ext cx="10698480" cy="786384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87552" y="4928615"/>
            <a:ext cx="1019556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50" b="1">
                <a:solidFill>
                  <a:srgbClr val="234E70"/>
                </a:solidFill>
                <a:latin typeface="Segoe UI"/>
              </a:defRPr>
            </a:pPr>
            <a:r>
              <a:rPr sz="2150">
                <a:latin typeface="Segoe UI"/>
              </a:rPr>
              <a:t>Tko određuje gdje završava „normalno“, a počinje „devijantno“?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ZAŠTO UOPĆE PROUČAVATI DEVIJANTNOST?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1993392"/>
            <a:ext cx="9985248" cy="39136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200" b="0">
                <a:solidFill>
                  <a:srgbClr val="1C2129"/>
                </a:solidFill>
                <a:latin typeface="Segoe UI"/>
              </a:defRPr>
            </a:pPr>
            <a:r>
              <a:rPr sz="2200" b="0" dirty="0" err="1">
                <a:solidFill>
                  <a:srgbClr val="1C2129"/>
                </a:solidFill>
                <a:latin typeface="Segoe UI"/>
              </a:rPr>
              <a:t>Proučavajući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devijantnost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ne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proučavamo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samo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ljude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koji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krše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lang="en-GB" sz="2200" b="0" dirty="0" err="1">
                <a:solidFill>
                  <a:srgbClr val="1C2129"/>
                </a:solidFill>
                <a:latin typeface="Segoe UI"/>
              </a:rPr>
              <a:t>neka</a:t>
            </a:r>
            <a:r>
              <a:rPr lang="en-GB"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pravil</a:t>
            </a:r>
            <a:r>
              <a:rPr lang="en-GB" sz="2200" b="0" dirty="0">
                <a:solidFill>
                  <a:srgbClr val="1C2129"/>
                </a:solidFill>
                <a:latin typeface="Segoe UI"/>
              </a:rPr>
              <a:t>,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lang="en-GB" sz="2200" dirty="0">
                <a:solidFill>
                  <a:srgbClr val="1C2129"/>
                </a:solidFill>
                <a:latin typeface="Segoe UI"/>
              </a:rPr>
              <a:t>p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roučavamo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i: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200" b="0">
                <a:latin typeface="Segoe UI"/>
              </a:defRPr>
            </a:pPr>
            <a:r>
              <a:rPr lang="en-GB" sz="22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pravila</a:t>
            </a:r>
            <a:endParaRPr sz="22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200" b="0">
                <a:latin typeface="Segoe UI"/>
              </a:defRPr>
            </a:pPr>
            <a:r>
              <a:rPr lang="en-GB" sz="22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vrijednosti</a:t>
            </a:r>
            <a:endParaRPr sz="22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200" b="0">
                <a:latin typeface="Segoe UI"/>
              </a:defRPr>
            </a:pPr>
            <a:r>
              <a:rPr lang="en-GB" sz="22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društvene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reakcije</a:t>
            </a:r>
            <a:endParaRPr sz="22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200" b="0">
                <a:latin typeface="Segoe UI"/>
              </a:defRPr>
            </a:pPr>
            <a:r>
              <a:rPr lang="en-GB" sz="22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sankcije</a:t>
            </a:r>
            <a:endParaRPr sz="22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200" b="0">
                <a:latin typeface="Segoe UI"/>
              </a:defRPr>
            </a:pPr>
            <a:r>
              <a:rPr lang="en-GB" sz="2200" b="1" dirty="0">
                <a:solidFill>
                  <a:srgbClr val="234E70"/>
                </a:solidFill>
                <a:latin typeface="Segoe UI"/>
              </a:rPr>
              <a:t> -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granice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prihvatljivoga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ponašanja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.</a:t>
            </a: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200" b="0">
                <a:latin typeface="Segoe UI"/>
              </a:defRPr>
            </a:pPr>
            <a:r>
              <a:rPr sz="2200" b="0" dirty="0" err="1">
                <a:solidFill>
                  <a:srgbClr val="1C2129"/>
                </a:solidFill>
                <a:latin typeface="Segoe UI"/>
              </a:rPr>
              <a:t>Zato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sociologija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devijantnosti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govori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jednako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o </a:t>
            </a:r>
            <a:r>
              <a:rPr sz="2200" b="0" i="1" dirty="0" err="1">
                <a:solidFill>
                  <a:srgbClr val="1C2129"/>
                </a:solidFill>
                <a:latin typeface="Segoe UI"/>
              </a:rPr>
              <a:t>društvu</a:t>
            </a:r>
            <a:r>
              <a:rPr sz="2200" b="0" i="1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i="1" dirty="0" err="1">
                <a:solidFill>
                  <a:srgbClr val="1C2129"/>
                </a:solidFill>
                <a:latin typeface="Segoe UI"/>
              </a:rPr>
              <a:t>koje</a:t>
            </a:r>
            <a:r>
              <a:rPr sz="2200" b="0" i="1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i="1" dirty="0" err="1">
                <a:solidFill>
                  <a:srgbClr val="1C2129"/>
                </a:solidFill>
                <a:latin typeface="Segoe UI"/>
              </a:rPr>
              <a:t>određuje</a:t>
            </a:r>
            <a:r>
              <a:rPr sz="2200" b="0" i="1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i="1" dirty="0" err="1">
                <a:solidFill>
                  <a:srgbClr val="1C2129"/>
                </a:solidFill>
                <a:latin typeface="Segoe UI"/>
              </a:rPr>
              <a:t>norme</a:t>
            </a:r>
            <a:r>
              <a:rPr sz="2200" b="0" i="1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kao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i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o </a:t>
            </a:r>
            <a:r>
              <a:rPr sz="2200" b="0" i="1" dirty="0" err="1">
                <a:solidFill>
                  <a:srgbClr val="1C2129"/>
                </a:solidFill>
                <a:latin typeface="Segoe UI"/>
              </a:rPr>
              <a:t>pojedincu</a:t>
            </a:r>
            <a:r>
              <a:rPr sz="2200" b="0" i="1" dirty="0">
                <a:solidFill>
                  <a:srgbClr val="1C2129"/>
                </a:solidFill>
                <a:latin typeface="Segoe UI"/>
              </a:rPr>
              <a:t> koji od </a:t>
            </a:r>
            <a:r>
              <a:rPr sz="2200" b="0" i="1" dirty="0" err="1">
                <a:solidFill>
                  <a:srgbClr val="1C2129"/>
                </a:solidFill>
                <a:latin typeface="Segoe UI"/>
              </a:rPr>
              <a:t>njih</a:t>
            </a:r>
            <a:r>
              <a:rPr sz="2200" b="0" i="1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i="1" dirty="0" err="1">
                <a:solidFill>
                  <a:srgbClr val="1C2129"/>
                </a:solidFill>
                <a:latin typeface="Segoe UI"/>
              </a:rPr>
              <a:t>odstupa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.</a:t>
            </a: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200" b="1">
                <a:latin typeface="Segoe UI"/>
              </a:defRPr>
            </a:pPr>
            <a:r>
              <a:rPr sz="2200" b="1" dirty="0" err="1">
                <a:solidFill>
                  <a:srgbClr val="234E70"/>
                </a:solidFill>
                <a:latin typeface="Segoe UI"/>
              </a:rPr>
              <a:t>Proučavajući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devijantnost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,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proučavamo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društvo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POČNIMO OD JEDNOSTAVNOG PITANJA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103120"/>
            <a:ext cx="998524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sz="2300" dirty="0" err="1">
                <a:latin typeface="Segoe UI"/>
              </a:rPr>
              <a:t>Zamislimo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ponašanje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koje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smatramo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neprihvatljivim</a:t>
            </a:r>
            <a:r>
              <a:rPr sz="2300" dirty="0">
                <a:latin typeface="Segoe UI"/>
              </a:rPr>
              <a:t>.</a:t>
            </a:r>
            <a:endParaRPr lang="en-GB" sz="2300" dirty="0">
              <a:latin typeface="Segoe UI"/>
            </a:endParaRPr>
          </a:p>
          <a:p>
            <a:pPr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endParaRPr sz="2300" dirty="0">
              <a:latin typeface="Segoe UI"/>
            </a:endParaRPr>
          </a:p>
          <a:p>
            <a:pPr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lang="en-GB" sz="2300" dirty="0">
                <a:latin typeface="Segoe UI"/>
              </a:rPr>
              <a:t>-   </a:t>
            </a:r>
            <a:r>
              <a:rPr sz="2300" dirty="0" err="1">
                <a:latin typeface="Segoe UI"/>
              </a:rPr>
              <a:t>Zašto</a:t>
            </a:r>
            <a:r>
              <a:rPr sz="2300" dirty="0">
                <a:latin typeface="Segoe UI"/>
              </a:rPr>
              <a:t> ga </a:t>
            </a:r>
            <a:r>
              <a:rPr sz="2300" dirty="0" err="1">
                <a:latin typeface="Segoe UI"/>
              </a:rPr>
              <a:t>smatramo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neprihvatljivim</a:t>
            </a:r>
            <a:r>
              <a:rPr sz="2300" dirty="0">
                <a:latin typeface="Segoe UI"/>
              </a:rPr>
              <a:t>?</a:t>
            </a:r>
          </a:p>
          <a:p>
            <a:pPr marL="342900" indent="-342900">
              <a:spcAft>
                <a:spcPts val="800"/>
              </a:spcAft>
              <a:buFontTx/>
              <a:buChar char="-"/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sz="2300" dirty="0">
                <a:latin typeface="Segoe UI"/>
              </a:rPr>
              <a:t>Je li ono </a:t>
            </a:r>
            <a:r>
              <a:rPr sz="2300" dirty="0" err="1">
                <a:latin typeface="Segoe UI"/>
              </a:rPr>
              <a:t>neprihvatljivo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samo</a:t>
            </a:r>
            <a:r>
              <a:rPr sz="2300" dirty="0">
                <a:latin typeface="Segoe UI"/>
              </a:rPr>
              <a:t> po </a:t>
            </a:r>
            <a:r>
              <a:rPr sz="2300" dirty="0" err="1">
                <a:latin typeface="Segoe UI"/>
              </a:rPr>
              <a:t>sebi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ili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zato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što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postoji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društveno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očekivanje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prema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kojem</a:t>
            </a:r>
            <a:r>
              <a:rPr sz="2300" dirty="0">
                <a:latin typeface="Segoe UI"/>
              </a:rPr>
              <a:t> se </a:t>
            </a:r>
            <a:r>
              <a:rPr sz="2300" dirty="0" err="1">
                <a:latin typeface="Segoe UI"/>
              </a:rPr>
              <a:t>ljudi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trebaju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ponašati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drukčije</a:t>
            </a:r>
            <a:r>
              <a:rPr sz="2300" dirty="0">
                <a:latin typeface="Segoe UI"/>
              </a:rPr>
              <a:t>?</a:t>
            </a:r>
            <a:endParaRPr lang="en-GB" sz="2300" dirty="0">
              <a:latin typeface="Segoe UI"/>
            </a:endParaRPr>
          </a:p>
          <a:p>
            <a:pPr marL="342900" indent="-342900">
              <a:spcAft>
                <a:spcPts val="800"/>
              </a:spcAft>
              <a:buFontTx/>
              <a:buChar char="-"/>
              <a:defRPr sz="2300" b="0">
                <a:solidFill>
                  <a:srgbClr val="1C2129"/>
                </a:solidFill>
                <a:latin typeface="Segoe UI"/>
              </a:defRPr>
            </a:pPr>
            <a:endParaRPr sz="2300" dirty="0">
              <a:latin typeface="Segoe UI"/>
            </a:endParaRPr>
          </a:p>
          <a:p>
            <a:pPr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sz="2300" dirty="0">
                <a:latin typeface="Segoe UI"/>
              </a:rPr>
              <a:t>To </a:t>
            </a:r>
            <a:r>
              <a:rPr sz="2300" dirty="0" err="1">
                <a:latin typeface="Segoe UI"/>
              </a:rPr>
              <a:t>nas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dovodi</a:t>
            </a:r>
            <a:r>
              <a:rPr sz="2300" dirty="0">
                <a:latin typeface="Segoe UI"/>
              </a:rPr>
              <a:t> do </a:t>
            </a:r>
            <a:r>
              <a:rPr lang="en-GB" sz="2300" dirty="0" err="1">
                <a:latin typeface="Segoe UI"/>
              </a:rPr>
              <a:t>dva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temeljn</a:t>
            </a:r>
            <a:r>
              <a:rPr lang="en-GB" sz="2300" dirty="0">
                <a:latin typeface="Segoe UI"/>
              </a:rPr>
              <a:t>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pojma</a:t>
            </a:r>
            <a:r>
              <a:rPr sz="2300" dirty="0">
                <a:latin typeface="Segoe UI"/>
              </a:rPr>
              <a:t>:</a:t>
            </a:r>
          </a:p>
          <a:p>
            <a:pPr>
              <a:spcAft>
                <a:spcPts val="800"/>
              </a:spcAft>
              <a:defRPr sz="2300" b="1">
                <a:solidFill>
                  <a:srgbClr val="234E70"/>
                </a:solidFill>
                <a:latin typeface="Segoe UI"/>
              </a:defRPr>
            </a:pPr>
            <a:r>
              <a:rPr sz="2300" dirty="0" err="1">
                <a:latin typeface="Segoe UI"/>
              </a:rPr>
              <a:t>društvene</a:t>
            </a:r>
            <a:r>
              <a:rPr sz="2300" dirty="0">
                <a:latin typeface="Segoe UI"/>
              </a:rPr>
              <a:t> </a:t>
            </a:r>
            <a:r>
              <a:rPr lang="en-GB" sz="2300" dirty="0" err="1">
                <a:latin typeface="Segoe UI"/>
              </a:rPr>
              <a:t>vrijednosti</a:t>
            </a:r>
            <a:r>
              <a:rPr lang="en-GB" sz="2300" dirty="0">
                <a:latin typeface="Segoe UI"/>
              </a:rPr>
              <a:t> </a:t>
            </a:r>
            <a:r>
              <a:rPr lang="en-GB" sz="2300" dirty="0" err="1">
                <a:latin typeface="Segoe UI"/>
              </a:rPr>
              <a:t>i</a:t>
            </a:r>
            <a:r>
              <a:rPr lang="en-GB" sz="2300" dirty="0">
                <a:latin typeface="Segoe UI"/>
              </a:rPr>
              <a:t> </a:t>
            </a:r>
            <a:r>
              <a:rPr lang="en-GB" sz="2300" dirty="0" err="1">
                <a:latin typeface="Segoe UI"/>
              </a:rPr>
              <a:t>društvene</a:t>
            </a:r>
            <a:r>
              <a:rPr lang="en-GB"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norme</a:t>
            </a:r>
            <a:r>
              <a:rPr sz="2300" dirty="0">
                <a:latin typeface="Segoe UI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DRUŠTVENE VRIJEDNOSTI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901952"/>
            <a:ext cx="1046988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066544"/>
            <a:ext cx="998524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150" b="0">
                <a:solidFill>
                  <a:srgbClr val="1C2129"/>
                </a:solidFill>
                <a:latin typeface="Segoe UI"/>
              </a:defRPr>
            </a:pPr>
            <a:r>
              <a:rPr sz="2150">
                <a:latin typeface="Segoe UI"/>
              </a:rPr>
              <a:t>Vrijednosti predstavljaju opće predodžbe o tome što je u nekom društvu poželjno, važno, dobro ili vrijedno ostvarivanja.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3127248"/>
            <a:ext cx="1046988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87552" y="3291840"/>
            <a:ext cx="998524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150" b="0">
                <a:solidFill>
                  <a:srgbClr val="1C2129"/>
                </a:solidFill>
                <a:latin typeface="Segoe UI"/>
              </a:defRPr>
            </a:pPr>
            <a:r>
              <a:rPr sz="2150">
                <a:latin typeface="Segoe UI"/>
              </a:rPr>
              <a:t>One ne propisuju uvijek konkretno ponašanje, nego daju širi kulturni okvir prema kojem procjenjujemo ljude, postupke i društvene ciljeve.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4352544"/>
            <a:ext cx="10469880" cy="1024128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87552" y="4517136"/>
            <a:ext cx="998524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150" b="1">
                <a:solidFill>
                  <a:srgbClr val="234E70"/>
                </a:solidFill>
                <a:latin typeface="Segoe UI"/>
              </a:defRPr>
            </a:pPr>
            <a:r>
              <a:rPr sz="2150">
                <a:latin typeface="Segoe UI"/>
              </a:rPr>
              <a:t>Vrijednosti odgovaraju na pitanje: što smatramo poželjnim?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DRUŠTVENE NORME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901952"/>
            <a:ext cx="1046988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066544"/>
            <a:ext cx="998524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150" b="0">
                <a:solidFill>
                  <a:srgbClr val="1C2129"/>
                </a:solidFill>
                <a:latin typeface="Segoe UI"/>
              </a:defRPr>
            </a:pPr>
            <a:r>
              <a:rPr sz="2150">
                <a:latin typeface="Segoe UI"/>
              </a:rPr>
              <a:t>Društvene norme predstavljaju pravila i očekivanja o tome kako se ljudi trebaju ponašati u određenim situacijama.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3127248"/>
            <a:ext cx="1046988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87552" y="3291840"/>
            <a:ext cx="998524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150" b="0">
                <a:solidFill>
                  <a:srgbClr val="1C2129"/>
                </a:solidFill>
                <a:latin typeface="Segoe UI"/>
              </a:defRPr>
            </a:pPr>
            <a:r>
              <a:rPr sz="2150">
                <a:latin typeface="Segoe UI"/>
              </a:rPr>
              <a:t>Norme mogu biti zapisane i formalizirane, ali velik dio svakodnevnog života uređuju pravila koja nigdje nisu zapisana.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4352544"/>
            <a:ext cx="10469880" cy="1024128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87552" y="4517136"/>
            <a:ext cx="998524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150" b="1">
                <a:solidFill>
                  <a:srgbClr val="234E70"/>
                </a:solidFill>
                <a:latin typeface="Segoe UI"/>
              </a:defRPr>
            </a:pPr>
            <a:r>
              <a:rPr sz="2150" dirty="0" err="1">
                <a:latin typeface="Segoe UI"/>
              </a:rPr>
              <a:t>Norme</a:t>
            </a:r>
            <a:r>
              <a:rPr sz="2150" dirty="0">
                <a:latin typeface="Segoe UI"/>
              </a:rPr>
              <a:t> </a:t>
            </a:r>
            <a:r>
              <a:rPr sz="2150" dirty="0" err="1">
                <a:latin typeface="Segoe UI"/>
              </a:rPr>
              <a:t>pretvaraju</a:t>
            </a:r>
            <a:r>
              <a:rPr sz="2150" dirty="0">
                <a:latin typeface="Segoe UI"/>
              </a:rPr>
              <a:t> </a:t>
            </a:r>
            <a:r>
              <a:rPr sz="2150" dirty="0" err="1">
                <a:latin typeface="Segoe UI"/>
              </a:rPr>
              <a:t>opće</a:t>
            </a:r>
            <a:r>
              <a:rPr sz="2150" dirty="0">
                <a:latin typeface="Segoe UI"/>
              </a:rPr>
              <a:t> </a:t>
            </a:r>
            <a:r>
              <a:rPr sz="2150" dirty="0" err="1">
                <a:latin typeface="Segoe UI"/>
              </a:rPr>
              <a:t>vrijednosti</a:t>
            </a:r>
            <a:r>
              <a:rPr sz="2150" dirty="0">
                <a:latin typeface="Segoe UI"/>
              </a:rPr>
              <a:t> u </a:t>
            </a:r>
            <a:r>
              <a:rPr sz="2150" dirty="0" err="1">
                <a:latin typeface="Segoe UI"/>
              </a:rPr>
              <a:t>očekivanja</a:t>
            </a:r>
            <a:r>
              <a:rPr sz="2150" dirty="0">
                <a:latin typeface="Segoe UI"/>
              </a:rPr>
              <a:t> o </a:t>
            </a:r>
            <a:r>
              <a:rPr sz="2150" dirty="0" err="1">
                <a:latin typeface="Segoe UI"/>
              </a:rPr>
              <a:t>konkretnom</a:t>
            </a:r>
            <a:r>
              <a:rPr sz="2150" dirty="0">
                <a:latin typeface="Segoe UI"/>
              </a:rPr>
              <a:t> </a:t>
            </a:r>
            <a:r>
              <a:rPr sz="2150" dirty="0" err="1">
                <a:latin typeface="Segoe UI"/>
              </a:rPr>
              <a:t>ponašanju</a:t>
            </a:r>
            <a:r>
              <a:rPr sz="2150" dirty="0">
                <a:latin typeface="Segoe UI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FORMALNE I NEFORMALNE NORME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901952"/>
            <a:ext cx="1046988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066544"/>
            <a:ext cx="998524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150" b="0">
                <a:solidFill>
                  <a:srgbClr val="1C2129"/>
                </a:solidFill>
                <a:latin typeface="Segoe UI"/>
              </a:defRPr>
            </a:pPr>
            <a:r>
              <a:rPr sz="2150">
                <a:latin typeface="Segoe UI"/>
              </a:rPr>
              <a:t>Formalne norme jasno su propisane i povezane s institucionalnim pravilima — primjerice zakonima, pravilnicima i službenim procedurama.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3127248"/>
            <a:ext cx="1046988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87552" y="3291840"/>
            <a:ext cx="998524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150" b="0">
                <a:solidFill>
                  <a:srgbClr val="1C2129"/>
                </a:solidFill>
                <a:latin typeface="Segoe UI"/>
              </a:defRPr>
            </a:pPr>
            <a:r>
              <a:rPr sz="2150">
                <a:latin typeface="Segoe UI"/>
              </a:rPr>
              <a:t>Neformalne norme nastaju i održavaju se kroz svakodnevne društvene odnose — običaje, očekivanja, pristojnost i nepisana pravila ponašanja.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4352544"/>
            <a:ext cx="10469880" cy="1024128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87552" y="4517136"/>
            <a:ext cx="998524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150" b="1">
                <a:solidFill>
                  <a:srgbClr val="234E70"/>
                </a:solidFill>
                <a:latin typeface="Segoe UI"/>
              </a:defRPr>
            </a:pPr>
            <a:r>
              <a:rPr sz="2150">
                <a:latin typeface="Segoe UI"/>
              </a:rPr>
              <a:t>Čovjek može prekršiti normu iako nije prekršio nijedan zakon.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KAKO ZNAMO DA NORMA POSTOJI?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016250"/>
            <a:ext cx="9985248" cy="3890773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200" b="0">
                <a:solidFill>
                  <a:srgbClr val="1C2129"/>
                </a:solidFill>
                <a:latin typeface="Segoe UI"/>
              </a:defRPr>
            </a:pPr>
            <a:r>
              <a:rPr sz="2200" b="0" dirty="0" err="1">
                <a:solidFill>
                  <a:srgbClr val="1C2129"/>
                </a:solidFill>
                <a:latin typeface="Segoe UI"/>
              </a:rPr>
              <a:t>Postojanje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mnogih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normi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najlakše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primijetimo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tek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kada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ih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netko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prekrši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.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Dok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ih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svi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poštuju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,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mogu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izgledati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prirodno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i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samorazumljivo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.</a:t>
            </a:r>
            <a:endParaRPr lang="en-GB" sz="2200" b="0" dirty="0">
              <a:solidFill>
                <a:srgbClr val="1C2129"/>
              </a:solidFill>
              <a:latin typeface="Segoe UI"/>
            </a:endParaRP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200" b="0">
                <a:solidFill>
                  <a:srgbClr val="1C2129"/>
                </a:solidFill>
                <a:latin typeface="Segoe UI"/>
              </a:defRPr>
            </a:pPr>
            <a:endParaRPr sz="2200" b="0" dirty="0">
              <a:solidFill>
                <a:srgbClr val="1C2129"/>
              </a:solidFill>
              <a:latin typeface="Segoe UI"/>
            </a:endParaRP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200" b="0">
                <a:latin typeface="Segoe UI"/>
              </a:defRPr>
            </a:pPr>
            <a:r>
              <a:rPr sz="2200" b="0" dirty="0" err="1">
                <a:solidFill>
                  <a:srgbClr val="1C2129"/>
                </a:solidFill>
                <a:latin typeface="Segoe UI"/>
              </a:rPr>
              <a:t>Kršenje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norme</a:t>
            </a:r>
            <a:r>
              <a:rPr lang="en-GB" sz="2200" dirty="0">
                <a:solidFill>
                  <a:srgbClr val="1C2129"/>
                </a:solidFill>
                <a:latin typeface="Segoe UI"/>
              </a:rPr>
              <a:t> </a:t>
            </a:r>
            <a:r>
              <a:rPr lang="en-GB" sz="2200" dirty="0" err="1">
                <a:solidFill>
                  <a:srgbClr val="1C2129"/>
                </a:solidFill>
                <a:latin typeface="Segoe UI"/>
              </a:rPr>
              <a:t>uvijek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izaziva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reakciju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: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200" b="0">
                <a:latin typeface="Segoe UI"/>
              </a:defRPr>
            </a:pPr>
            <a:r>
              <a:rPr lang="en-GB" sz="2200" b="1" dirty="0">
                <a:solidFill>
                  <a:srgbClr val="234E70"/>
                </a:solidFill>
                <a:latin typeface="Segoe UI"/>
              </a:rPr>
              <a:t> -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čuđenje</a:t>
            </a:r>
            <a:endParaRPr sz="22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200" b="0">
                <a:latin typeface="Segoe UI"/>
              </a:defRPr>
            </a:pPr>
            <a:r>
              <a:rPr lang="en-GB" sz="2200" b="1" dirty="0">
                <a:solidFill>
                  <a:srgbClr val="234E70"/>
                </a:solidFill>
                <a:latin typeface="Segoe UI"/>
              </a:rPr>
              <a:t> -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negodovanje</a:t>
            </a:r>
            <a:endParaRPr sz="22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200" b="0">
                <a:latin typeface="Segoe UI"/>
              </a:defRPr>
            </a:pPr>
            <a:r>
              <a:rPr lang="en-GB" sz="2200" b="1" dirty="0">
                <a:solidFill>
                  <a:srgbClr val="234E70"/>
                </a:solidFill>
                <a:latin typeface="Segoe UI"/>
              </a:rPr>
              <a:t> - i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smijavanje</a:t>
            </a:r>
            <a:endParaRPr sz="22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200" b="0">
                <a:latin typeface="Segoe UI"/>
              </a:defRPr>
            </a:pPr>
            <a:r>
              <a:rPr lang="en-GB" sz="2200" b="1" dirty="0">
                <a:solidFill>
                  <a:srgbClr val="234E70"/>
                </a:solidFill>
                <a:latin typeface="Segoe UI"/>
              </a:rPr>
              <a:t> - i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zbjegavanje</a:t>
            </a:r>
            <a:endParaRPr sz="22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200" b="0">
                <a:latin typeface="Segoe UI"/>
              </a:defRPr>
            </a:pPr>
            <a:r>
              <a:rPr lang="en-GB" sz="2200" b="1" dirty="0">
                <a:solidFill>
                  <a:srgbClr val="234E70"/>
                </a:solidFill>
                <a:latin typeface="Segoe UI"/>
              </a:rPr>
              <a:t> -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osudu</a:t>
            </a:r>
            <a:endParaRPr sz="22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200" b="0">
                <a:latin typeface="Segoe UI"/>
              </a:defRPr>
            </a:pPr>
            <a:r>
              <a:rPr lang="en-GB" sz="2200" b="1" dirty="0">
                <a:solidFill>
                  <a:srgbClr val="234E70"/>
                </a:solidFill>
                <a:latin typeface="Segoe UI"/>
              </a:rPr>
              <a:t> -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formalnu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kaznu</a:t>
            </a:r>
            <a:r>
              <a:rPr lang="en-GB" sz="2200" b="1" dirty="0">
                <a:solidFill>
                  <a:srgbClr val="234E70"/>
                </a:solidFill>
                <a:latin typeface="Segoe UI"/>
              </a:rPr>
              <a:t> =&gt;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često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čin</a:t>
            </a:r>
            <a:r>
              <a:rPr lang="en-GB" sz="2200" b="1" dirty="0">
                <a:solidFill>
                  <a:srgbClr val="234E70"/>
                </a:solidFill>
                <a:latin typeface="Segoe UI"/>
              </a:rPr>
              <a:t>e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nevidljivu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normu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vidljivom</a:t>
            </a:r>
            <a:endParaRPr sz="2200" b="1" dirty="0">
              <a:solidFill>
                <a:srgbClr val="234E70"/>
              </a:solidFill>
              <a:latin typeface="Segoe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SANKCIJE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1993392"/>
            <a:ext cx="9985248" cy="39136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200" b="0">
                <a:solidFill>
                  <a:srgbClr val="1C2129"/>
                </a:solidFill>
                <a:latin typeface="Segoe UI"/>
              </a:defRPr>
            </a:pPr>
            <a:r>
              <a:rPr sz="2200" b="0" dirty="0" err="1">
                <a:solidFill>
                  <a:srgbClr val="1C2129"/>
                </a:solidFill>
                <a:latin typeface="Segoe UI"/>
              </a:rPr>
              <a:t>Sankcije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su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društvene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reakcije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kojima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se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ponašanje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odobrava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ili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ne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odobrava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,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nagrađuje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ili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kažnjava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.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Mogu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biti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: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200" b="0">
                <a:latin typeface="Segoe UI"/>
              </a:defRPr>
            </a:pPr>
            <a:r>
              <a:rPr lang="en-GB" sz="2200" b="1" dirty="0">
                <a:solidFill>
                  <a:srgbClr val="234E70"/>
                </a:solidFill>
                <a:latin typeface="Segoe UI"/>
              </a:rPr>
              <a:t> -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formalne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i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neformalne</a:t>
            </a:r>
            <a:endParaRPr sz="22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200" b="0">
                <a:latin typeface="Segoe UI"/>
              </a:defRPr>
            </a:pPr>
            <a:r>
              <a:rPr lang="en-GB" sz="2200" b="1" dirty="0">
                <a:solidFill>
                  <a:srgbClr val="234E70"/>
                </a:solidFill>
                <a:latin typeface="Segoe UI"/>
              </a:rPr>
              <a:t> -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pozitivne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i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negativne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.</a:t>
            </a:r>
            <a:endParaRPr lang="en-GB" sz="22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200" b="0">
                <a:latin typeface="Segoe UI"/>
              </a:defRPr>
            </a:pPr>
            <a:endParaRPr sz="2200" b="1" dirty="0">
              <a:solidFill>
                <a:srgbClr val="234E70"/>
              </a:solidFill>
              <a:latin typeface="Segoe UI"/>
            </a:endParaRP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200" b="0">
                <a:latin typeface="Segoe UI"/>
              </a:defRPr>
            </a:pPr>
            <a:r>
              <a:rPr sz="2200" b="0" dirty="0" err="1">
                <a:solidFill>
                  <a:srgbClr val="1C2129"/>
                </a:solidFill>
                <a:latin typeface="Segoe UI"/>
              </a:rPr>
              <a:t>Društveni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poredak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ne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održava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se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samo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zakonima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i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kaznama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.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Socijalizacijom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i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internalizacijom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društvena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očekivanja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postaju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dio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naših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uvjerenja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i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obrazaca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200" b="0" dirty="0" err="1">
                <a:solidFill>
                  <a:srgbClr val="1C2129"/>
                </a:solidFill>
                <a:latin typeface="Segoe UI"/>
              </a:rPr>
              <a:t>ponašanja</a:t>
            </a:r>
            <a:r>
              <a:rPr sz="2200" b="0" dirty="0">
                <a:solidFill>
                  <a:srgbClr val="1C2129"/>
                </a:solidFill>
                <a:latin typeface="Segoe UI"/>
              </a:rPr>
              <a:t>.</a:t>
            </a: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200" b="1">
                <a:latin typeface="Segoe UI"/>
              </a:defRPr>
            </a:pPr>
            <a:r>
              <a:rPr lang="en-GB" sz="2200" b="1" dirty="0">
                <a:solidFill>
                  <a:srgbClr val="234E70"/>
                </a:solidFill>
                <a:latin typeface="Segoe UI"/>
              </a:rPr>
              <a:t>- s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ankcije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potvrđuju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i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održavaju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norme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,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ali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norme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djeluju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i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bez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neposredne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vanjske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200" b="1" dirty="0" err="1">
                <a:solidFill>
                  <a:srgbClr val="234E70"/>
                </a:solidFill>
                <a:latin typeface="Segoe UI"/>
              </a:rPr>
              <a:t>reakcije</a:t>
            </a:r>
            <a:r>
              <a:rPr sz="2200" b="1" dirty="0">
                <a:solidFill>
                  <a:srgbClr val="234E70"/>
                </a:solidFill>
                <a:latin typeface="Segoe UI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KONFORMNOST I DEVIJANTNOST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1993392"/>
            <a:ext cx="9985248" cy="39136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sz="2300" b="0" dirty="0" err="1">
                <a:solidFill>
                  <a:srgbClr val="1C2129"/>
                </a:solidFill>
                <a:latin typeface="Segoe UI"/>
              </a:rPr>
              <a:t>Konformnost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označava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ponašanje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usklađeno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s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društvenim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normama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očekivanjima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.</a:t>
            </a: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0">
                <a:latin typeface="Segoe UI"/>
              </a:defRPr>
            </a:pPr>
            <a:r>
              <a:rPr sz="2300" b="0" dirty="0" err="1">
                <a:solidFill>
                  <a:srgbClr val="1C2129"/>
                </a:solidFill>
                <a:latin typeface="Segoe UI"/>
              </a:rPr>
              <a:t>Devijantnost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označava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odstupanje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od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normi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koje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određena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društvena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sredina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smatra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relevantnima</a:t>
            </a:r>
            <a:r>
              <a:rPr lang="en-GB" sz="2300" dirty="0">
                <a:solidFill>
                  <a:srgbClr val="1C2129"/>
                </a:solidFill>
                <a:latin typeface="Segoe UI"/>
              </a:rPr>
              <a:t>, </a:t>
            </a:r>
            <a:endParaRPr sz="2300" b="0" dirty="0">
              <a:solidFill>
                <a:srgbClr val="1C2129"/>
              </a:solidFill>
              <a:latin typeface="Segoe UI"/>
            </a:endParaRP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0">
                <a:latin typeface="Segoe UI"/>
              </a:defRPr>
            </a:pPr>
            <a:r>
              <a:rPr sz="2300" b="0" dirty="0" err="1">
                <a:solidFill>
                  <a:srgbClr val="1C2129"/>
                </a:solidFill>
                <a:latin typeface="Segoe UI"/>
              </a:rPr>
              <a:t>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upravo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ovdje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počinje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sociolo</a:t>
            </a:r>
            <a:r>
              <a:rPr lang="en-GB" sz="2300" b="0" dirty="0" err="1">
                <a:solidFill>
                  <a:srgbClr val="1C2129"/>
                </a:solidFill>
                <a:latin typeface="Segoe UI"/>
              </a:rPr>
              <a:t>gija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: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sz="2300" b="1" dirty="0">
                <a:solidFill>
                  <a:srgbClr val="234E70"/>
                </a:solidFill>
                <a:latin typeface="Segoe UI"/>
              </a:rPr>
              <a:t>Koja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norma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?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sz="2300" b="1" dirty="0" err="1">
                <a:solidFill>
                  <a:srgbClr val="234E70"/>
                </a:solidFill>
                <a:latin typeface="Segoe UI"/>
              </a:rPr>
              <a:t>Čija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norma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?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sz="2300" b="1" dirty="0">
                <a:solidFill>
                  <a:srgbClr val="234E70"/>
                </a:solidFill>
                <a:latin typeface="Segoe UI"/>
              </a:rPr>
              <a:t>U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kojem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društvu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?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sz="2300" b="1" dirty="0">
                <a:solidFill>
                  <a:srgbClr val="234E70"/>
                </a:solidFill>
                <a:latin typeface="Segoe UI"/>
              </a:rPr>
              <a:t>U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kojem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vremenu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DEVIJANTNOST NIJE ISTO ŠTO I KRIMINALITET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103120"/>
            <a:ext cx="9985248" cy="3790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sz="2300" dirty="0" err="1">
                <a:latin typeface="Segoe UI"/>
              </a:rPr>
              <a:t>Kriminalitet</a:t>
            </a:r>
            <a:r>
              <a:rPr sz="2300" dirty="0">
                <a:latin typeface="Segoe UI"/>
              </a:rPr>
              <a:t> se </a:t>
            </a:r>
            <a:r>
              <a:rPr sz="2300" dirty="0" err="1">
                <a:latin typeface="Segoe UI"/>
              </a:rPr>
              <a:t>odnosi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na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ponašanja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koja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su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kaznenim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pravom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određena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kao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kaznena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djela</a:t>
            </a:r>
            <a:r>
              <a:rPr sz="2300" dirty="0">
                <a:latin typeface="Segoe UI"/>
              </a:rPr>
              <a:t>.</a:t>
            </a:r>
            <a:endParaRPr lang="en-GB" sz="2300" dirty="0">
              <a:latin typeface="Segoe UI"/>
            </a:endParaRPr>
          </a:p>
          <a:p>
            <a:pPr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endParaRPr sz="2300" dirty="0">
              <a:latin typeface="Segoe UI"/>
            </a:endParaRPr>
          </a:p>
          <a:p>
            <a:pPr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sz="2300" dirty="0" err="1">
                <a:latin typeface="Segoe UI"/>
              </a:rPr>
              <a:t>Devijantnost</a:t>
            </a:r>
            <a:r>
              <a:rPr sz="2300" dirty="0">
                <a:latin typeface="Segoe UI"/>
              </a:rPr>
              <a:t> je </a:t>
            </a:r>
            <a:r>
              <a:rPr sz="2300" dirty="0" err="1">
                <a:latin typeface="Segoe UI"/>
              </a:rPr>
              <a:t>širi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sociološki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pojam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obuhvaća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odstupanja</a:t>
            </a:r>
            <a:r>
              <a:rPr sz="2300" dirty="0">
                <a:latin typeface="Segoe UI"/>
              </a:rPr>
              <a:t> od </a:t>
            </a:r>
            <a:r>
              <a:rPr sz="2300" dirty="0" err="1">
                <a:latin typeface="Segoe UI"/>
              </a:rPr>
              <a:t>društvenih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normi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koja</a:t>
            </a:r>
            <a:r>
              <a:rPr sz="2300" dirty="0">
                <a:latin typeface="Segoe UI"/>
              </a:rPr>
              <a:t> ne </a:t>
            </a:r>
            <a:r>
              <a:rPr sz="2300" dirty="0" err="1">
                <a:latin typeface="Segoe UI"/>
              </a:rPr>
              <a:t>moraju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biti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zakonski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zabranjena</a:t>
            </a:r>
            <a:r>
              <a:rPr sz="2300" dirty="0">
                <a:latin typeface="Segoe UI"/>
              </a:rPr>
              <a:t>.</a:t>
            </a:r>
            <a:endParaRPr lang="en-GB" sz="2300" dirty="0">
              <a:latin typeface="Segoe UI"/>
            </a:endParaRPr>
          </a:p>
          <a:p>
            <a:pPr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endParaRPr sz="2300" dirty="0">
              <a:latin typeface="Segoe UI"/>
            </a:endParaRPr>
          </a:p>
          <a:p>
            <a:pPr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sz="2300" dirty="0" err="1">
                <a:latin typeface="Segoe UI"/>
              </a:rPr>
              <a:t>Zato</a:t>
            </a:r>
            <a:r>
              <a:rPr sz="2300" dirty="0">
                <a:latin typeface="Segoe UI"/>
              </a:rPr>
              <a:t>:</a:t>
            </a:r>
          </a:p>
          <a:p>
            <a:pPr>
              <a:spcAft>
                <a:spcPts val="800"/>
              </a:spcAft>
              <a:defRPr sz="2300" b="1">
                <a:solidFill>
                  <a:srgbClr val="234E70"/>
                </a:solidFill>
                <a:latin typeface="Segoe UI"/>
              </a:defRPr>
            </a:pPr>
            <a:r>
              <a:rPr sz="2300" dirty="0" err="1">
                <a:latin typeface="Segoe UI"/>
              </a:rPr>
              <a:t>svaka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devijantnost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nije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kriminalitet</a:t>
            </a:r>
            <a:r>
              <a:rPr sz="2300" dirty="0">
                <a:latin typeface="Segoe UI"/>
              </a:rPr>
              <a:t>, a </a:t>
            </a:r>
            <a:r>
              <a:rPr sz="2300" dirty="0" err="1">
                <a:latin typeface="Segoe UI"/>
              </a:rPr>
              <a:t>sociološko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proučavanje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devijantnosti</a:t>
            </a:r>
            <a:r>
              <a:rPr sz="2300" dirty="0">
                <a:latin typeface="Segoe UI"/>
              </a:rPr>
              <a:t> ne </a:t>
            </a:r>
            <a:r>
              <a:rPr sz="2300" dirty="0" err="1">
                <a:latin typeface="Segoe UI"/>
              </a:rPr>
              <a:t>može</a:t>
            </a:r>
            <a:r>
              <a:rPr sz="2300" dirty="0">
                <a:latin typeface="Segoe UI"/>
              </a:rPr>
              <a:t> se </a:t>
            </a:r>
            <a:r>
              <a:rPr sz="2300" dirty="0" err="1">
                <a:latin typeface="Segoe UI"/>
              </a:rPr>
              <a:t>svesti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na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proučavanje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kriminala</a:t>
            </a:r>
            <a:r>
              <a:rPr sz="2300" dirty="0">
                <a:latin typeface="Segoe UI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ZAKON I DRUŠTVENA OSUDA NISU ISTO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103120"/>
            <a:ext cx="9985248" cy="3790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sz="2300" dirty="0" err="1">
                <a:latin typeface="Segoe UI"/>
              </a:rPr>
              <a:t>Zakonska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zabrana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intenzitet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društvene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osude</a:t>
            </a:r>
            <a:r>
              <a:rPr sz="2300" dirty="0">
                <a:latin typeface="Segoe UI"/>
              </a:rPr>
              <a:t> ne </a:t>
            </a:r>
            <a:r>
              <a:rPr sz="2300" dirty="0" err="1">
                <a:latin typeface="Segoe UI"/>
              </a:rPr>
              <a:t>moraju</a:t>
            </a:r>
            <a:r>
              <a:rPr sz="2300" dirty="0">
                <a:latin typeface="Segoe UI"/>
              </a:rPr>
              <a:t> se </a:t>
            </a:r>
            <a:r>
              <a:rPr sz="2300" dirty="0" err="1">
                <a:latin typeface="Segoe UI"/>
              </a:rPr>
              <a:t>potpuno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podudarati</a:t>
            </a:r>
            <a:r>
              <a:rPr lang="en-GB" sz="2300" dirty="0">
                <a:latin typeface="Segoe UI"/>
              </a:rPr>
              <a:t>:</a:t>
            </a:r>
          </a:p>
          <a:p>
            <a:pPr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endParaRPr sz="2300" dirty="0">
              <a:latin typeface="Segoe UI"/>
            </a:endParaRPr>
          </a:p>
          <a:p>
            <a:pPr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lang="en-GB" sz="2300" dirty="0">
                <a:latin typeface="Segoe UI"/>
              </a:rPr>
              <a:t>	- n</a:t>
            </a:r>
            <a:r>
              <a:rPr sz="2300" dirty="0">
                <a:latin typeface="Segoe UI"/>
              </a:rPr>
              <a:t>eka </a:t>
            </a:r>
            <a:r>
              <a:rPr sz="2300" dirty="0" err="1">
                <a:latin typeface="Segoe UI"/>
              </a:rPr>
              <a:t>zakonom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zabranjena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ponašanja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mogu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biti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relativno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tolerirana</a:t>
            </a:r>
            <a:r>
              <a:rPr sz="2300" dirty="0">
                <a:latin typeface="Segoe UI"/>
              </a:rPr>
              <a:t> u </a:t>
            </a:r>
            <a:r>
              <a:rPr sz="2300" dirty="0" err="1">
                <a:latin typeface="Segoe UI"/>
              </a:rPr>
              <a:t>svakodnevnom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životu</a:t>
            </a:r>
            <a:r>
              <a:rPr sz="2300" dirty="0">
                <a:latin typeface="Segoe UI"/>
              </a:rPr>
              <a:t>.</a:t>
            </a:r>
          </a:p>
          <a:p>
            <a:pPr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lang="en-GB" sz="2300" dirty="0">
                <a:latin typeface="Segoe UI"/>
              </a:rPr>
              <a:t>	- </a:t>
            </a:r>
            <a:r>
              <a:rPr lang="en-GB" sz="2300" dirty="0" err="1">
                <a:latin typeface="Segoe UI"/>
              </a:rPr>
              <a:t>dr</a:t>
            </a:r>
            <a:r>
              <a:rPr sz="2300" dirty="0" err="1">
                <a:latin typeface="Segoe UI"/>
              </a:rPr>
              <a:t>uga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ponašanja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mogu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biti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potpuno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legalna</a:t>
            </a:r>
            <a:r>
              <a:rPr sz="2300" dirty="0">
                <a:latin typeface="Segoe UI"/>
              </a:rPr>
              <a:t>, </a:t>
            </a:r>
            <a:r>
              <a:rPr sz="2300" dirty="0" err="1">
                <a:latin typeface="Segoe UI"/>
              </a:rPr>
              <a:t>ali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izazivati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snažnu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društvenu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osudu</a:t>
            </a:r>
            <a:r>
              <a:rPr sz="2300" dirty="0">
                <a:latin typeface="Segoe UI"/>
              </a:rPr>
              <a:t>.</a:t>
            </a:r>
            <a:endParaRPr lang="en-GB" sz="2300" dirty="0">
              <a:latin typeface="Segoe UI"/>
            </a:endParaRPr>
          </a:p>
          <a:p>
            <a:pPr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endParaRPr sz="2300" dirty="0">
              <a:latin typeface="Segoe UI"/>
            </a:endParaRPr>
          </a:p>
          <a:p>
            <a:pPr>
              <a:spcAft>
                <a:spcPts val="800"/>
              </a:spcAft>
              <a:defRPr sz="2300" b="1">
                <a:solidFill>
                  <a:srgbClr val="234E70"/>
                </a:solidFill>
                <a:latin typeface="Segoe UI"/>
              </a:defRPr>
            </a:pPr>
            <a:r>
              <a:rPr sz="2300" dirty="0" err="1">
                <a:latin typeface="Segoe UI"/>
              </a:rPr>
              <a:t>Pravna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norma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društvena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norma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povezane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su</a:t>
            </a:r>
            <a:r>
              <a:rPr sz="2300" dirty="0">
                <a:latin typeface="Segoe UI"/>
              </a:rPr>
              <a:t>, </a:t>
            </a:r>
            <a:r>
              <a:rPr sz="2300" dirty="0" err="1">
                <a:latin typeface="Segoe UI"/>
              </a:rPr>
              <a:t>ali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nisu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isto</a:t>
            </a:r>
            <a:r>
              <a:rPr sz="2300" dirty="0">
                <a:latin typeface="Segoe UI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PONAŠANJE, NORMA I KONTEKST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1993392"/>
            <a:ext cx="9985248" cy="39136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sz="2300" b="0" dirty="0" err="1">
                <a:solidFill>
                  <a:srgbClr val="1C2129"/>
                </a:solidFill>
                <a:latin typeface="Segoe UI"/>
              </a:rPr>
              <a:t>Sociološki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nije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dovoljno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promatrati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samo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lang="en-GB" sz="2300" b="0" dirty="0" err="1">
                <a:solidFill>
                  <a:srgbClr val="1C2129"/>
                </a:solidFill>
                <a:latin typeface="Segoe UI"/>
              </a:rPr>
              <a:t>aktivnost</a:t>
            </a:r>
            <a:r>
              <a:rPr lang="en-GB" sz="2300" b="0" dirty="0">
                <a:solidFill>
                  <a:srgbClr val="1C2129"/>
                </a:solidFill>
                <a:latin typeface="Segoe UI"/>
              </a:rPr>
              <a:t> – </a:t>
            </a:r>
            <a:r>
              <a:rPr lang="en-GB" sz="2300" b="0" dirty="0" err="1">
                <a:solidFill>
                  <a:srgbClr val="1C2129"/>
                </a:solidFill>
                <a:latin typeface="Segoe UI"/>
              </a:rPr>
              <a:t>društveno</a:t>
            </a:r>
            <a:r>
              <a:rPr lang="en-GB"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ponašanje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. Da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bismo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razumjeli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oznaku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devijantnosti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,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povezujemo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ga s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društvenom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normom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kontekstom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procjene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.</a:t>
            </a: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0">
                <a:latin typeface="Segoe UI"/>
              </a:defRPr>
            </a:pPr>
            <a:r>
              <a:rPr sz="2300" b="0" dirty="0" err="1">
                <a:solidFill>
                  <a:srgbClr val="1C2129"/>
                </a:solidFill>
                <a:latin typeface="Segoe UI"/>
              </a:rPr>
              <a:t>Isti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postupak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dobiva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različito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značenje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ovisno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o tome: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gdje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se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događa</a:t>
            </a: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kada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se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događa</a:t>
            </a: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pred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kim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se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događa</a:t>
            </a: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 -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pod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kojim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se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okolnostima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događa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.</a:t>
            </a: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1">
                <a:latin typeface="Segoe UI"/>
              </a:defRPr>
            </a:pPr>
            <a:r>
              <a:rPr sz="2300" b="1" dirty="0" err="1">
                <a:solidFill>
                  <a:srgbClr val="234E70"/>
                </a:solidFill>
                <a:latin typeface="Segoe UI"/>
              </a:rPr>
              <a:t>Devijantnost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razumijemo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kao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odnos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lang="en-GB" sz="2300" b="1" dirty="0" err="1">
                <a:solidFill>
                  <a:srgbClr val="234E70"/>
                </a:solidFill>
                <a:latin typeface="Segoe UI"/>
              </a:rPr>
              <a:t>određene</a:t>
            </a:r>
            <a:r>
              <a:rPr lang="en-GB"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lang="en-GB" sz="2300" b="1" dirty="0" err="1">
                <a:solidFill>
                  <a:srgbClr val="234E70"/>
                </a:solidFill>
                <a:latin typeface="Segoe UI"/>
              </a:rPr>
              <a:t>aktivnosti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,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društvene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norme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i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konteksta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procjene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RELATIVNOST DEVIJANTNOSTI: ČETIRI OSI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847088"/>
            <a:ext cx="104241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50" b="0">
                <a:solidFill>
                  <a:srgbClr val="5D656F"/>
                </a:solidFill>
                <a:latin typeface="Segoe UI"/>
              </a:defRPr>
            </a:pPr>
            <a:r>
              <a:rPr sz="2150">
                <a:latin typeface="Segoe UI"/>
              </a:rPr>
              <a:t>Ono što se smatra devijantnim može se razlikovati prema: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2487168"/>
            <a:ext cx="1920240" cy="822960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2706624"/>
            <a:ext cx="1773936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50" b="1">
                <a:solidFill>
                  <a:srgbClr val="1C2129"/>
                </a:solidFill>
                <a:latin typeface="Segoe UI"/>
              </a:defRPr>
            </a:pPr>
            <a:r>
              <a:rPr sz="1650">
                <a:latin typeface="Segoe UI"/>
              </a:rPr>
              <a:t>VRIJEME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80944" y="2487168"/>
            <a:ext cx="2331720" cy="822960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054096" y="2706624"/>
            <a:ext cx="2185415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50" b="1">
                <a:solidFill>
                  <a:srgbClr val="1C2129"/>
                </a:solidFill>
                <a:latin typeface="Segoe UI"/>
              </a:defRPr>
            </a:pPr>
            <a:r>
              <a:rPr sz="1650">
                <a:latin typeface="Segoe UI"/>
              </a:rPr>
              <a:t>PROSTOR I KULTURA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23559" y="2487168"/>
            <a:ext cx="2331720" cy="822960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696712" y="2706624"/>
            <a:ext cx="2185415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50" b="1">
                <a:solidFill>
                  <a:srgbClr val="1C2129"/>
                </a:solidFill>
                <a:latin typeface="Segoe UI"/>
              </a:defRPr>
            </a:pPr>
            <a:r>
              <a:rPr sz="1650">
                <a:latin typeface="Segoe UI"/>
              </a:rPr>
              <a:t>DRUŠTVENA SKUPINA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66175" y="2487168"/>
            <a:ext cx="1920240" cy="822960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39327" y="2706624"/>
            <a:ext cx="1773936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50" b="1">
                <a:solidFill>
                  <a:srgbClr val="1C2129"/>
                </a:solidFill>
                <a:latin typeface="Segoe UI"/>
              </a:defRPr>
            </a:pPr>
            <a:r>
              <a:rPr sz="1650">
                <a:latin typeface="Segoe UI"/>
              </a:rPr>
              <a:t>SITUACIJA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3822191"/>
            <a:ext cx="10378440" cy="115416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sz="2300" dirty="0" err="1">
                <a:latin typeface="Segoe UI"/>
              </a:rPr>
              <a:t>Relativnost</a:t>
            </a:r>
            <a:r>
              <a:rPr sz="2300" dirty="0">
                <a:latin typeface="Segoe UI"/>
              </a:rPr>
              <a:t> ne </a:t>
            </a:r>
            <a:r>
              <a:rPr sz="2300" dirty="0" err="1">
                <a:latin typeface="Segoe UI"/>
              </a:rPr>
              <a:t>znači</a:t>
            </a:r>
            <a:r>
              <a:rPr sz="2300" dirty="0">
                <a:latin typeface="Segoe UI"/>
              </a:rPr>
              <a:t> da „</a:t>
            </a:r>
            <a:r>
              <a:rPr sz="2300" dirty="0" err="1">
                <a:latin typeface="Segoe UI"/>
              </a:rPr>
              <a:t>sve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može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biti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normalno</a:t>
            </a:r>
            <a:r>
              <a:rPr sz="2300" dirty="0">
                <a:latin typeface="Segoe UI"/>
              </a:rPr>
              <a:t>“. </a:t>
            </a:r>
            <a:endParaRPr lang="en-GB" sz="2300" dirty="0">
              <a:latin typeface="Segoe UI"/>
            </a:endParaRPr>
          </a:p>
          <a:p>
            <a:pPr algn="l"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lang="en-GB" sz="2300" dirty="0">
                <a:latin typeface="Segoe UI"/>
              </a:rPr>
              <a:t>	- z</a:t>
            </a:r>
            <a:r>
              <a:rPr sz="2300" dirty="0" err="1">
                <a:latin typeface="Segoe UI"/>
              </a:rPr>
              <a:t>nači</a:t>
            </a:r>
            <a:r>
              <a:rPr sz="2300" dirty="0">
                <a:latin typeface="Segoe UI"/>
              </a:rPr>
              <a:t> da </a:t>
            </a:r>
            <a:r>
              <a:rPr sz="2300" dirty="0" err="1">
                <a:latin typeface="Segoe UI"/>
              </a:rPr>
              <a:t>sociolog</a:t>
            </a:r>
            <a:r>
              <a:rPr sz="2300" dirty="0">
                <a:latin typeface="Segoe UI"/>
              </a:rPr>
              <a:t> mora </a:t>
            </a:r>
            <a:r>
              <a:rPr sz="2300" dirty="0" err="1">
                <a:latin typeface="Segoe UI"/>
              </a:rPr>
              <a:t>utvrditi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prema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kojem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normativnom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okviru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određeno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ponašanje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dobiva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značenje</a:t>
            </a:r>
            <a:r>
              <a:rPr sz="2300" dirty="0">
                <a:latin typeface="Segoe UI"/>
              </a:rPr>
              <a:t> </a:t>
            </a:r>
            <a:r>
              <a:rPr sz="2300" dirty="0" err="1">
                <a:latin typeface="Segoe UI"/>
              </a:rPr>
              <a:t>devijantnosti</a:t>
            </a:r>
            <a:r>
              <a:rPr sz="2300" dirty="0">
                <a:latin typeface="Segoe UI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VRIJEME: NORME SE POVIJESNO MIJENJAJU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901952"/>
            <a:ext cx="1046988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066544"/>
            <a:ext cx="998524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150" b="0">
                <a:solidFill>
                  <a:srgbClr val="1C2129"/>
                </a:solidFill>
                <a:latin typeface="Segoe UI"/>
              </a:defRPr>
            </a:pPr>
            <a:r>
              <a:rPr sz="2150">
                <a:latin typeface="Segoe UI"/>
              </a:rPr>
              <a:t>Društvene norme nisu povijesno nepromjenjive.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3127248"/>
            <a:ext cx="1046988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87552" y="3291840"/>
            <a:ext cx="998524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950" b="0">
                <a:solidFill>
                  <a:srgbClr val="1C2129"/>
                </a:solidFill>
                <a:latin typeface="Segoe UI"/>
              </a:defRPr>
            </a:pPr>
            <a:r>
              <a:rPr sz="1950">
                <a:latin typeface="Segoe UI"/>
              </a:rPr>
              <a:t>Ponašanje koje je u jednom razdoblju bilo strogo osuđivano može poslije postati prihvatljivo, a društveno prihvatljivo ponašanje može postati stigmatizirano ili zabranjeno.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4352544"/>
            <a:ext cx="10469880" cy="1024128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87552" y="4517136"/>
            <a:ext cx="998524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150" b="1">
                <a:solidFill>
                  <a:srgbClr val="234E70"/>
                </a:solidFill>
                <a:latin typeface="Segoe UI"/>
              </a:defRPr>
            </a:pPr>
            <a:r>
              <a:rPr sz="2150" dirty="0" err="1">
                <a:latin typeface="Segoe UI"/>
              </a:rPr>
              <a:t>Promjena</a:t>
            </a:r>
            <a:r>
              <a:rPr sz="2150" dirty="0">
                <a:latin typeface="Segoe UI"/>
              </a:rPr>
              <a:t> </a:t>
            </a:r>
            <a:r>
              <a:rPr sz="2150" dirty="0" err="1">
                <a:latin typeface="Segoe UI"/>
              </a:rPr>
              <a:t>definicije</a:t>
            </a:r>
            <a:r>
              <a:rPr sz="2150" dirty="0">
                <a:latin typeface="Segoe UI"/>
              </a:rPr>
              <a:t> </a:t>
            </a:r>
            <a:r>
              <a:rPr sz="2150" dirty="0" err="1">
                <a:latin typeface="Segoe UI"/>
              </a:rPr>
              <a:t>devijantnosti</a:t>
            </a:r>
            <a:r>
              <a:rPr sz="2150" dirty="0">
                <a:latin typeface="Segoe UI"/>
              </a:rPr>
              <a:t> </a:t>
            </a:r>
            <a:r>
              <a:rPr sz="2150" dirty="0" err="1">
                <a:latin typeface="Segoe UI"/>
              </a:rPr>
              <a:t>pokazuje</a:t>
            </a:r>
            <a:r>
              <a:rPr sz="2150" dirty="0">
                <a:latin typeface="Segoe UI"/>
              </a:rPr>
              <a:t> </a:t>
            </a:r>
            <a:r>
              <a:rPr sz="2150" dirty="0" err="1">
                <a:latin typeface="Segoe UI"/>
              </a:rPr>
              <a:t>promjenu</a:t>
            </a:r>
            <a:r>
              <a:rPr sz="2150" dirty="0">
                <a:latin typeface="Segoe UI"/>
              </a:rPr>
              <a:t> </a:t>
            </a:r>
            <a:r>
              <a:rPr sz="2150" dirty="0" err="1">
                <a:latin typeface="Segoe UI"/>
              </a:rPr>
              <a:t>samoga</a:t>
            </a:r>
            <a:r>
              <a:rPr sz="2150" dirty="0">
                <a:latin typeface="Segoe UI"/>
              </a:rPr>
              <a:t> </a:t>
            </a:r>
            <a:r>
              <a:rPr sz="2150" dirty="0" err="1">
                <a:latin typeface="Segoe UI"/>
              </a:rPr>
              <a:t>društva</a:t>
            </a:r>
            <a:r>
              <a:rPr sz="2150" dirty="0">
                <a:latin typeface="Segoe UI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PRAVO: KRIMINALIZACIJA I DEKRIMINALIZACIJA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1993392"/>
            <a:ext cx="9985248" cy="39136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sz="2300" b="0" dirty="0" err="1">
                <a:solidFill>
                  <a:srgbClr val="1C2129"/>
                </a:solidFill>
                <a:latin typeface="Segoe UI"/>
              </a:rPr>
              <a:t>Promjena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normi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ponekad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dobiva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pravni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oblik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.</a:t>
            </a:r>
            <a:endParaRPr lang="en-GB" sz="2300" b="0" dirty="0">
              <a:solidFill>
                <a:srgbClr val="1C2129"/>
              </a:solidFill>
              <a:latin typeface="Segoe UI"/>
            </a:endParaRP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endParaRPr sz="2300" b="0" dirty="0">
              <a:solidFill>
                <a:srgbClr val="1C2129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sz="2300" b="1" dirty="0" err="1">
                <a:solidFill>
                  <a:srgbClr val="234E70"/>
                </a:solidFill>
                <a:latin typeface="Segoe UI"/>
              </a:rPr>
              <a:t>Kriminalizacija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: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proces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kojim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određeno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ponašanje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postaje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zakonski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kažnjivo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.</a:t>
            </a:r>
            <a:endParaRPr lang="en-GB" sz="23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sz="2300" b="1" dirty="0" err="1">
                <a:solidFill>
                  <a:srgbClr val="234E70"/>
                </a:solidFill>
                <a:latin typeface="Segoe UI"/>
              </a:rPr>
              <a:t>Dekriminalizacija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: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uklanjanje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ili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ublažavanje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kaznenopravne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zabrane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.</a:t>
            </a: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1">
                <a:latin typeface="Segoe UI"/>
              </a:defRPr>
            </a:pPr>
            <a:r>
              <a:rPr sz="2300" b="1" dirty="0" err="1">
                <a:solidFill>
                  <a:srgbClr val="234E70"/>
                </a:solidFill>
                <a:latin typeface="Segoe UI"/>
              </a:rPr>
              <a:t>Zakon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nije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samo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odgovor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na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ponašanje</a:t>
            </a:r>
            <a:r>
              <a:rPr lang="en-GB" sz="2300" b="1" dirty="0">
                <a:solidFill>
                  <a:srgbClr val="234E70"/>
                </a:solidFill>
                <a:latin typeface="Segoe UI"/>
              </a:rPr>
              <a:t> =&gt; s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udjeluje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i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u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društvenom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definiranju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granica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dopuštenoga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PROSTOR I KULTURA: NORME NISU POSVUDA ISTE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901952"/>
            <a:ext cx="1046988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066544"/>
            <a:ext cx="998524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150" b="0">
                <a:solidFill>
                  <a:srgbClr val="1C2129"/>
                </a:solidFill>
                <a:latin typeface="Segoe UI"/>
              </a:defRPr>
            </a:pPr>
            <a:r>
              <a:rPr sz="2150">
                <a:latin typeface="Segoe UI"/>
              </a:rPr>
              <a:t>Društva ne dijele potpuno iste vrijednosti, običaje i normativna očekivanja.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3127248"/>
            <a:ext cx="1046988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87552" y="3291840"/>
            <a:ext cx="998524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150" b="0">
                <a:solidFill>
                  <a:srgbClr val="1C2129"/>
                </a:solidFill>
                <a:latin typeface="Segoe UI"/>
              </a:defRPr>
            </a:pPr>
            <a:r>
              <a:rPr sz="2150">
                <a:latin typeface="Segoe UI"/>
              </a:rPr>
              <a:t>Ponašanje koje se u jednoj kulturnoj sredini smatra uobičajenim u drugoj može izazvati čuđenje ili osudu.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4352544"/>
            <a:ext cx="10469880" cy="1024128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87552" y="4517136"/>
            <a:ext cx="998524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150" b="1">
                <a:solidFill>
                  <a:srgbClr val="234E70"/>
                </a:solidFill>
                <a:latin typeface="Segoe UI"/>
              </a:defRPr>
            </a:pPr>
            <a:r>
              <a:rPr sz="2150" dirty="0" err="1">
                <a:latin typeface="Segoe UI"/>
              </a:rPr>
              <a:t>Zato</a:t>
            </a:r>
            <a:r>
              <a:rPr sz="2150" dirty="0">
                <a:latin typeface="Segoe UI"/>
              </a:rPr>
              <a:t> </a:t>
            </a:r>
            <a:r>
              <a:rPr sz="2150" dirty="0" err="1">
                <a:latin typeface="Segoe UI"/>
              </a:rPr>
              <a:t>sociološka</a:t>
            </a:r>
            <a:r>
              <a:rPr sz="2150" dirty="0">
                <a:latin typeface="Segoe UI"/>
              </a:rPr>
              <a:t> </a:t>
            </a:r>
            <a:r>
              <a:rPr sz="2150" dirty="0" err="1">
                <a:latin typeface="Segoe UI"/>
              </a:rPr>
              <a:t>analiza</a:t>
            </a:r>
            <a:r>
              <a:rPr sz="2150" dirty="0">
                <a:latin typeface="Segoe UI"/>
              </a:rPr>
              <a:t> mora </a:t>
            </a:r>
            <a:r>
              <a:rPr sz="2150" dirty="0" err="1">
                <a:latin typeface="Segoe UI"/>
              </a:rPr>
              <a:t>razlikovati</a:t>
            </a:r>
            <a:r>
              <a:rPr sz="2150" dirty="0">
                <a:latin typeface="Segoe UI"/>
              </a:rPr>
              <a:t> </a:t>
            </a:r>
            <a:r>
              <a:rPr sz="2150" dirty="0" err="1">
                <a:latin typeface="Segoe UI"/>
              </a:rPr>
              <a:t>odstupanje</a:t>
            </a:r>
            <a:r>
              <a:rPr sz="2150" dirty="0">
                <a:latin typeface="Segoe UI"/>
              </a:rPr>
              <a:t> od </a:t>
            </a:r>
            <a:r>
              <a:rPr sz="2150" dirty="0" err="1">
                <a:latin typeface="Segoe UI"/>
              </a:rPr>
              <a:t>određene</a:t>
            </a:r>
            <a:r>
              <a:rPr sz="2150" dirty="0">
                <a:latin typeface="Segoe UI"/>
              </a:rPr>
              <a:t> </a:t>
            </a:r>
            <a:r>
              <a:rPr sz="2150" dirty="0" err="1">
                <a:latin typeface="Segoe UI"/>
              </a:rPr>
              <a:t>kulturne</a:t>
            </a:r>
            <a:r>
              <a:rPr sz="2150" dirty="0">
                <a:latin typeface="Segoe UI"/>
              </a:rPr>
              <a:t> </a:t>
            </a:r>
            <a:r>
              <a:rPr sz="2150" dirty="0" err="1">
                <a:latin typeface="Segoe UI"/>
              </a:rPr>
              <a:t>norme</a:t>
            </a:r>
            <a:r>
              <a:rPr sz="2150" dirty="0">
                <a:latin typeface="Segoe UI"/>
              </a:rPr>
              <a:t> od </a:t>
            </a:r>
            <a:r>
              <a:rPr sz="2150" dirty="0" err="1">
                <a:latin typeface="Segoe UI"/>
              </a:rPr>
              <a:t>univerzalnog</a:t>
            </a:r>
            <a:r>
              <a:rPr sz="2150" dirty="0">
                <a:latin typeface="Segoe UI"/>
              </a:rPr>
              <a:t> </a:t>
            </a:r>
            <a:r>
              <a:rPr lang="en-GB" sz="2150" dirty="0" err="1">
                <a:latin typeface="Segoe UI"/>
              </a:rPr>
              <a:t>obilježja</a:t>
            </a:r>
            <a:r>
              <a:rPr sz="2150" dirty="0">
                <a:latin typeface="Segoe UI"/>
              </a:rPr>
              <a:t> </a:t>
            </a:r>
            <a:r>
              <a:rPr sz="2150" dirty="0" err="1">
                <a:latin typeface="Segoe UI"/>
              </a:rPr>
              <a:t>nekog</a:t>
            </a:r>
            <a:r>
              <a:rPr sz="2150" dirty="0">
                <a:latin typeface="Segoe UI"/>
              </a:rPr>
              <a:t> </a:t>
            </a:r>
            <a:r>
              <a:rPr sz="2150" dirty="0" err="1">
                <a:latin typeface="Segoe UI"/>
              </a:rPr>
              <a:t>ponašanja</a:t>
            </a:r>
            <a:r>
              <a:rPr sz="2150" dirty="0">
                <a:latin typeface="Segoe UI"/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500" b="1">
                <a:solidFill>
                  <a:srgbClr val="1C2129"/>
                </a:solidFill>
                <a:latin typeface="Trebuchet MS"/>
              </a:defRPr>
            </a:pPr>
            <a:r>
              <a:rPr sz="2500">
                <a:latin typeface="Trebuchet MS"/>
              </a:rPr>
              <a:t>RELATIVNOST NIJE ISTO ŠTO I „SVE JE DOPUŠTENO“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17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1993392"/>
            <a:ext cx="9985248" cy="39136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sz="2300" b="0" dirty="0" err="1">
                <a:solidFill>
                  <a:srgbClr val="1C2129"/>
                </a:solidFill>
                <a:latin typeface="Segoe UI"/>
              </a:rPr>
              <a:t>Promjenjivost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normi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ne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znači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da ne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možemo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prosuđivati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ponašanja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njihove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posljedice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.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Sociologija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najprije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pokušava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objasniti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: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koja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norma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postoji</a:t>
            </a: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kako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je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nastala</a:t>
            </a: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tko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je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prihvaća</a:t>
            </a: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kako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se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primjenjuje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.</a:t>
            </a: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1">
                <a:latin typeface="Segoe UI"/>
              </a:defRPr>
            </a:pPr>
            <a:r>
              <a:rPr sz="2300" b="1" dirty="0" err="1">
                <a:solidFill>
                  <a:srgbClr val="234E70"/>
                </a:solidFill>
                <a:latin typeface="Segoe UI"/>
              </a:rPr>
              <a:t>Pitanje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stvarne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društvene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štete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ostavljamo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otvorenim</a:t>
            </a:r>
            <a:r>
              <a:rPr lang="en-GB" sz="2300" b="1" dirty="0">
                <a:solidFill>
                  <a:srgbClr val="234E70"/>
                </a:solidFill>
                <a:latin typeface="Segoe UI"/>
              </a:rPr>
              <a:t> - n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jemu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lang="en-GB" sz="2300" b="1" dirty="0">
                <a:solidFill>
                  <a:srgbClr val="234E70"/>
                </a:solidFill>
                <a:latin typeface="Segoe UI"/>
              </a:rPr>
              <a:t>se </a:t>
            </a:r>
            <a:r>
              <a:rPr lang="en-GB" sz="2300" b="1" dirty="0" err="1">
                <a:solidFill>
                  <a:srgbClr val="234E70"/>
                </a:solidFill>
                <a:latin typeface="Segoe UI"/>
              </a:rPr>
              <a:t>vraćamo</a:t>
            </a:r>
            <a:r>
              <a:rPr lang="en-GB" sz="2300" b="1" dirty="0">
                <a:solidFill>
                  <a:srgbClr val="234E70"/>
                </a:solidFill>
                <a:latin typeface="Segoe UI"/>
              </a:rPr>
              <a:t> u </a:t>
            </a:r>
            <a:r>
              <a:rPr lang="en-GB" sz="2300" b="1" dirty="0" err="1">
                <a:solidFill>
                  <a:srgbClr val="234E70"/>
                </a:solidFill>
                <a:latin typeface="Segoe UI"/>
              </a:rPr>
              <a:t>drugom</a:t>
            </a:r>
            <a:r>
              <a:rPr lang="en-GB"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lang="en-GB" sz="2300" b="1" dirty="0" err="1">
                <a:solidFill>
                  <a:srgbClr val="234E70"/>
                </a:solidFill>
                <a:latin typeface="Segoe UI"/>
              </a:rPr>
              <a:t>dijelu</a:t>
            </a:r>
            <a:r>
              <a:rPr lang="en-GB"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lang="en-GB" sz="2300" b="1" dirty="0" err="1">
                <a:solidFill>
                  <a:srgbClr val="234E70"/>
                </a:solidFill>
                <a:latin typeface="Segoe UI"/>
              </a:rPr>
              <a:t>kolegija</a:t>
            </a:r>
            <a:endParaRPr sz="2300" b="1" dirty="0">
              <a:solidFill>
                <a:srgbClr val="234E70"/>
              </a:solidFill>
              <a:latin typeface="Segoe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SKUPINA: RAZLIČITI NORMATIVNI SVJETOVI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18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1993392"/>
            <a:ext cx="9985248" cy="39136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100" b="0">
                <a:solidFill>
                  <a:srgbClr val="1C2129"/>
                </a:solidFill>
                <a:latin typeface="Segoe UI"/>
              </a:defRPr>
            </a:pPr>
            <a:r>
              <a:rPr sz="2100" b="0" dirty="0">
                <a:solidFill>
                  <a:srgbClr val="1C2129"/>
                </a:solidFill>
                <a:latin typeface="Segoe UI"/>
              </a:rPr>
              <a:t>Ni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unutar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istog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društva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svi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ljudi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ne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prihvaćaju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iste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norme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.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Posebna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očekivanja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mogu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razvijati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: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100" b="0">
                <a:latin typeface="Segoe UI"/>
              </a:defRPr>
            </a:pPr>
            <a:r>
              <a:rPr lang="en-GB" sz="21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profesionalne</a:t>
            </a:r>
            <a:r>
              <a:rPr sz="21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skupine</a:t>
            </a:r>
            <a:endParaRPr sz="21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100" b="0">
                <a:latin typeface="Segoe UI"/>
              </a:defRPr>
            </a:pPr>
            <a:r>
              <a:rPr lang="en-GB" sz="21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generacijske</a:t>
            </a:r>
            <a:r>
              <a:rPr sz="21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skupine</a:t>
            </a:r>
            <a:endParaRPr sz="21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100" b="0">
                <a:latin typeface="Segoe UI"/>
              </a:defRPr>
            </a:pPr>
            <a:r>
              <a:rPr lang="en-GB" sz="21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vršnjačke</a:t>
            </a:r>
            <a:r>
              <a:rPr sz="21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skupine</a:t>
            </a:r>
            <a:endParaRPr sz="21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100" b="0">
                <a:latin typeface="Segoe UI"/>
              </a:defRPr>
            </a:pPr>
            <a:r>
              <a:rPr lang="en-GB" sz="2100" b="1" dirty="0">
                <a:solidFill>
                  <a:srgbClr val="234E70"/>
                </a:solidFill>
                <a:latin typeface="Segoe UI"/>
              </a:rPr>
              <a:t>- r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eligijske</a:t>
            </a:r>
            <a:r>
              <a:rPr sz="21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skupine</a:t>
            </a:r>
            <a:endParaRPr sz="2100" b="1" dirty="0">
              <a:solidFill>
                <a:srgbClr val="234E70"/>
              </a:solidFill>
              <a:latin typeface="Segoe UI"/>
            </a:endParaRP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100" b="0">
                <a:latin typeface="Segoe UI"/>
              </a:defRPr>
            </a:pPr>
            <a:r>
              <a:rPr lang="en-GB" sz="21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političke</a:t>
            </a:r>
            <a:r>
              <a:rPr sz="21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skupine</a:t>
            </a:r>
            <a:r>
              <a:rPr lang="en-GB" sz="2100" b="1" dirty="0">
                <a:solidFill>
                  <a:srgbClr val="234E70"/>
                </a:solidFill>
                <a:latin typeface="Segoe UI"/>
              </a:rPr>
              <a:t> …</a:t>
            </a:r>
          </a:p>
          <a:p>
            <a:pPr marL="342900" indent="-3429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buFontTx/>
              <a:buChar char="-"/>
              <a:defRPr sz="2100" b="0">
                <a:latin typeface="Segoe UI"/>
              </a:defRPr>
            </a:pPr>
            <a:endParaRPr sz="2100" b="1" dirty="0">
              <a:solidFill>
                <a:srgbClr val="234E70"/>
              </a:solidFill>
              <a:latin typeface="Segoe UI"/>
            </a:endParaRP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100" b="0">
                <a:latin typeface="Segoe UI"/>
              </a:defRPr>
            </a:pPr>
            <a:r>
              <a:rPr sz="2100" b="0" dirty="0" err="1">
                <a:solidFill>
                  <a:srgbClr val="1C2129"/>
                </a:solidFill>
                <a:latin typeface="Segoe UI"/>
              </a:rPr>
              <a:t>Ponašanje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može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biti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konformno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normama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jedne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skupine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i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devijantno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prema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normama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druge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.</a:t>
            </a: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100" b="1">
                <a:latin typeface="Segoe UI"/>
              </a:defRPr>
            </a:pPr>
            <a:r>
              <a:rPr sz="2100" b="1" dirty="0" err="1">
                <a:solidFill>
                  <a:srgbClr val="234E70"/>
                </a:solidFill>
                <a:latin typeface="Segoe UI"/>
              </a:rPr>
              <a:t>Prema</a:t>
            </a:r>
            <a:r>
              <a:rPr sz="21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normama</a:t>
            </a:r>
            <a:r>
              <a:rPr sz="21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koje</a:t>
            </a:r>
            <a:r>
              <a:rPr sz="21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referentne</a:t>
            </a:r>
            <a:r>
              <a:rPr sz="21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skupine</a:t>
            </a:r>
            <a:r>
              <a:rPr sz="21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procjenjujemo</a:t>
            </a:r>
            <a:r>
              <a:rPr sz="21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ponašanje</a:t>
            </a:r>
            <a:r>
              <a:rPr sz="2100" b="1" dirty="0">
                <a:solidFill>
                  <a:srgbClr val="234E70"/>
                </a:solidFill>
                <a:latin typeface="Segoe UI"/>
              </a:rPr>
              <a:t>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500" b="1">
                <a:solidFill>
                  <a:srgbClr val="1C2129"/>
                </a:solidFill>
                <a:latin typeface="Trebuchet MS"/>
              </a:defRPr>
            </a:pPr>
            <a:r>
              <a:rPr sz="2500">
                <a:latin typeface="Trebuchet MS"/>
              </a:rPr>
              <a:t>SITUACIJA: KONTEKST MIJENJA ZNAČENJE PONAŠANJA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19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1993392"/>
            <a:ext cx="9985248" cy="39136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sz="2300" b="0" dirty="0" err="1">
                <a:solidFill>
                  <a:srgbClr val="1C2129"/>
                </a:solidFill>
                <a:latin typeface="Segoe UI"/>
              </a:rPr>
              <a:t>Nije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važna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samo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kultura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ili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skupina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.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Ista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osoba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može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se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ponašati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prihvatljivo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u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jednoj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situaciji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, a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neprihvatljivo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u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drugoj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.</a:t>
            </a: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0">
                <a:latin typeface="Segoe UI"/>
              </a:defRPr>
            </a:pPr>
            <a:r>
              <a:rPr sz="2300" b="0" dirty="0" err="1">
                <a:solidFill>
                  <a:srgbClr val="1C2129"/>
                </a:solidFill>
                <a:latin typeface="Segoe UI"/>
              </a:rPr>
              <a:t>Konkretan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društveni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kontekst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daje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značenje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: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glasnom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govoru</a:t>
            </a: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načinu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odijevanja</a:t>
            </a: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fizičkom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kontaktu</a:t>
            </a: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lang="en-GB" sz="2300" b="1" dirty="0" err="1">
                <a:solidFill>
                  <a:srgbClr val="234E70"/>
                </a:solidFill>
                <a:latin typeface="Segoe UI"/>
              </a:rPr>
              <a:t>i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zražavanju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emocija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.</a:t>
            </a:r>
            <a:endParaRPr lang="en-GB" sz="2300" b="1" dirty="0">
              <a:solidFill>
                <a:srgbClr val="234E70"/>
              </a:solidFill>
              <a:latin typeface="Segoe UI"/>
            </a:endParaRPr>
          </a:p>
          <a:p>
            <a:pPr marL="342900" indent="-3429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buFontTx/>
              <a:buChar char="-"/>
              <a:defRPr sz="2300" b="0">
                <a:latin typeface="Segoe UI"/>
              </a:defRPr>
            </a:pP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1">
                <a:latin typeface="Segoe UI"/>
              </a:defRPr>
            </a:pPr>
            <a:r>
              <a:rPr sz="2300" b="1" dirty="0" err="1">
                <a:solidFill>
                  <a:srgbClr val="234E70"/>
                </a:solidFill>
                <a:latin typeface="Segoe UI"/>
              </a:rPr>
              <a:t>Norme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su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lang="en-GB" sz="2300" b="1" dirty="0" err="1">
                <a:solidFill>
                  <a:srgbClr val="234E70"/>
                </a:solidFill>
                <a:latin typeface="Segoe UI"/>
              </a:rPr>
              <a:t>uglavnom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situacijski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određene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DEVIJANTNOST KAO DRUŠTVENI KONSTRUKT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20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1993392"/>
            <a:ext cx="9985248" cy="39136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sz="2300" b="0" dirty="0" err="1">
                <a:solidFill>
                  <a:srgbClr val="1C2129"/>
                </a:solidFill>
                <a:latin typeface="Segoe UI"/>
              </a:rPr>
              <a:t>Društveni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konstrukt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ne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znači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da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nešto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„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nije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stvarno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“.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Društveno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značenje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nastaje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kroz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: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ljudske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definicije</a:t>
            </a: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norme</a:t>
            </a: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i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nstitucije</a:t>
            </a: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nterakcije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.</a:t>
            </a:r>
            <a:endParaRPr lang="en-GB" sz="2300" b="1" dirty="0">
              <a:solidFill>
                <a:srgbClr val="234E70"/>
              </a:solidFill>
              <a:latin typeface="Segoe UI"/>
            </a:endParaRPr>
          </a:p>
          <a:p>
            <a:pPr marL="342900" indent="-3429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buFontTx/>
              <a:buChar char="-"/>
              <a:defRPr sz="2300" b="0">
                <a:latin typeface="Segoe UI"/>
              </a:defRPr>
            </a:pP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0">
                <a:latin typeface="Segoe UI"/>
              </a:defRPr>
            </a:pPr>
            <a:r>
              <a:rPr sz="2300" b="0" dirty="0" err="1">
                <a:solidFill>
                  <a:srgbClr val="1C2129"/>
                </a:solidFill>
                <a:latin typeface="Segoe UI"/>
              </a:rPr>
              <a:t>Posljedice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označavanja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nekoga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ili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nečega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devijantnim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mogu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biti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vrlo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stvarne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.</a:t>
            </a: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1">
                <a:latin typeface="Segoe UI"/>
              </a:defRPr>
            </a:pPr>
            <a:r>
              <a:rPr sz="2300" b="1" dirty="0" err="1">
                <a:solidFill>
                  <a:srgbClr val="234E70"/>
                </a:solidFill>
                <a:latin typeface="Segoe UI"/>
              </a:rPr>
              <a:t>Društveno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konstruirano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nije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isto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što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i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izmišljeno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DRUŠTVENA REAKCIJA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847088"/>
            <a:ext cx="104241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0">
                <a:solidFill>
                  <a:srgbClr val="1C2129"/>
                </a:solidFill>
                <a:latin typeface="Segoe UI"/>
              </a:defRPr>
            </a:pPr>
            <a:r>
              <a:rPr sz="2200">
                <a:latin typeface="Segoe UI"/>
              </a:rPr>
              <a:t>Za sociologiju nije dovoljno utvrditi da je neka norma prekršena.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2487168"/>
            <a:ext cx="4892040" cy="47548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8992" y="2587752"/>
            <a:ext cx="4480560" cy="37702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50" b="0">
                <a:solidFill>
                  <a:srgbClr val="1C2129"/>
                </a:solidFill>
                <a:latin typeface="Segoe UI"/>
              </a:defRPr>
            </a:pPr>
            <a:r>
              <a:rPr sz="1850" i="1" dirty="0" err="1">
                <a:latin typeface="Segoe UI"/>
              </a:rPr>
              <a:t>Moramo</a:t>
            </a:r>
            <a:r>
              <a:rPr sz="1850" i="1" dirty="0">
                <a:latin typeface="Segoe UI"/>
              </a:rPr>
              <a:t> </a:t>
            </a:r>
            <a:r>
              <a:rPr sz="1850" i="1" dirty="0" err="1">
                <a:latin typeface="Segoe UI"/>
              </a:rPr>
              <a:t>promatrati</a:t>
            </a:r>
            <a:r>
              <a:rPr sz="1850" i="1" dirty="0">
                <a:latin typeface="Segoe UI"/>
              </a:rPr>
              <a:t> i: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3044952"/>
            <a:ext cx="4892040" cy="47548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78992" y="3145536"/>
            <a:ext cx="44805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50" b="0">
                <a:solidFill>
                  <a:srgbClr val="1C2129"/>
                </a:solidFill>
                <a:latin typeface="Segoe UI"/>
              </a:defRPr>
            </a:pPr>
            <a:r>
              <a:rPr sz="1850">
                <a:latin typeface="Segoe UI"/>
              </a:rPr>
              <a:t>tko je prekršaj primijetio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68680" y="3602736"/>
            <a:ext cx="4892040" cy="47548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78992" y="3703320"/>
            <a:ext cx="44805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50" b="0">
                <a:solidFill>
                  <a:srgbClr val="1C2129"/>
                </a:solidFill>
                <a:latin typeface="Segoe UI"/>
              </a:defRPr>
            </a:pPr>
            <a:r>
              <a:rPr sz="1850">
                <a:latin typeface="Segoe UI"/>
              </a:rPr>
              <a:t>kako ga je protumačio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4160520"/>
            <a:ext cx="4892040" cy="47548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78992" y="4261104"/>
            <a:ext cx="44805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50" b="0">
                <a:solidFill>
                  <a:srgbClr val="1C2129"/>
                </a:solidFill>
                <a:latin typeface="Segoe UI"/>
              </a:defRPr>
            </a:pPr>
            <a:r>
              <a:rPr sz="1850">
                <a:latin typeface="Segoe UI"/>
              </a:rPr>
              <a:t>je li reagirao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68680" y="4718304"/>
            <a:ext cx="4892040" cy="47548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78992" y="4818888"/>
            <a:ext cx="44805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50" b="0">
                <a:solidFill>
                  <a:srgbClr val="1C2129"/>
                </a:solidFill>
                <a:latin typeface="Segoe UI"/>
              </a:defRPr>
            </a:pPr>
            <a:r>
              <a:rPr sz="1850">
                <a:latin typeface="Segoe UI"/>
              </a:rPr>
              <a:t>kakva je sankcija uslijedila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276088"/>
            <a:ext cx="4892040" cy="47548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78992" y="5376672"/>
            <a:ext cx="44805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50" b="0">
                <a:solidFill>
                  <a:srgbClr val="1C2129"/>
                </a:solidFill>
                <a:latin typeface="Segoe UI"/>
              </a:defRPr>
            </a:pPr>
            <a:r>
              <a:rPr sz="1850">
                <a:latin typeface="Segoe UI"/>
              </a:rPr>
              <a:t>kakve je posljedice reakcija proizvela.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44768" y="2542032"/>
            <a:ext cx="4800600" cy="1554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400" b="1">
                <a:solidFill>
                  <a:srgbClr val="234E70"/>
                </a:solidFill>
                <a:latin typeface="Segoe UI"/>
              </a:defRPr>
            </a:pPr>
            <a:r>
              <a:rPr sz="2400">
                <a:latin typeface="Segoe UI"/>
              </a:rPr>
              <a:t>Devijantnost i društvena reakcija nerazdvojivo su povezane sociološke teme.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REAGIRAMO LI NA SVA ODSTUPANJA JEDNAKO?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22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1993392"/>
            <a:ext cx="9985248" cy="39136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sz="2300" b="0" dirty="0" err="1">
                <a:solidFill>
                  <a:srgbClr val="1C2129"/>
                </a:solidFill>
                <a:latin typeface="Segoe UI"/>
              </a:rPr>
              <a:t>Društvo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ne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reagira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jednako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na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svako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kršenje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norme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.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Odstupanja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mogu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: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proći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gotovo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nezapaženo</a:t>
            </a: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i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zazvati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blagu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osudu</a:t>
            </a: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lang="en-GB" sz="2300" b="1" dirty="0" err="1">
                <a:solidFill>
                  <a:srgbClr val="234E70"/>
                </a:solidFill>
                <a:latin typeface="Segoe UI"/>
              </a:rPr>
              <a:t>i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zazvati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snažnu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institucionalnu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i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javnu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reakciju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.</a:t>
            </a:r>
            <a:endParaRPr lang="en-GB" sz="2300" b="1" dirty="0">
              <a:solidFill>
                <a:srgbClr val="234E70"/>
              </a:solidFill>
              <a:latin typeface="Segoe UI"/>
            </a:endParaRPr>
          </a:p>
          <a:p>
            <a:pPr marL="342900" indent="-3429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buFontTx/>
              <a:buChar char="-"/>
              <a:defRPr sz="2300" b="0">
                <a:latin typeface="Segoe UI"/>
              </a:defRPr>
            </a:pP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0">
                <a:latin typeface="Segoe UI"/>
              </a:defRPr>
            </a:pPr>
            <a:r>
              <a:rPr sz="2300" b="0" dirty="0" err="1">
                <a:solidFill>
                  <a:srgbClr val="1C2129"/>
                </a:solidFill>
                <a:latin typeface="Segoe UI"/>
              </a:rPr>
              <a:t>Zato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pitamo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: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sz="2300" b="1" dirty="0">
                <a:solidFill>
                  <a:srgbClr val="234E70"/>
                </a:solidFill>
                <a:latin typeface="Segoe UI"/>
              </a:rPr>
              <a:t>„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Tko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je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prekršio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normu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?“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sz="2300" b="1" dirty="0">
                <a:solidFill>
                  <a:srgbClr val="234E70"/>
                </a:solidFill>
                <a:latin typeface="Segoe UI"/>
              </a:rPr>
              <a:t>„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Zašto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je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upravo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ovo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kršenje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postalo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važno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?“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TKO ODREĐUJE ŠTO JE DEVIJANTNO?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23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1993392"/>
            <a:ext cx="9985248" cy="39136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100" b="0">
                <a:solidFill>
                  <a:srgbClr val="1C2129"/>
                </a:solidFill>
                <a:latin typeface="Segoe UI"/>
              </a:defRPr>
            </a:pPr>
            <a:r>
              <a:rPr sz="2100" b="0" dirty="0" err="1">
                <a:solidFill>
                  <a:srgbClr val="1C2129"/>
                </a:solidFill>
                <a:latin typeface="Segoe UI"/>
              </a:rPr>
              <a:t>Norme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ne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nastaju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u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društvenom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vakuumu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. U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stvaranju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i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primjeni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sudjeluju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: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100" b="0">
                <a:latin typeface="Segoe UI"/>
              </a:defRPr>
            </a:pPr>
            <a:r>
              <a:rPr lang="en-GB" sz="21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obitelji</a:t>
            </a:r>
            <a:endParaRPr sz="21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100" b="0">
                <a:latin typeface="Segoe UI"/>
              </a:defRPr>
            </a:pPr>
            <a:r>
              <a:rPr lang="en-GB" sz="21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skupine</a:t>
            </a:r>
            <a:endParaRPr sz="21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100" b="0">
                <a:latin typeface="Segoe UI"/>
              </a:defRPr>
            </a:pPr>
            <a:r>
              <a:rPr lang="en-GB" sz="2100" b="1" dirty="0">
                <a:solidFill>
                  <a:srgbClr val="234E70"/>
                </a:solidFill>
                <a:latin typeface="Segoe UI"/>
              </a:rPr>
              <a:t>- i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nstitucije</a:t>
            </a:r>
            <a:endParaRPr sz="21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100" b="0">
                <a:latin typeface="Segoe UI"/>
              </a:defRPr>
            </a:pPr>
            <a:r>
              <a:rPr lang="en-GB" sz="2100" b="1" dirty="0">
                <a:solidFill>
                  <a:srgbClr val="234E70"/>
                </a:solidFill>
                <a:latin typeface="Segoe UI"/>
              </a:rPr>
              <a:t> -s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tručnjaci</a:t>
            </a:r>
            <a:endParaRPr sz="21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100" b="0">
                <a:latin typeface="Segoe UI"/>
              </a:defRPr>
            </a:pPr>
            <a:r>
              <a:rPr lang="en-GB" sz="2100" b="1" dirty="0">
                <a:solidFill>
                  <a:srgbClr val="234E70"/>
                </a:solidFill>
                <a:latin typeface="Segoe UI"/>
              </a:rPr>
              <a:t> -m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ediji</a:t>
            </a:r>
            <a:endParaRPr sz="21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100" b="0">
                <a:latin typeface="Segoe UI"/>
              </a:defRPr>
            </a:pPr>
            <a:r>
              <a:rPr lang="en-GB" sz="2100" b="1" dirty="0">
                <a:solidFill>
                  <a:srgbClr val="234E70"/>
                </a:solidFill>
                <a:latin typeface="Segoe UI"/>
              </a:rPr>
              <a:t>- z</a:t>
            </a:r>
            <a:r>
              <a:rPr sz="2100" b="1" dirty="0" err="1">
                <a:solidFill>
                  <a:srgbClr val="234E70"/>
                </a:solidFill>
                <a:latin typeface="Segoe UI"/>
              </a:rPr>
              <a:t>akonodavci</a:t>
            </a:r>
            <a:r>
              <a:rPr lang="en-GB" sz="2100" b="1" dirty="0">
                <a:solidFill>
                  <a:srgbClr val="234E70"/>
                </a:solidFill>
                <a:latin typeface="Segoe UI"/>
              </a:rPr>
              <a:t>, …</a:t>
            </a:r>
            <a:endParaRPr sz="2100" b="1" dirty="0">
              <a:solidFill>
                <a:srgbClr val="234E70"/>
              </a:solidFill>
              <a:latin typeface="Segoe UI"/>
            </a:endParaRP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100" b="0">
                <a:latin typeface="Segoe UI"/>
              </a:defRPr>
            </a:pPr>
            <a:endParaRPr lang="en-GB" sz="2100" b="0" dirty="0">
              <a:solidFill>
                <a:srgbClr val="1C2129"/>
              </a:solidFill>
              <a:latin typeface="Segoe UI"/>
            </a:endParaRP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100" b="0">
                <a:latin typeface="Segoe UI"/>
              </a:defRPr>
            </a:pPr>
            <a:r>
              <a:rPr sz="2100" b="0" dirty="0" err="1">
                <a:solidFill>
                  <a:srgbClr val="1C2129"/>
                </a:solidFill>
                <a:latin typeface="Segoe UI"/>
              </a:rPr>
              <a:t>Njihova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mogućnost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definiranja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pravila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nije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jednaka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. Ovo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će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nas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pitanje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pratiti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do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kraja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100" b="0" dirty="0" err="1">
                <a:solidFill>
                  <a:srgbClr val="1C2129"/>
                </a:solidFill>
                <a:latin typeface="Segoe UI"/>
              </a:rPr>
              <a:t>kolegija</a:t>
            </a:r>
            <a:r>
              <a:rPr sz="2100" b="0" dirty="0">
                <a:solidFill>
                  <a:srgbClr val="1C2129"/>
                </a:solidFill>
                <a:latin typeface="Segoe UI"/>
              </a:rPr>
              <a:t>:</a:t>
            </a: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100" b="1">
                <a:latin typeface="Segoe UI"/>
              </a:defRPr>
            </a:pPr>
            <a:r>
              <a:rPr sz="2100" b="1" i="1" dirty="0" err="1">
                <a:solidFill>
                  <a:srgbClr val="234E70"/>
                </a:solidFill>
                <a:latin typeface="Segoe UI"/>
              </a:rPr>
              <a:t>Kakvu</a:t>
            </a:r>
            <a:r>
              <a:rPr sz="2100" b="1" i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100" b="1" i="1" dirty="0" err="1">
                <a:solidFill>
                  <a:srgbClr val="234E70"/>
                </a:solidFill>
                <a:latin typeface="Segoe UI"/>
              </a:rPr>
              <a:t>ulogu</a:t>
            </a:r>
            <a:r>
              <a:rPr sz="2100" b="1" i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100" b="1" i="1" dirty="0" err="1">
                <a:solidFill>
                  <a:srgbClr val="234E70"/>
                </a:solidFill>
                <a:latin typeface="Segoe UI"/>
              </a:rPr>
              <a:t>ima</a:t>
            </a:r>
            <a:r>
              <a:rPr sz="2100" b="1" i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100" b="1" i="1" dirty="0" err="1">
                <a:solidFill>
                  <a:srgbClr val="234E70"/>
                </a:solidFill>
                <a:latin typeface="Segoe UI"/>
              </a:rPr>
              <a:t>moć</a:t>
            </a:r>
            <a:r>
              <a:rPr sz="2100" b="1" i="1" dirty="0">
                <a:solidFill>
                  <a:srgbClr val="234E70"/>
                </a:solidFill>
                <a:latin typeface="Segoe UI"/>
              </a:rPr>
              <a:t> u </a:t>
            </a:r>
            <a:r>
              <a:rPr sz="2100" b="1" i="1" dirty="0" err="1">
                <a:solidFill>
                  <a:srgbClr val="234E70"/>
                </a:solidFill>
                <a:latin typeface="Segoe UI"/>
              </a:rPr>
              <a:t>definiranju</a:t>
            </a:r>
            <a:r>
              <a:rPr sz="2100" b="1" i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100" b="1" i="1" dirty="0" err="1">
                <a:solidFill>
                  <a:srgbClr val="234E70"/>
                </a:solidFill>
                <a:latin typeface="Segoe UI"/>
              </a:rPr>
              <a:t>devijantnosti</a:t>
            </a:r>
            <a:r>
              <a:rPr sz="2100" b="1" i="1" dirty="0">
                <a:solidFill>
                  <a:srgbClr val="234E70"/>
                </a:solidFill>
                <a:latin typeface="Segoe UI"/>
              </a:rPr>
              <a:t>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sz="2900">
                <a:latin typeface="Trebuchet MS"/>
              </a:rPr>
              <a:t>DEVIJANTNOST MOŽE IMATI I DRUŠTVENE FUNKCIJE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24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1993392"/>
            <a:ext cx="9985248" cy="39136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sz="2300" b="0" dirty="0">
                <a:solidFill>
                  <a:srgbClr val="1C2129"/>
                </a:solidFill>
                <a:latin typeface="Segoe UI"/>
              </a:rPr>
              <a:t>Émile Durkheim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upozorio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je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na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naizgled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p</a:t>
            </a:r>
            <a:r>
              <a:rPr lang="en-GB" sz="2300" b="0" dirty="0" err="1">
                <a:solidFill>
                  <a:srgbClr val="1C2129"/>
                </a:solidFill>
                <a:latin typeface="Segoe UI"/>
              </a:rPr>
              <a:t>otpun</a:t>
            </a:r>
            <a:r>
              <a:rPr lang="en-GB" sz="2300" dirty="0" err="1">
                <a:solidFill>
                  <a:srgbClr val="1C2129"/>
                </a:solidFill>
                <a:latin typeface="Segoe UI"/>
              </a:rPr>
              <a:t>o</a:t>
            </a:r>
            <a:r>
              <a:rPr lang="en-GB" sz="2300" dirty="0">
                <a:solidFill>
                  <a:srgbClr val="1C2129"/>
                </a:solidFill>
                <a:latin typeface="Segoe UI"/>
              </a:rPr>
              <a:t> </a:t>
            </a:r>
            <a:r>
              <a:rPr lang="en-GB" sz="2300" dirty="0" err="1">
                <a:solidFill>
                  <a:srgbClr val="1C2129"/>
                </a:solidFill>
                <a:latin typeface="Segoe UI"/>
              </a:rPr>
              <a:t>razumljivu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činjenicu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: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devijantnost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postoji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u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svim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poznatim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društvima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.</a:t>
            </a: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0">
                <a:latin typeface="Segoe UI"/>
              </a:defRPr>
            </a:pPr>
            <a:r>
              <a:rPr sz="2300" b="0" dirty="0" err="1">
                <a:solidFill>
                  <a:srgbClr val="1C2129"/>
                </a:solidFill>
                <a:latin typeface="Segoe UI"/>
              </a:rPr>
              <a:t>Reakcija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na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kršenje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normi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može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: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potvrđivati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društvene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granice</a:t>
            </a: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jačati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solidarnost</a:t>
            </a: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otvarati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prostor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društvenoj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promjeni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.</a:t>
            </a:r>
            <a:endParaRPr lang="en-GB" sz="2300" b="1" dirty="0">
              <a:solidFill>
                <a:srgbClr val="234E70"/>
              </a:solidFill>
              <a:latin typeface="Segoe UI"/>
            </a:endParaRPr>
          </a:p>
          <a:p>
            <a:pPr marL="342900" indent="-3429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buFontTx/>
              <a:buChar char="-"/>
              <a:defRPr sz="2300" b="0">
                <a:latin typeface="Segoe UI"/>
              </a:defRPr>
            </a:pP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1">
                <a:latin typeface="Segoe UI"/>
              </a:defRPr>
            </a:pPr>
            <a:r>
              <a:rPr sz="2300" b="1" dirty="0" err="1">
                <a:solidFill>
                  <a:srgbClr val="234E70"/>
                </a:solidFill>
                <a:latin typeface="Segoe UI"/>
              </a:rPr>
              <a:t>Postojanje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devijantnosti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ne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znači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da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društvo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„ne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funkcionira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“. Ovo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ćemo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ra</a:t>
            </a:r>
            <a:r>
              <a:rPr lang="en-GB" sz="2300" b="1" dirty="0" err="1">
                <a:solidFill>
                  <a:srgbClr val="234E70"/>
                </a:solidFill>
                <a:latin typeface="Segoe UI"/>
              </a:rPr>
              <a:t>spraviti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lang="en-GB" sz="2300" b="1" dirty="0" err="1">
                <a:solidFill>
                  <a:srgbClr val="234E70"/>
                </a:solidFill>
                <a:latin typeface="Segoe UI"/>
              </a:rPr>
              <a:t>na</a:t>
            </a:r>
            <a:r>
              <a:rPr lang="en-GB"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lang="en-GB" sz="2300" b="1" dirty="0" err="1">
                <a:solidFill>
                  <a:srgbClr val="234E70"/>
                </a:solidFill>
                <a:latin typeface="Segoe UI"/>
              </a:rPr>
              <a:t>idućem</a:t>
            </a:r>
            <a:r>
              <a:rPr lang="en-GB"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predavanju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300" b="1">
                <a:solidFill>
                  <a:srgbClr val="1C2129"/>
                </a:solidFill>
                <a:latin typeface="Trebuchet MS"/>
              </a:defRPr>
            </a:pPr>
            <a:r>
              <a:rPr sz="2300">
                <a:latin typeface="Trebuchet MS"/>
              </a:rPr>
              <a:t>OD „KAKAV JE TO ČOVJEK?“ PREMA „ŠTO SE OVDJE DRUŠTVENO DOGAĐA?“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1993392"/>
            <a:ext cx="9985248" cy="39136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sz="2300" b="0" dirty="0" err="1">
                <a:solidFill>
                  <a:srgbClr val="1C2129"/>
                </a:solidFill>
                <a:latin typeface="Segoe UI"/>
              </a:rPr>
              <a:t>Zdravorazumsko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pitanje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često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glasi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: „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Zašto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je ta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osoba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takva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?“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Sociološka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perspektiva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proširuje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 </a:t>
            </a:r>
            <a:r>
              <a:rPr sz="2300" b="0" dirty="0" err="1">
                <a:solidFill>
                  <a:srgbClr val="1C2129"/>
                </a:solidFill>
                <a:latin typeface="Segoe UI"/>
              </a:rPr>
              <a:t>pogled</a:t>
            </a:r>
            <a:r>
              <a:rPr sz="2300" b="0" dirty="0">
                <a:solidFill>
                  <a:srgbClr val="1C2129"/>
                </a:solidFill>
                <a:latin typeface="Segoe UI"/>
              </a:rPr>
              <a:t>: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k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oja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je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norma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prekršena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?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t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ko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ju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je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definirao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?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u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kojem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kontekstu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?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k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ako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je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društvo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reagiralo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?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lang="en-GB" sz="2300" b="1" dirty="0">
                <a:solidFill>
                  <a:srgbClr val="234E70"/>
                </a:solidFill>
                <a:latin typeface="Segoe UI"/>
              </a:rPr>
              <a:t>- j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e li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reakcija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uvijek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jednaka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?</a:t>
            </a:r>
            <a:endParaRPr lang="en-GB" sz="2300" b="1" dirty="0">
              <a:solidFill>
                <a:srgbClr val="234E70"/>
              </a:solidFill>
              <a:latin typeface="Segoe UI"/>
            </a:endParaRPr>
          </a:p>
          <a:p>
            <a:pPr marL="342900" indent="-3429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buFontTx/>
              <a:buChar char="-"/>
              <a:defRPr sz="2300" b="0">
                <a:latin typeface="Segoe UI"/>
              </a:defRPr>
            </a:pPr>
            <a:endParaRPr sz="2300" b="1" dirty="0">
              <a:solidFill>
                <a:srgbClr val="234E70"/>
              </a:solidFill>
              <a:latin typeface="Segoe UI"/>
            </a:endParaRPr>
          </a:p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  <a:defRPr sz="2300" b="1">
                <a:latin typeface="Segoe UI"/>
              </a:defRPr>
            </a:pPr>
            <a:r>
              <a:rPr sz="2300" b="1" dirty="0" err="1">
                <a:solidFill>
                  <a:srgbClr val="234E70"/>
                </a:solidFill>
                <a:latin typeface="Segoe UI"/>
              </a:rPr>
              <a:t>Pojedinac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ostaje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važan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,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ali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više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nije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jedino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mjesto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 </a:t>
            </a:r>
            <a:r>
              <a:rPr sz="2300" b="1" dirty="0" err="1">
                <a:solidFill>
                  <a:srgbClr val="234E70"/>
                </a:solidFill>
                <a:latin typeface="Segoe UI"/>
              </a:rPr>
              <a:t>objašnjenja</a:t>
            </a:r>
            <a:r>
              <a:rPr sz="2300" b="1" dirty="0">
                <a:solidFill>
                  <a:srgbClr val="234E70"/>
                </a:solidFill>
                <a:latin typeface="Segoe UI"/>
              </a:rPr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500" b="1">
                <a:solidFill>
                  <a:srgbClr val="1C2129"/>
                </a:solidFill>
                <a:latin typeface="Trebuchet MS"/>
              </a:defRPr>
            </a:pPr>
            <a:r>
              <a:rPr sz="2500">
                <a:latin typeface="Trebuchet MS"/>
              </a:rPr>
              <a:t>PET PITANJA ZA SOCIOLOŠKO PROMATRANJE DEVIJANTNOSTI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847088"/>
            <a:ext cx="103327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300" b="0">
                <a:solidFill>
                  <a:srgbClr val="5D656F"/>
                </a:solidFill>
                <a:latin typeface="Segoe UI"/>
              </a:defRPr>
            </a:pPr>
            <a:r>
              <a:rPr sz="2300">
                <a:latin typeface="Segoe UI"/>
              </a:rPr>
              <a:t>Kada susretnemo ponašanje označeno kao devijantno, pitamo: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2359152"/>
            <a:ext cx="393192" cy="393192"/>
          </a:xfrm>
          <a:prstGeom prst="ellipse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2418588"/>
            <a:ext cx="393192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300" b="1">
                <a:solidFill>
                  <a:srgbClr val="FFFFFF"/>
                </a:solidFill>
                <a:latin typeface="Segoe UI"/>
              </a:defRPr>
            </a:pPr>
            <a:r>
              <a:rPr sz="2300">
                <a:latin typeface="Segoe U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89888" y="2391156"/>
            <a:ext cx="95097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sz="2300">
                <a:latin typeface="Segoe UI"/>
              </a:rPr>
              <a:t>Koja je norma prekršena?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5532120"/>
            <a:ext cx="10241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300" b="1">
                <a:solidFill>
                  <a:srgbClr val="234E70"/>
                </a:solidFill>
                <a:latin typeface="Segoe UI"/>
              </a:defRPr>
            </a:pPr>
            <a:r>
              <a:rPr sz="2300">
                <a:latin typeface="Segoe UI"/>
              </a:rPr>
              <a:t>Ta pitanja pretvaraju svakodnevnu osudu u sociološku analizu.</a:t>
            </a:r>
          </a:p>
        </p:txBody>
      </p:sp>
      <p:sp>
        <p:nvSpPr>
          <p:cNvPr id="11" name="Oval 6"/>
          <p:cNvSpPr/>
          <p:nvPr/>
        </p:nvSpPr>
        <p:spPr>
          <a:xfrm>
            <a:off x="822960" y="2962656"/>
            <a:ext cx="393192" cy="393192"/>
          </a:xfrm>
          <a:prstGeom prst="ellipse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7"/>
          <p:cNvSpPr txBox="1"/>
          <p:nvPr/>
        </p:nvSpPr>
        <p:spPr>
          <a:xfrm>
            <a:off x="822960" y="3022092"/>
            <a:ext cx="393192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Segoe UI"/>
              </a:defRPr>
            </a:pPr>
            <a:r>
              <a:rPr sz="1950">
                <a:latin typeface="Segoe UI"/>
              </a:rPr>
              <a:t>2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1389888" y="2994660"/>
            <a:ext cx="95097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0">
                <a:solidFill>
                  <a:srgbClr val="1C2129"/>
                </a:solidFill>
                <a:latin typeface="Segoe UI"/>
              </a:defRPr>
            </a:pPr>
            <a:r>
              <a:rPr sz="2200">
                <a:latin typeface="Segoe UI"/>
              </a:rPr>
              <a:t>Tko ju je definirao?</a:t>
            </a:r>
          </a:p>
        </p:txBody>
      </p:sp>
      <p:sp>
        <p:nvSpPr>
          <p:cNvPr id="14" name="Oval 6"/>
          <p:cNvSpPr/>
          <p:nvPr/>
        </p:nvSpPr>
        <p:spPr>
          <a:xfrm>
            <a:off x="822960" y="3566160"/>
            <a:ext cx="393192" cy="393192"/>
          </a:xfrm>
          <a:prstGeom prst="ellipse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7"/>
          <p:cNvSpPr txBox="1"/>
          <p:nvPr/>
        </p:nvSpPr>
        <p:spPr>
          <a:xfrm>
            <a:off x="822960" y="3625596"/>
            <a:ext cx="393192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Segoe UI"/>
              </a:defRPr>
            </a:pPr>
            <a:r>
              <a:rPr sz="1950">
                <a:latin typeface="Segoe UI"/>
              </a:rPr>
              <a:t>3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1389888" y="3598164"/>
            <a:ext cx="95097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0">
                <a:solidFill>
                  <a:srgbClr val="1C2129"/>
                </a:solidFill>
                <a:latin typeface="Segoe UI"/>
              </a:defRPr>
            </a:pPr>
            <a:r>
              <a:rPr sz="2200">
                <a:latin typeface="Segoe UI"/>
              </a:rPr>
              <a:t>U kojem kontekstu?</a:t>
            </a:r>
          </a:p>
        </p:txBody>
      </p:sp>
      <p:sp>
        <p:nvSpPr>
          <p:cNvPr id="17" name="Oval 6"/>
          <p:cNvSpPr/>
          <p:nvPr/>
        </p:nvSpPr>
        <p:spPr>
          <a:xfrm>
            <a:off x="822960" y="4169664"/>
            <a:ext cx="393192" cy="393192"/>
          </a:xfrm>
          <a:prstGeom prst="ellipse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7"/>
          <p:cNvSpPr txBox="1"/>
          <p:nvPr/>
        </p:nvSpPr>
        <p:spPr>
          <a:xfrm>
            <a:off x="822960" y="4229100"/>
            <a:ext cx="393192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Segoe UI"/>
              </a:defRPr>
            </a:pPr>
            <a:r>
              <a:rPr sz="1950">
                <a:latin typeface="Segoe UI"/>
              </a:rPr>
              <a:t>4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1389888" y="4201668"/>
            <a:ext cx="95097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0">
                <a:solidFill>
                  <a:srgbClr val="1C2129"/>
                </a:solidFill>
                <a:latin typeface="Segoe UI"/>
              </a:defRPr>
            </a:pPr>
            <a:r>
              <a:rPr sz="2200">
                <a:latin typeface="Segoe UI"/>
              </a:rPr>
              <a:t>Kako je društvo reagiralo?</a:t>
            </a:r>
          </a:p>
        </p:txBody>
      </p:sp>
      <p:sp>
        <p:nvSpPr>
          <p:cNvPr id="20" name="Oval 6"/>
          <p:cNvSpPr/>
          <p:nvPr/>
        </p:nvSpPr>
        <p:spPr>
          <a:xfrm>
            <a:off x="822960" y="4773168"/>
            <a:ext cx="393192" cy="393192"/>
          </a:xfrm>
          <a:prstGeom prst="ellipse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7"/>
          <p:cNvSpPr txBox="1"/>
          <p:nvPr/>
        </p:nvSpPr>
        <p:spPr>
          <a:xfrm>
            <a:off x="822960" y="4832604"/>
            <a:ext cx="393192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Segoe UI"/>
              </a:defRPr>
            </a:pPr>
            <a:r>
              <a:rPr sz="1950">
                <a:latin typeface="Segoe UI"/>
              </a:rPr>
              <a:t>5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1389888" y="4805172"/>
            <a:ext cx="95097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0">
                <a:solidFill>
                  <a:srgbClr val="1C2129"/>
                </a:solidFill>
                <a:latin typeface="Segoe UI"/>
              </a:defRPr>
            </a:pPr>
            <a:r>
              <a:rPr sz="2200">
                <a:latin typeface="Segoe UI"/>
              </a:rPr>
              <a:t>Je li reakcija uvijek jednaka?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987552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lang="pl-PL" dirty="0"/>
              <a:t>ŠTO OD DANAS TREBAMO RAZUMJETI O DEVIJANTNOSTI?</a:t>
            </a:r>
            <a:endParaRPr sz="2900" dirty="0">
              <a:latin typeface="Trebuchet M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847088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sz="2300">
                <a:latin typeface="Segoe UI"/>
              </a:rPr>
              <a:t>Devijantnost nije moguće razumjeti bez: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2578608"/>
            <a:ext cx="10515600" cy="1627632"/>
          </a:xfrm>
          <a:prstGeom prst="round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32688" y="2724912"/>
            <a:ext cx="10149840" cy="1371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solidFill>
                  <a:srgbClr val="FFFFFF"/>
                </a:solidFill>
                <a:latin typeface="Segoe UI"/>
              </a:defRPr>
            </a:pPr>
            <a:r>
              <a:rPr sz="2300" b="1">
                <a:solidFill>
                  <a:srgbClr val="FFFFFF"/>
                </a:solidFill>
                <a:latin typeface="Segoe UI"/>
              </a:rPr>
              <a:t>NORME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sz="2300" b="1">
                <a:solidFill>
                  <a:srgbClr val="FFFFFF"/>
                </a:solidFill>
                <a:latin typeface="Segoe UI"/>
              </a:rPr>
              <a:t>KONTEKSTA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sz="2300" b="1">
                <a:solidFill>
                  <a:srgbClr val="FFFFFF"/>
                </a:solidFill>
                <a:latin typeface="Segoe UI"/>
              </a:rPr>
              <a:t>DEFINICIJE</a:t>
            </a:r>
          </a:p>
          <a:p>
            <a:pPr marL="228600" indent="-228600" algn="l">
              <a:lnSpc>
                <a:spcPct val="102000"/>
              </a:lnSpc>
              <a:spcBef>
                <a:spcPts val="0"/>
              </a:spcBef>
              <a:spcAft>
                <a:spcPts val="250"/>
              </a:spcAft>
              <a:defRPr sz="2300" b="0">
                <a:latin typeface="Segoe UI"/>
              </a:defRPr>
            </a:pPr>
            <a:r>
              <a:rPr sz="2300" b="1">
                <a:solidFill>
                  <a:srgbClr val="FFFFFF"/>
                </a:solidFill>
                <a:latin typeface="Segoe UI"/>
              </a:rPr>
              <a:t>DRUŠTVENE REAKCIJE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4526280"/>
            <a:ext cx="1042416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300" b="0">
                <a:solidFill>
                  <a:srgbClr val="1C2129"/>
                </a:solidFill>
                <a:latin typeface="Segoe UI"/>
              </a:defRPr>
            </a:pPr>
            <a:r>
              <a:rPr sz="2300">
                <a:latin typeface="Segoe UI"/>
              </a:rPr>
              <a:t>Ona nije jednostavno osobina „drukčijeg“ pojedinca. Devijantnost je društveni fenomen jer njezino značenje nastaje u odnosu između ponašanja i društva koje ga procjenjuje.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900" b="1">
                <a:solidFill>
                  <a:srgbClr val="1C2129"/>
                </a:solidFill>
                <a:latin typeface="Trebuchet MS"/>
              </a:defRPr>
            </a:pPr>
            <a:r>
              <a:rPr lang="en-GB" sz="2900" dirty="0">
                <a:latin typeface="Trebuchet MS"/>
              </a:rPr>
              <a:t>IDU</a:t>
            </a:r>
            <a:r>
              <a:rPr sz="2900" dirty="0">
                <a:latin typeface="Trebuchet MS"/>
              </a:rPr>
              <a:t>ĆE PITANJE</a:t>
            </a:r>
            <a:r>
              <a:rPr lang="en-GB" sz="2900">
                <a:latin typeface="Trebuchet MS"/>
              </a:rPr>
              <a:t> KOJIM SE BAVIMO</a:t>
            </a:r>
            <a:endParaRPr sz="2900" dirty="0">
              <a:latin typeface="Trebuchet M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28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901952"/>
            <a:ext cx="1046988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066544"/>
            <a:ext cx="998524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150" b="0">
                <a:solidFill>
                  <a:srgbClr val="1C2129"/>
                </a:solidFill>
                <a:latin typeface="Segoe UI"/>
              </a:defRPr>
            </a:pPr>
            <a:r>
              <a:rPr sz="2150">
                <a:latin typeface="Segoe UI"/>
              </a:rPr>
              <a:t>Ako smo pokazali da devijantnost ne možemo objasniti samo osobinama pojedinca, moramo napraviti sljedeći korak: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3127248"/>
            <a:ext cx="10469880" cy="102412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87552" y="3291840"/>
            <a:ext cx="998524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150" b="0">
                <a:solidFill>
                  <a:srgbClr val="1C2129"/>
                </a:solidFill>
                <a:latin typeface="Segoe UI"/>
              </a:defRPr>
            </a:pPr>
            <a:r>
              <a:rPr sz="2150">
                <a:latin typeface="Segoe UI"/>
              </a:rPr>
              <a:t>Može li samo društvo stvarati uvjete u kojima devijantnost postaje vjerojatnija?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4352544"/>
            <a:ext cx="10469880" cy="1024128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87552" y="4680443"/>
            <a:ext cx="9985248" cy="42319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150" b="1">
                <a:solidFill>
                  <a:srgbClr val="234E70"/>
                </a:solidFill>
                <a:latin typeface="Segoe UI"/>
              </a:defRPr>
            </a:pPr>
            <a:r>
              <a:rPr sz="2150" dirty="0">
                <a:latin typeface="Segoe UI"/>
              </a:rPr>
              <a:t>Od tog </a:t>
            </a:r>
            <a:r>
              <a:rPr sz="2150" dirty="0" err="1">
                <a:latin typeface="Segoe UI"/>
              </a:rPr>
              <a:t>pitanja</a:t>
            </a:r>
            <a:r>
              <a:rPr sz="2150" dirty="0">
                <a:latin typeface="Segoe UI"/>
              </a:rPr>
              <a:t> </a:t>
            </a:r>
            <a:r>
              <a:rPr sz="2150" dirty="0" err="1">
                <a:latin typeface="Segoe UI"/>
              </a:rPr>
              <a:t>kreću</a:t>
            </a:r>
            <a:r>
              <a:rPr sz="2150" dirty="0">
                <a:latin typeface="Segoe UI"/>
              </a:rPr>
              <a:t> Durkheim </a:t>
            </a:r>
            <a:r>
              <a:rPr sz="2150" dirty="0" err="1">
                <a:latin typeface="Segoe UI"/>
              </a:rPr>
              <a:t>i</a:t>
            </a:r>
            <a:r>
              <a:rPr sz="2150" dirty="0">
                <a:latin typeface="Segoe UI"/>
              </a:rPr>
              <a:t> Merton</a:t>
            </a:r>
            <a:r>
              <a:rPr lang="en-GB" sz="2150" dirty="0">
                <a:latin typeface="Segoe UI"/>
              </a:rPr>
              <a:t>?</a:t>
            </a:r>
            <a:endParaRPr sz="2150" dirty="0">
              <a:latin typeface="Segoe U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2560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234E70"/>
                </a:solidFill>
                <a:latin typeface="Segoe UI"/>
              </a:defRPr>
            </a:pPr>
            <a:r>
              <a:rPr sz="950">
                <a:latin typeface="Segoe UI"/>
              </a:rPr>
              <a:t>P1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658368"/>
          </a:xfrm>
          <a:prstGeom prst="rect">
            <a:avLst/>
          </a:prstGeom>
          <a:noFill/>
        </p:spPr>
        <p:txBody>
          <a:bodyPr wrap="square" tIns="0" bIns="0" anchor="t">
            <a:noAutofit/>
          </a:bodyPr>
          <a:lstStyle/>
          <a:p>
            <a:pPr algn="l">
              <a:lnSpc>
                <a:spcPct val="100000"/>
              </a:lnSpc>
              <a:defRPr sz="2500" b="1">
                <a:solidFill>
                  <a:srgbClr val="1C2129"/>
                </a:solidFill>
                <a:latin typeface="Trebuchet MS"/>
              </a:defRPr>
            </a:pPr>
            <a:r>
              <a:rPr sz="2500">
                <a:latin typeface="Trebuchet MS"/>
              </a:rPr>
              <a:t>KRATKI ESEJ: OD VLASTITOG OPAŽANJA PREMA SOCIOLOGIJI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9961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0">
                <a:solidFill>
                  <a:srgbClr val="5D656F"/>
                </a:solidFill>
                <a:latin typeface="Segoe UI"/>
              </a:defRPr>
            </a:pPr>
            <a:r>
              <a:rPr sz="1000">
                <a:latin typeface="Segoe UI"/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847088"/>
            <a:ext cx="103784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50" b="0">
                <a:solidFill>
                  <a:srgbClr val="1C2129"/>
                </a:solidFill>
                <a:latin typeface="Segoe UI"/>
              </a:defRPr>
            </a:pPr>
            <a:r>
              <a:rPr sz="2150">
                <a:latin typeface="Segoe UI"/>
              </a:rPr>
              <a:t>Odaberite ponašanje koje ste sami opazili u svakodnevnom životu, a koje je u jednoj situaciji prihvatljivo, dok bi u drugoj izazvalo negodovanje ili osudu.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2670048"/>
            <a:ext cx="10469880" cy="1298448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" y="2944368"/>
            <a:ext cx="1001268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150" b="1">
                <a:solidFill>
                  <a:srgbClr val="1C2129"/>
                </a:solidFill>
                <a:latin typeface="Segoe UI"/>
              </a:defRPr>
            </a:pPr>
            <a:r>
              <a:rPr sz="2150">
                <a:latin typeface="Segoe UI"/>
              </a:rPr>
              <a:t>Opišite situaciju i pokušajte odgovoriti: Što se promijenilo — samo ponašanje ili društveni kontekst u kojem ono dobiva značenje?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4462272"/>
            <a:ext cx="1037844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50" b="0">
                <a:solidFill>
                  <a:srgbClr val="5D656F"/>
                </a:solidFill>
                <a:latin typeface="Segoe UI"/>
              </a:defRPr>
            </a:pPr>
            <a:r>
              <a:rPr sz="2150">
                <a:latin typeface="Segoe UI"/>
              </a:rPr>
              <a:t>Ne traži se teorija iz literature niti osobno ili intimno iskustvo. Zanima nas vaše opažanje i vaše obrazloženje.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1760</Words>
  <Application>Microsoft Office PowerPoint</Application>
  <PresentationFormat>Široki zaslon</PresentationFormat>
  <Paragraphs>271</Paragraphs>
  <Slides>29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29</vt:i4>
      </vt:variant>
    </vt:vector>
  </HeadingPairs>
  <TitlesOfParts>
    <vt:vector size="34" baseType="lpstr">
      <vt:lpstr>Arial</vt:lpstr>
      <vt:lpstr>Calibri</vt:lpstr>
      <vt:lpstr>Segoe UI</vt:lpstr>
      <vt:lpstr>Trebuchet MS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subject/>
  <dc:creator/>
  <cp:keywords/>
  <dc:description>Tipografsko uređenje: Trebuchet MS za naslove i Segoe UI za tekst. Nabrajanja izdvojena kao izvorne PowerPoint oznake. Raspored odvojenih kućica sačuvan. Pet pitanja na slajdu 26 obnovljeno prema prethodnom slajdu.</dc:description>
  <cp:lastModifiedBy>renato matic</cp:lastModifiedBy>
  <cp:revision>9</cp:revision>
  <dcterms:created xsi:type="dcterms:W3CDTF">2013-01-27T09:14:16Z</dcterms:created>
  <dcterms:modified xsi:type="dcterms:W3CDTF">2026-10-14T11:16:53Z</dcterms:modified>
  <cp:category/>
</cp:coreProperties>
</file>