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hr-H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6" autoAdjust="0"/>
    <p:restoredTop sz="86372" autoAdjust="0"/>
  </p:normalViewPr>
  <p:slideViewPr>
    <p:cSldViewPr>
      <p:cViewPr varScale="1">
        <p:scale>
          <a:sx n="87" d="100"/>
          <a:sy n="87" d="100"/>
        </p:scale>
        <p:origin x="38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D29BDB2-58F4-4FFC-B104-24D37EF60CA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noProof="0"/>
              <a:t>Click to edit Master text styles</a:t>
            </a:r>
          </a:p>
          <a:p>
            <a:pPr lvl="1"/>
            <a:r>
              <a:rPr lang="hr-HR" altLang="sr-Latn-RS" noProof="0"/>
              <a:t>Second level</a:t>
            </a:r>
          </a:p>
          <a:p>
            <a:pPr lvl="2"/>
            <a:r>
              <a:rPr lang="hr-HR" altLang="sr-Latn-RS" noProof="0"/>
              <a:t>Third level</a:t>
            </a:r>
          </a:p>
          <a:p>
            <a:pPr lvl="3"/>
            <a:r>
              <a:rPr lang="hr-HR" altLang="sr-Latn-RS" noProof="0"/>
              <a:t>Fourth level</a:t>
            </a:r>
          </a:p>
          <a:p>
            <a:pPr lvl="4"/>
            <a:r>
              <a:rPr lang="hr-HR" altLang="sr-Latn-R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A14F57A-B305-4F69-97D2-37ACCA36750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6AF08B-35D9-4BD0-979B-39A743E4D37F}" type="slidenum">
              <a:rPr lang="hr-HR" altLang="sr-Latn-RS"/>
              <a:pPr/>
              <a:t>1</a:t>
            </a:fld>
            <a:endParaRPr lang="hr-HR" altLang="sr-Latn-R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473D7D-6E12-4886-93E2-7875C931373F}" type="slidenum">
              <a:rPr lang="hr-HR" altLang="sr-Latn-RS"/>
              <a:pPr/>
              <a:t>2</a:t>
            </a:fld>
            <a:endParaRPr lang="hr-HR" altLang="sr-Latn-R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3AC4A7-BC41-491A-9015-09AC26488278}" type="slidenum">
              <a:rPr lang="hr-HR" altLang="sr-Latn-RS"/>
              <a:pPr/>
              <a:t>3</a:t>
            </a:fld>
            <a:endParaRPr lang="hr-HR" altLang="sr-Latn-R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sr-Latn-RS" altLang="sr-Latn-RS"/>
              <a:t>Niptra i Teukro su po Sofoklu</a:t>
            </a:r>
          </a:p>
          <a:p>
            <a:pPr eaLnBrk="1" hangingPunct="1"/>
            <a:r>
              <a:rPr lang="sr-Latn-RS" altLang="sr-Latn-RS"/>
              <a:t>Radnja Hrisa je Ifigenija na Tauridi</a:t>
            </a:r>
          </a:p>
          <a:p>
            <a:pPr eaLnBrk="1" hangingPunct="1"/>
            <a:r>
              <a:rPr lang="sr-Latn-RS" altLang="sr-Latn-RS"/>
              <a:t>Oružje je Eshil, a Antiopa Euripid</a:t>
            </a:r>
          </a:p>
          <a:p>
            <a:pPr eaLnBrk="1" hangingPunct="1"/>
            <a:r>
              <a:rPr lang="sr-Latn-RS" altLang="sr-Latn-RS"/>
              <a:t>Med je o Medejinom i Egejevom sinu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034505-9918-49CC-9E07-699ABECAD9FE}" type="slidenum">
              <a:rPr lang="hr-HR" altLang="sr-Latn-RS"/>
              <a:pPr/>
              <a:t>4</a:t>
            </a:fld>
            <a:endParaRPr lang="hr-HR" altLang="sr-Latn-R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BFB095-1F55-4A38-832D-001D0D9D753C}" type="slidenum">
              <a:rPr lang="hr-HR" altLang="sr-Latn-RS"/>
              <a:pPr/>
              <a:t>5</a:t>
            </a:fld>
            <a:endParaRPr lang="hr-HR" altLang="sr-Latn-R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27DF5F4-486D-4560-B40E-FC67EBA8AE16}" type="slidenum">
              <a:rPr lang="hr-HR" altLang="sr-Latn-RS"/>
              <a:pPr/>
              <a:t>6</a:t>
            </a:fld>
            <a:endParaRPr lang="hr-HR" altLang="sr-Latn-R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sr-Latn-RS" altLang="sr-Latn-RS"/>
              <a:t>Htio je pisati duge vokale dvostruko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E5DBAC-216A-4E81-A54A-4DC3A767ADF3}" type="slidenum">
              <a:rPr lang="hr-HR" altLang="sr-Latn-RS"/>
              <a:pPr/>
              <a:t>7</a:t>
            </a:fld>
            <a:endParaRPr lang="hr-HR" altLang="sr-Latn-R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B823C4-7D2B-4D79-AAA4-734C49235ECF}" type="slidenum">
              <a:rPr lang="hr-HR" altLang="sr-Latn-RS"/>
              <a:pPr/>
              <a:t>8</a:t>
            </a:fld>
            <a:endParaRPr lang="hr-HR" altLang="sr-Latn-R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9144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hr-HR" altLang="en-US" noProof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hr-HR" alt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6D2236-0B42-42B7-A2A2-146A90F912F0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938216258"/>
      </p:ext>
    </p:extLst>
  </p:cSld>
  <p:clrMapOvr>
    <a:masterClrMapping/>
  </p:clrMapOvr>
  <p:transition spd="slow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E5872-2168-42E6-9AC7-BA0BD247332E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487383818"/>
      </p:ext>
    </p:extLst>
  </p:cSld>
  <p:clrMapOvr>
    <a:masterClrMapping/>
  </p:clrMapOvr>
  <p:transition spd="slow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2E967-B8FA-4252-A7DC-DAE648F56BB9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37652611"/>
      </p:ext>
    </p:extLst>
  </p:cSld>
  <p:clrMapOvr>
    <a:masterClrMapping/>
  </p:clrMapOvr>
  <p:transition spd="slow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07FD5-A491-4CF9-9218-742938F734B9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28038796"/>
      </p:ext>
    </p:extLst>
  </p:cSld>
  <p:clrMapOvr>
    <a:masterClrMapping/>
  </p:clrMapOvr>
  <p:transition spd="slow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CBD29-4FB3-4C51-8461-197E9EFCECB3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008500760"/>
      </p:ext>
    </p:extLst>
  </p:cSld>
  <p:clrMapOvr>
    <a:masterClrMapping/>
  </p:clrMapOvr>
  <p:transition spd="slow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BE741-56BF-48A6-92B8-054BB7B710B9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901755911"/>
      </p:ext>
    </p:extLst>
  </p:cSld>
  <p:clrMapOvr>
    <a:masterClrMapping/>
  </p:clrMapOvr>
  <p:transition spd="slow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46D02-71B6-4C9A-B98F-69D578548C64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65230854"/>
      </p:ext>
    </p:extLst>
  </p:cSld>
  <p:clrMapOvr>
    <a:masterClrMapping/>
  </p:clrMapOvr>
  <p:transition spd="slow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96DB9-9AF6-447E-A025-91DEED5B1981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248724582"/>
      </p:ext>
    </p:extLst>
  </p:cSld>
  <p:clrMapOvr>
    <a:masterClrMapping/>
  </p:clrMapOvr>
  <p:transition spd="slow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190B2-571F-4883-904F-C521127EB4FD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137123529"/>
      </p:ext>
    </p:extLst>
  </p:cSld>
  <p:clrMapOvr>
    <a:masterClrMapping/>
  </p:clrMapOvr>
  <p:transition spd="slow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210D5-D7A6-4939-BF54-2DA832FDBF04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436787030"/>
      </p:ext>
    </p:extLst>
  </p:cSld>
  <p:clrMapOvr>
    <a:masterClrMapping/>
  </p:clrMapOvr>
  <p:transition spd="slow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C6C69-23A5-45E5-89E2-8CE7FDDEBC16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224352209"/>
      </p:ext>
    </p:extLst>
  </p:cSld>
  <p:clrMapOvr>
    <a:masterClrMapping/>
  </p:clrMapOvr>
  <p:transition spd="slow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text styles</a:t>
            </a:r>
          </a:p>
          <a:p>
            <a:pPr lvl="1"/>
            <a:r>
              <a:rPr lang="hr-HR" altLang="en-US"/>
              <a:t>Second level</a:t>
            </a:r>
          </a:p>
          <a:p>
            <a:pPr lvl="2"/>
            <a:r>
              <a:rPr lang="hr-HR" altLang="en-US"/>
              <a:t>Third level</a:t>
            </a:r>
          </a:p>
          <a:p>
            <a:pPr lvl="3"/>
            <a:r>
              <a:rPr lang="hr-HR" altLang="en-US"/>
              <a:t>Fourth level</a:t>
            </a:r>
          </a:p>
          <a:p>
            <a:pPr lvl="4"/>
            <a:r>
              <a:rPr lang="hr-HR" altLang="en-US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fld id="{9E476599-C3E0-46D4-8D2B-604787ED7716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ransition spd="slow">
    <p:randomBar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Pakuvije</a:t>
            </a:r>
            <a:endParaRPr lang="hr-HR" altLang="sr-Latn-RS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068638"/>
            <a:ext cx="6553200" cy="2646362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z="5000" dirty="0">
                <a:latin typeface="Garamond" panose="02020404030301010803" pitchFamily="18" charset="0"/>
              </a:rPr>
              <a:t>i </a:t>
            </a:r>
          </a:p>
          <a:p>
            <a:pPr eaLnBrk="1" hangingPunct="1">
              <a:defRPr/>
            </a:pPr>
            <a:r>
              <a:rPr lang="hr-HR" altLang="sr-Latn-RS" sz="5000" dirty="0">
                <a:latin typeface="Garamond" panose="02020404030301010803" pitchFamily="18" charset="0"/>
              </a:rPr>
              <a:t>        </a:t>
            </a:r>
            <a:r>
              <a:rPr lang="hr-HR" altLang="sr-Latn-RS" sz="5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Akcije</a:t>
            </a:r>
          </a:p>
        </p:txBody>
      </p:sp>
    </p:spTree>
  </p:cSld>
  <p:clrMapOvr>
    <a:masterClrMapping/>
  </p:clrMapOvr>
  <p:transition spd="slow"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b="1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Marcus</a:t>
            </a:r>
            <a:r>
              <a:rPr lang="hr-HR" altLang="sr-Latn-RS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hr-HR" altLang="sr-Latn-RS" b="1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Pacuvius</a:t>
            </a:r>
            <a:endParaRPr lang="hr-HR" altLang="sr-Latn-RS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>
                <a:latin typeface="Palatino Linotype" panose="02040502050505030304" pitchFamily="18" charset="0"/>
              </a:rPr>
              <a:t>Rođen 220.g.pr.Kr. u Brundiziju (grčko-oskičko područje), umro c. 130.g. u Tarentu</a:t>
            </a:r>
          </a:p>
          <a:p>
            <a:pPr eaLnBrk="1" hangingPunct="1"/>
            <a:r>
              <a:rPr lang="hr-HR" altLang="sr-Latn-RS">
                <a:latin typeface="Palatino Linotype" panose="02040502050505030304" pitchFamily="18" charset="0"/>
              </a:rPr>
              <a:t>Sin Enijeve sestre</a:t>
            </a:r>
          </a:p>
          <a:p>
            <a:pPr eaLnBrk="1" hangingPunct="1"/>
            <a:r>
              <a:rPr lang="hr-HR" altLang="sr-Latn-RS">
                <a:latin typeface="Palatino Linotype" panose="02040502050505030304" pitchFamily="18" charset="0"/>
              </a:rPr>
              <a:t>Možda najveći rimski tragičar, uz Akcija</a:t>
            </a:r>
          </a:p>
          <a:p>
            <a:pPr lvl="1" eaLnBrk="1" hangingPunct="1"/>
            <a:r>
              <a:rPr lang="hr-HR" altLang="sr-Latn-RS">
                <a:latin typeface="Palatino Linotype" panose="02040502050505030304" pitchFamily="18" charset="0"/>
              </a:rPr>
              <a:t>Sačuvano 400-tinjak stihova</a:t>
            </a:r>
          </a:p>
          <a:p>
            <a:pPr eaLnBrk="1" hangingPunct="1"/>
            <a:r>
              <a:rPr lang="hr-HR" altLang="sr-Latn-RS">
                <a:latin typeface="Palatino Linotype" panose="02040502050505030304" pitchFamily="18" charset="0"/>
              </a:rPr>
              <a:t>Blizak Scipionovom krugu</a:t>
            </a:r>
          </a:p>
          <a:p>
            <a:pPr eaLnBrk="1" hangingPunct="1"/>
            <a:r>
              <a:rPr lang="hr-HR" altLang="sr-Latn-RS">
                <a:latin typeface="Palatino Linotype" panose="02040502050505030304" pitchFamily="18" charset="0"/>
              </a:rPr>
              <a:t>Poznat i kao slikar (</a:t>
            </a:r>
            <a:r>
              <a:rPr lang="en-GB" altLang="sr-Latn-RS">
                <a:latin typeface="Palatino Linotype" panose="02040502050505030304" pitchFamily="18" charset="0"/>
              </a:rPr>
              <a:t>vizualn</a:t>
            </a:r>
            <a:r>
              <a:rPr lang="hr-HR" altLang="sr-Latn-RS">
                <a:latin typeface="Palatino Linotype" panose="02040502050505030304" pitchFamily="18" charset="0"/>
              </a:rPr>
              <a:t>a</a:t>
            </a:r>
            <a:r>
              <a:rPr lang="en-GB" altLang="sr-Latn-RS">
                <a:latin typeface="Palatino Linotype" panose="02040502050505030304" pitchFamily="18" charset="0"/>
              </a:rPr>
              <a:t> kvalitet</a:t>
            </a:r>
            <a:r>
              <a:rPr lang="hr-HR" altLang="sr-Latn-RS">
                <a:latin typeface="Palatino Linotype" panose="02040502050505030304" pitchFamily="18" charset="0"/>
              </a:rPr>
              <a:t>a</a:t>
            </a:r>
            <a:r>
              <a:rPr lang="en-GB" altLang="sr-Latn-RS">
                <a:latin typeface="Palatino Linotype" panose="02040502050505030304" pitchFamily="18" charset="0"/>
              </a:rPr>
              <a:t> opisa</a:t>
            </a:r>
            <a:r>
              <a:rPr lang="hr-HR" altLang="sr-Latn-RS">
                <a:latin typeface="Palatino Linotype" panose="02040502050505030304" pitchFamily="18" charset="0"/>
              </a:rPr>
              <a:t>), možda pisao i satire</a:t>
            </a:r>
          </a:p>
        </p:txBody>
      </p:sp>
    </p:spTree>
  </p:cSld>
  <p:clrMapOvr>
    <a:masterClrMapping/>
  </p:clrMapOvr>
  <p:transition spd="slow"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>
                <a:effectLst>
                  <a:outerShdw blurRad="38100" dist="38100" dir="2700000" algn="tl">
                    <a:srgbClr val="C0C0C0"/>
                  </a:outerShdw>
                </a:effectLst>
              </a:rPr>
              <a:t>Koturnate</a:t>
            </a:r>
            <a:r>
              <a:rPr lang="hr-HR" altLang="sr-Latn-RS"/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Antiopa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Antiopa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Presuda oružja 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Armorum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iudicium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Hris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Chryses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Dulorest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Dulorestes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"</a:t>
            </a:r>
            <a:r>
              <a:rPr lang="hr-HR" altLang="sr-Latn-R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Orest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rob", 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Hermiona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Hermiona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</a:p>
          <a:p>
            <a:pPr lvl="1" eaLnBrk="1" hangingPunct="1">
              <a:defRPr/>
            </a:pP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-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Ovidije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u osamnaestom dijelu svojih 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Heroida</a:t>
            </a:r>
            <a:endParaRPr lang="hr-HR" altLang="sr-Latn-RS" i="1" dirty="0">
              <a:effectLst>
                <a:outerShdw blurRad="38100" dist="38100" dir="2700000" algn="tl">
                  <a:srgbClr val="C0C0C0"/>
                </a:outerShdw>
              </a:effectLst>
              <a:latin typeface="Palatino Linotype" panose="02040502050505030304" pitchFamily="18" charset="0"/>
            </a:endParaRPr>
          </a:p>
          <a:p>
            <a:pPr marL="344487" lvl="1" indent="0" eaLnBrk="1" hangingPunct="1">
              <a:buFont typeface="Wingdings" panose="05000000000000000000" pitchFamily="2" charset="2"/>
              <a:buNone/>
              <a:defRPr/>
            </a:pPr>
            <a:r>
              <a:rPr lang="hr-HR" altLang="sr-Latn-RS" sz="32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Iliona</a:t>
            </a:r>
            <a:r>
              <a:rPr lang="hr-HR" altLang="sr-Latn-R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sz="32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Iliona</a:t>
            </a:r>
            <a:r>
              <a:rPr lang="hr-HR" altLang="sr-Latn-R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Pranje </a:t>
            </a:r>
            <a:r>
              <a:rPr lang="hr-HR" altLang="sr-Latn-R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sz="32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Niptra</a:t>
            </a:r>
            <a:r>
              <a:rPr lang="hr-HR" altLang="sr-Latn-R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sz="32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Teukar</a:t>
            </a:r>
            <a:r>
              <a:rPr lang="hr-HR" altLang="sr-Latn-R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sz="32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Teucer</a:t>
            </a:r>
            <a:r>
              <a:rPr lang="hr-HR" altLang="sr-Latn-R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sz="32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Atalanta</a:t>
            </a:r>
            <a:r>
              <a:rPr lang="hr-HR" altLang="sr-Latn-R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sz="32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Atalanta</a:t>
            </a:r>
            <a:r>
              <a:rPr lang="hr-HR" altLang="sr-Latn-R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Med </a:t>
            </a:r>
            <a:r>
              <a:rPr lang="hr-HR" altLang="sr-Latn-R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sz="32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Medus</a:t>
            </a:r>
            <a:r>
              <a:rPr lang="hr-HR" altLang="sr-Latn-R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sz="32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Pentej</a:t>
            </a:r>
            <a:r>
              <a:rPr lang="hr-HR" altLang="sr-Latn-R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sz="32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Pentheus</a:t>
            </a:r>
            <a:r>
              <a:rPr lang="hr-HR" altLang="sr-Latn-R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 i </a:t>
            </a:r>
            <a:r>
              <a:rPr lang="hr-HR" altLang="sr-Latn-RS" sz="32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Peribeja</a:t>
            </a:r>
            <a:r>
              <a:rPr lang="hr-HR" altLang="sr-Latn-R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sz="32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Periboea</a:t>
            </a:r>
            <a:r>
              <a:rPr lang="hr-HR" altLang="sr-Latn-R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</a:t>
            </a:r>
          </a:p>
        </p:txBody>
      </p:sp>
    </p:spTree>
  </p:cSld>
  <p:clrMapOvr>
    <a:masterClrMapping/>
  </p:clrMapOvr>
  <p:transition spd="slow"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>
                <a:effectLst>
                  <a:outerShdw blurRad="38100" dist="38100" dir="2700000" algn="tl">
                    <a:srgbClr val="C0C0C0"/>
                  </a:outerShdw>
                </a:effectLst>
              </a:rPr>
              <a:t>Preteksta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i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Paulo </a:t>
            </a:r>
            <a:r>
              <a:rPr lang="hr-HR" altLang="sr-Latn-RS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i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Paullus</a:t>
            </a:r>
            <a:r>
              <a:rPr lang="hr-HR" altLang="sr-Latn-RS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 </a:t>
            </a:r>
          </a:p>
          <a:p>
            <a:pPr lvl="1" eaLnBrk="1" hangingPunct="1">
              <a:defRPr/>
            </a:pPr>
            <a:r>
              <a:rPr lang="hr-HR" altLang="sr-Latn-RS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slavi Lucija Emilija Paula, pobjednika kod Pidne 168. g. pr. Kr. </a:t>
            </a:r>
          </a:p>
          <a:p>
            <a:pPr lvl="1" eaLnBrk="1" hangingPunct="1">
              <a:defRPr/>
            </a:pPr>
            <a:r>
              <a:rPr lang="hr-HR" altLang="sr-Latn-RS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datum izvedbe nepoznat, preostala samo 4 stiha </a:t>
            </a:r>
          </a:p>
        </p:txBody>
      </p:sp>
    </p:spTree>
  </p:cSld>
  <p:clrMapOvr>
    <a:masterClrMapping/>
  </p:clrMapOvr>
  <p:transition spd="slow"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b="1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Lucius</a:t>
            </a:r>
            <a:r>
              <a:rPr lang="hr-HR" altLang="sr-Latn-RS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hr-HR" altLang="sr-Latn-RS" b="1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Accius</a:t>
            </a:r>
            <a:r>
              <a:rPr lang="hr-HR" altLang="sr-Latn-RS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642350" cy="5111750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Rođen u </a:t>
            </a:r>
            <a:r>
              <a:rPr lang="hr-HR" altLang="sr-Latn-R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Pizauru</a:t>
            </a:r>
            <a:r>
              <a:rPr lang="hr-HR" altLang="sr-Latn-R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(</a:t>
            </a:r>
            <a:r>
              <a:rPr lang="hr-HR" altLang="sr-Latn-R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Pesaro</a:t>
            </a:r>
            <a:r>
              <a:rPr lang="hr-HR" altLang="sr-Latn-R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, Umbrija) 170. g. pr. Kr. od roditelja oslobođenika, umro između 90. i 80. g. </a:t>
            </a:r>
          </a:p>
          <a:p>
            <a:pPr eaLnBrk="1" hangingPunct="1">
              <a:defRPr/>
            </a:pPr>
            <a:r>
              <a:rPr lang="hr-HR" altLang="sr-Latn-R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Djeluje u Rimu kao </a:t>
            </a:r>
            <a:r>
              <a:rPr lang="hr-HR" altLang="sr-Latn-R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tragički</a:t>
            </a:r>
            <a:r>
              <a:rPr lang="hr-HR" altLang="sr-Latn-R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pisac od 140. ili 139. g. (najveći broj tragedija: poznato 50-ak naslova)</a:t>
            </a:r>
          </a:p>
          <a:p>
            <a:pPr eaLnBrk="1" hangingPunct="1">
              <a:defRPr/>
            </a:pPr>
            <a:r>
              <a:rPr lang="hr-HR" altLang="sr-Latn-R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Oko 135. g. uputio se na poučno putovanje u </a:t>
            </a:r>
            <a:r>
              <a:rPr lang="hr-HR" altLang="sr-Latn-R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Pergam</a:t>
            </a:r>
            <a:r>
              <a:rPr lang="hr-HR" altLang="sr-Latn-R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u Aziji </a:t>
            </a:r>
          </a:p>
          <a:p>
            <a:pPr lvl="1" eaLnBrk="1" hangingPunct="1">
              <a:defRPr/>
            </a:pPr>
            <a:r>
              <a:rPr lang="hr-HR" altLang="sr-Latn-R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azijska škola retorike</a:t>
            </a:r>
          </a:p>
          <a:p>
            <a:pPr eaLnBrk="1" hangingPunct="1">
              <a:defRPr/>
            </a:pPr>
            <a:r>
              <a:rPr lang="hr-HR" altLang="sr-Latn-R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Od 120. g. on je značajan lik u udruženju pjesnika (</a:t>
            </a:r>
            <a:r>
              <a:rPr lang="hr-HR" altLang="sr-Latn-RS" sz="28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collegium</a:t>
            </a:r>
            <a:r>
              <a:rPr lang="hr-HR" altLang="sr-Latn-R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28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poetarum</a:t>
            </a:r>
            <a:r>
              <a:rPr lang="hr-HR" altLang="sr-Latn-R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 gdje je očekivao da mu se podigne veliki kip, iako nije bio pretjerano visok</a:t>
            </a:r>
          </a:p>
        </p:txBody>
      </p:sp>
    </p:spTree>
  </p:cSld>
  <p:clrMapOvr>
    <a:masterClrMapping/>
  </p:clrMapOvr>
  <p:transition spd="slow">
    <p:randomBa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/>
              <a:t>Ostala djela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9144000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Didaskalije </a:t>
            </a:r>
            <a:r>
              <a:rPr lang="hr-HR" altLang="sr-Latn-R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sz="24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Didascalica</a:t>
            </a:r>
            <a:r>
              <a:rPr lang="hr-HR" altLang="sr-Latn-R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</a:t>
            </a:r>
            <a:r>
              <a:rPr lang="hr-HR" altLang="sr-Latn-R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, devet (ili više) knjiga, sastavljene u mješavini proze i stiha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altLang="sr-Latn-R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Možda za reformu pravopisa, utjecaj na </a:t>
            </a:r>
            <a:r>
              <a:rPr lang="hr-HR" altLang="sr-Latn-RS" sz="2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Varona</a:t>
            </a:r>
            <a:r>
              <a:rPr lang="hr-HR" altLang="sr-Latn-R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Knjiga </a:t>
            </a:r>
            <a:r>
              <a:rPr lang="hr-HR" altLang="sr-Latn-RS" sz="24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sotadeja</a:t>
            </a:r>
            <a:r>
              <a:rPr lang="hr-HR" altLang="sr-Latn-R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(</a:t>
            </a:r>
            <a:r>
              <a:rPr lang="hr-HR" altLang="sr-Latn-RS" sz="24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Sotadicorum</a:t>
            </a:r>
            <a:r>
              <a:rPr lang="hr-HR" altLang="sr-Latn-RS" sz="2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24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liber</a:t>
            </a:r>
            <a:r>
              <a:rPr lang="hr-HR" altLang="sr-Latn-R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</a:t>
            </a:r>
            <a:r>
              <a:rPr lang="hr-HR" altLang="sr-Latn-R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– satire, veza s </a:t>
            </a:r>
            <a:r>
              <a:rPr lang="hr-HR" altLang="sr-Latn-R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Enijem</a:t>
            </a:r>
            <a:endParaRPr lang="hr-HR" altLang="sr-Latn-RS" sz="2400" dirty="0">
              <a:effectLst>
                <a:outerShdw blurRad="38100" dist="38100" dir="2700000" algn="tl">
                  <a:srgbClr val="C0C0C0"/>
                </a:outerShdw>
              </a:effectLst>
              <a:latin typeface="Palatino Linotype" panose="0204050205050503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Anali </a:t>
            </a:r>
            <a:r>
              <a:rPr lang="hr-HR" altLang="sr-Latn-R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sz="24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Annales</a:t>
            </a:r>
            <a:r>
              <a:rPr lang="hr-HR" altLang="sr-Latn-R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</a:t>
            </a:r>
            <a:r>
              <a:rPr lang="hr-HR" altLang="sr-Latn-R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u barem dvadeset i sedam knjiga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altLang="sr-Latn-R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naravno, u heksametrima, više pjesnički kalendar (</a:t>
            </a:r>
            <a:r>
              <a:rPr lang="hr-HR" altLang="sr-Latn-RS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Ovidijevi</a:t>
            </a:r>
            <a:r>
              <a:rPr lang="hr-HR" altLang="sr-Latn-R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20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Fasti</a:t>
            </a:r>
            <a:r>
              <a:rPr lang="hr-HR" altLang="sr-Latn-R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O radnji</a:t>
            </a:r>
            <a:r>
              <a:rPr lang="hr-HR" altLang="sr-Latn-R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(</a:t>
            </a:r>
            <a:r>
              <a:rPr lang="hr-HR" altLang="sr-Latn-RS" sz="24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Pragmatica</a:t>
            </a:r>
            <a:r>
              <a:rPr lang="hr-HR" altLang="sr-Latn-R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 - </a:t>
            </a:r>
            <a:r>
              <a:rPr lang="hr-HR" altLang="sr-Latn-R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barem dvije knjige (trohejski </a:t>
            </a:r>
            <a:r>
              <a:rPr lang="hr-HR" altLang="sr-Latn-R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septenar</a:t>
            </a:r>
            <a:r>
              <a:rPr lang="hr-HR" altLang="sr-Latn-R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?)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altLang="sr-Latn-R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možda se i ono bavilo književno – kritičkim pitanjima</a:t>
            </a:r>
            <a:r>
              <a:rPr lang="hr-HR" altLang="sr-Latn-R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Uzgredne bilješke</a:t>
            </a:r>
            <a:r>
              <a:rPr lang="hr-HR" altLang="sr-Latn-R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(</a:t>
            </a:r>
            <a:r>
              <a:rPr lang="hr-HR" altLang="sr-Latn-RS" sz="24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Parerga</a:t>
            </a:r>
            <a:r>
              <a:rPr lang="hr-HR" altLang="sr-Latn-R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</a:t>
            </a:r>
            <a:r>
              <a:rPr lang="hr-HR" altLang="sr-Latn-R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- u jampskim </a:t>
            </a:r>
            <a:r>
              <a:rPr lang="hr-HR" altLang="sr-Latn-R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senarima</a:t>
            </a:r>
            <a:r>
              <a:rPr lang="hr-HR" altLang="sr-Latn-R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, vjerojatno pjesma o poljoprivredi nadahnuta </a:t>
            </a:r>
            <a:r>
              <a:rPr lang="hr-HR" altLang="sr-Latn-R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Hesiodovim</a:t>
            </a:r>
            <a:r>
              <a:rPr lang="hr-HR" altLang="sr-Latn-R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2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Djelima i danima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Praksidik</a:t>
            </a:r>
            <a:r>
              <a:rPr lang="hr-HR" altLang="sr-Latn-RS" sz="2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sz="24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Praxidicus</a:t>
            </a:r>
            <a:r>
              <a:rPr lang="hr-HR" altLang="sr-Latn-R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</a:t>
            </a:r>
            <a:r>
              <a:rPr lang="hr-HR" altLang="sr-Latn-R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– možda se i to djelo bavilo poljoprivredom </a:t>
            </a:r>
          </a:p>
        </p:txBody>
      </p:sp>
    </p:spTree>
  </p:cSld>
  <p:clrMapOvr>
    <a:masterClrMapping/>
  </p:clrMapOvr>
  <p:transition spd="slow">
    <p:randomBa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>
                <a:effectLst>
                  <a:outerShdw blurRad="38100" dist="38100" dir="2700000" algn="tl">
                    <a:srgbClr val="C0C0C0"/>
                  </a:outerShdw>
                </a:effectLst>
              </a:rPr>
              <a:t>Koturnate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642350" cy="4822825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Oko 700 fragmenata</a:t>
            </a:r>
            <a:endParaRPr lang="hr-HR" altLang="sr-Latn-RS" dirty="0">
              <a:effectLst>
                <a:outerShdw blurRad="38100" dist="38100" dir="2700000" algn="tl">
                  <a:srgbClr val="C0C0C0"/>
                </a:outerShdw>
              </a:effectLst>
              <a:latin typeface="Palatino Linotype" panose="02040502050505030304" pitchFamily="18" charset="0"/>
            </a:endParaRPr>
          </a:p>
          <a:p>
            <a:pPr eaLnBrk="1" hangingPunct="1">
              <a:defRPr/>
            </a:pP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Atrej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Atreus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, </a:t>
            </a:r>
            <a:r>
              <a:rPr lang="hr-HR" altLang="sr-Latn-R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c. 133.g.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Presuda oružja 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Armorum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iudicium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Astijanakt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Astyanax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Bakhantice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(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Bacchae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Epinausimaha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(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Epinausimache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Hekuba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(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Hecuba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Medeja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(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Medea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Melanip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Melanippus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Mirmidonci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Myrmidones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Niktegresija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Nyctegresia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, "Noćna straža", prema epizodi iz 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Ilijade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Filoktet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Philocteta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Feničanke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(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Phoenissae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Telef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Telephus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Terej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Tereus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Tebaida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Thebais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</a:t>
            </a:r>
            <a:r>
              <a:rPr lang="hr-HR" altLang="sr-Latn-R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Trojanke 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Troades</a:t>
            </a:r>
            <a:r>
              <a:rPr lang="hr-HR" altLang="sr-Latn-RS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 </a:t>
            </a:r>
          </a:p>
        </p:txBody>
      </p:sp>
    </p:spTree>
  </p:cSld>
  <p:clrMapOvr>
    <a:masterClrMapping/>
  </p:clrMapOvr>
  <p:transition spd="slow">
    <p:randomBa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>
                <a:effectLst>
                  <a:outerShdw blurRad="38100" dist="38100" dir="2700000" algn="tl">
                    <a:srgbClr val="C0C0C0"/>
                  </a:outerShdw>
                </a:effectLst>
              </a:rPr>
              <a:t>Pretekste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147050" cy="4862512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z="26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Brut</a:t>
            </a:r>
            <a:r>
              <a:rPr lang="hr-HR" altLang="sr-Latn-RS" sz="2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sz="26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Brutus</a:t>
            </a:r>
            <a:r>
              <a:rPr lang="hr-HR" altLang="sr-Latn-RS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 -</a:t>
            </a:r>
            <a:r>
              <a:rPr lang="hr-HR" altLang="sr-Latn-R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vjerojatno o Juniju </a:t>
            </a:r>
            <a:r>
              <a:rPr lang="hr-HR" altLang="sr-Latn-RS" sz="2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Brutu</a:t>
            </a:r>
            <a:r>
              <a:rPr lang="hr-HR" altLang="sr-Latn-R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, vođi pobune protiv </a:t>
            </a:r>
            <a:r>
              <a:rPr lang="hr-HR" altLang="sr-Latn-RS" sz="2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Tarkvinija</a:t>
            </a:r>
            <a:r>
              <a:rPr lang="hr-HR" altLang="sr-Latn-R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</a:p>
          <a:p>
            <a:pPr lvl="1" eaLnBrk="1" hangingPunct="1">
              <a:defRPr/>
            </a:pPr>
            <a:r>
              <a:rPr lang="hr-HR" altLang="sr-Latn-R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slavljenička poveznica sa sadašnjošću: </a:t>
            </a:r>
            <a:r>
              <a:rPr lang="hr-HR" altLang="sr-Latn-RS" sz="2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Brutov</a:t>
            </a:r>
            <a:r>
              <a:rPr lang="hr-HR" altLang="sr-Latn-R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potomak, </a:t>
            </a:r>
            <a:r>
              <a:rPr lang="hr-HR" altLang="sr-Latn-RS" sz="2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Decim</a:t>
            </a:r>
            <a:r>
              <a:rPr lang="hr-HR" altLang="sr-Latn-R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Junije </a:t>
            </a:r>
            <a:r>
              <a:rPr lang="hr-HR" altLang="sr-Latn-RS" sz="2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Brut</a:t>
            </a:r>
            <a:r>
              <a:rPr lang="hr-HR" altLang="sr-Latn-R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(</a:t>
            </a:r>
            <a:r>
              <a:rPr lang="hr-HR" altLang="sr-Latn-RS" sz="22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Decimus</a:t>
            </a:r>
            <a:r>
              <a:rPr lang="hr-HR" altLang="sr-Latn-RS" sz="2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22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Iunius</a:t>
            </a:r>
            <a:r>
              <a:rPr lang="hr-HR" altLang="sr-Latn-RS" sz="2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22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Brutus</a:t>
            </a:r>
            <a:r>
              <a:rPr lang="hr-HR" altLang="sr-Latn-R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), 136. g. trijumfirao nad </a:t>
            </a:r>
            <a:r>
              <a:rPr lang="hr-HR" altLang="sr-Latn-RS" sz="2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Katalecima</a:t>
            </a:r>
            <a:r>
              <a:rPr lang="hr-HR" altLang="sr-Latn-R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u </a:t>
            </a:r>
            <a:r>
              <a:rPr lang="hr-HR" altLang="sr-Latn-RS" sz="2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Hispaniji</a:t>
            </a:r>
            <a:r>
              <a:rPr lang="hr-HR" altLang="sr-Latn-R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. </a:t>
            </a:r>
          </a:p>
          <a:p>
            <a:pPr eaLnBrk="1" hangingPunct="1">
              <a:defRPr/>
            </a:pPr>
            <a:r>
              <a:rPr lang="hr-HR" altLang="sr-Latn-RS" sz="26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Decije</a:t>
            </a:r>
            <a:r>
              <a:rPr lang="hr-HR" altLang="sr-Latn-RS" sz="2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sz="26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Decius</a:t>
            </a:r>
            <a:r>
              <a:rPr lang="hr-HR" altLang="sr-Latn-RS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</a:t>
            </a:r>
            <a:r>
              <a:rPr lang="hr-HR" altLang="sr-Latn-R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ili </a:t>
            </a:r>
            <a:r>
              <a:rPr lang="hr-HR" altLang="sr-Latn-RS" sz="26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Enejevići</a:t>
            </a:r>
            <a:r>
              <a:rPr lang="hr-HR" altLang="sr-Latn-RS" sz="2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altLang="sr-Latn-RS" sz="26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Aeneadae</a:t>
            </a:r>
            <a:r>
              <a:rPr lang="hr-HR" altLang="sr-Latn-RS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)</a:t>
            </a:r>
            <a:r>
              <a:rPr lang="hr-HR" altLang="sr-Latn-R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- vjerojatno o žrtvi </a:t>
            </a:r>
            <a:r>
              <a:rPr lang="hr-HR" altLang="sr-Latn-RS" sz="2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Publija</a:t>
            </a:r>
            <a:r>
              <a:rPr lang="hr-HR" altLang="sr-Latn-R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2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Decija</a:t>
            </a:r>
            <a:r>
              <a:rPr lang="hr-HR" altLang="sr-Latn-R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Musa za spas vojske u bitci kod </a:t>
            </a:r>
            <a:r>
              <a:rPr lang="hr-HR" altLang="sr-Latn-RS" sz="2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Sentina</a:t>
            </a:r>
            <a:r>
              <a:rPr lang="hr-HR" altLang="sr-Latn-R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(295. g. pr. Kr.). </a:t>
            </a:r>
          </a:p>
          <a:p>
            <a:pPr lvl="1" eaLnBrk="1" hangingPunct="1">
              <a:defRPr/>
            </a:pPr>
            <a:r>
              <a:rPr lang="hr-HR" altLang="sr-Latn-R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naslov </a:t>
            </a:r>
            <a:r>
              <a:rPr lang="hr-HR" altLang="sr-Latn-RS" sz="22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Enejevići</a:t>
            </a:r>
            <a:r>
              <a:rPr lang="hr-HR" altLang="sr-Latn-R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 naglašava podrijetlo Rimljana od Eneje (mit o Eneji i tada popularan)</a:t>
            </a:r>
            <a:endParaRPr lang="hr-HR" altLang="sr-Latn-RS" sz="2200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ransition spd="slow"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RS" altLang="sr-Latn-RS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>
                <a:latin typeface="Palatino Linotype" panose="02040502050505030304" pitchFamily="18" charset="0"/>
              </a:rPr>
              <a:t>Oba autora većinom pišu tragedije grčke tematike, ali prilagodljive rimskom političkom trenutku</a:t>
            </a:r>
          </a:p>
          <a:p>
            <a:pPr eaLnBrk="1" hangingPunct="1"/>
            <a:r>
              <a:rPr lang="hr-HR" altLang="sr-Latn-RS">
                <a:latin typeface="Palatino Linotype" panose="02040502050505030304" pitchFamily="18" charset="0"/>
              </a:rPr>
              <a:t>Utjecaj senzacionalnosti i patetike (grčke nove komedije, romana, …), retorike</a:t>
            </a:r>
          </a:p>
          <a:p>
            <a:pPr eaLnBrk="1" hangingPunct="1"/>
            <a:r>
              <a:rPr lang="hr-HR" altLang="sr-Latn-RS">
                <a:latin typeface="Palatino Linotype" panose="02040502050505030304" pitchFamily="18" charset="0"/>
              </a:rPr>
              <a:t>„Kićeni” stil – novotvorenice, igre riječima…</a:t>
            </a:r>
          </a:p>
          <a:p>
            <a:pPr lvl="1" eaLnBrk="1" hangingPunct="1"/>
            <a:r>
              <a:rPr lang="hr-HR" altLang="sr-Latn-RS">
                <a:latin typeface="Palatino Linotype" panose="02040502050505030304" pitchFamily="18" charset="0"/>
              </a:rPr>
              <a:t>Izgradnja lat. pjesničkog jezika</a:t>
            </a:r>
          </a:p>
          <a:p>
            <a:pPr lvl="1" eaLnBrk="1" hangingPunct="1"/>
            <a:r>
              <a:rPr lang="hr-HR" altLang="sr-Latn-RS" i="1">
                <a:latin typeface="Palatino Linotype" panose="02040502050505030304" pitchFamily="18" charset="0"/>
              </a:rPr>
              <a:t>Cantica</a:t>
            </a:r>
            <a:r>
              <a:rPr lang="hr-HR" altLang="sr-Latn-RS">
                <a:latin typeface="Palatino Linotype" panose="02040502050505030304" pitchFamily="18" charset="0"/>
              </a:rPr>
              <a:t> – kao i rimska komedija, više pjevanih dijelova od grč. originala</a:t>
            </a:r>
            <a:endParaRPr lang="hr-HR" altLang="sr-Latn-RS" i="1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ransition spd="slow">
    <p:randomBar/>
  </p:transition>
</p:sld>
</file>

<file path=ppt/theme/theme1.xml><?xml version="1.0" encoding="utf-8"?>
<a:theme xmlns:a="http://schemas.openxmlformats.org/drawingml/2006/main" name="Edge">
  <a:themeElements>
    <a:clrScheme name="Edge 9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46246"/>
      </a:accent6>
      <a:hlink>
        <a:srgbClr val="4C6D80"/>
      </a:hlink>
      <a:folHlink>
        <a:srgbClr val="B2B2B2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245</TotalTime>
  <Words>637</Words>
  <Application>Microsoft Office PowerPoint</Application>
  <PresentationFormat>Prikaz na zaslonu (4:3)</PresentationFormat>
  <Paragraphs>60</Paragraphs>
  <Slides>9</Slides>
  <Notes>8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4" baseType="lpstr">
      <vt:lpstr>Arial</vt:lpstr>
      <vt:lpstr>Garamond</vt:lpstr>
      <vt:lpstr>Palatino Linotype</vt:lpstr>
      <vt:lpstr>Wingdings</vt:lpstr>
      <vt:lpstr>Edge</vt:lpstr>
      <vt:lpstr>Pakuvije</vt:lpstr>
      <vt:lpstr>Marcus Pacuvius</vt:lpstr>
      <vt:lpstr>Koturnate </vt:lpstr>
      <vt:lpstr>Preteksta</vt:lpstr>
      <vt:lpstr>Lucius Accius </vt:lpstr>
      <vt:lpstr>Ostala djela</vt:lpstr>
      <vt:lpstr>Koturnate</vt:lpstr>
      <vt:lpstr>Pretekste</vt:lpstr>
      <vt:lpstr>PowerPoint prezentacija</vt:lpstr>
    </vt:vector>
  </TitlesOfParts>
  <Company>HIZP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Pakuvije</dc:title>
  <dc:creator>Maja Matasović</dc:creator>
  <cp:lastModifiedBy>Maja Matasović</cp:lastModifiedBy>
  <cp:revision>24</cp:revision>
  <dcterms:created xsi:type="dcterms:W3CDTF">2009-12-23T10:32:33Z</dcterms:created>
  <dcterms:modified xsi:type="dcterms:W3CDTF">2025-03-25T17:59:06Z</dcterms:modified>
</cp:coreProperties>
</file>