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C3E453F-A81A-4FA5-AEA9-52AA87A46E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47F98F5-E38A-484E-8CD1-89BF746C94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21F3129-5528-4CFD-9AA3-FCA4FF7D0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9A71A-EA45-4C1D-8397-BADEADE47209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B3FB726-C030-432F-983B-2DC83376D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8A60477-E1F6-47B8-BF92-55A52D546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EA91-0878-4D99-9CB4-35D67AEF8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55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8DAFB0F-300D-4919-ABF2-C245EA56C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860F66CB-524A-4734-AB10-43B54D882F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F272F4D-0F7E-4E30-8A61-49235C7CE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9A71A-EA45-4C1D-8397-BADEADE47209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6992FCB-05D3-4D1D-A45D-7B5653FFB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2E7E34B-FCAE-4C54-A1CF-0CA7CA078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EA91-0878-4D99-9CB4-35D67AEF8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025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5ABFE1F0-9D9E-46C0-B569-B16AF15883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7DF76881-890E-425C-AB74-5262ED36C3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F687F2B-32FB-4523-9C6A-CD40BC8EE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9A71A-EA45-4C1D-8397-BADEADE47209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F12B608-B8F5-48EA-9E32-16D1F1A1E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F6B78E6-8872-447E-8D78-6672BCA8A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EA91-0878-4D99-9CB4-35D67AEF8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62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624F2BA-F27A-42C1-BF9E-CB1C0A5AC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877BC4B-C775-4402-80BF-109094091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D0C7671-0281-4819-8912-7859AB48D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9A71A-EA45-4C1D-8397-BADEADE47209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D4D7DF3-0018-4609-BE70-270544B3C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B6D58AB-88EE-4026-BBED-FA26E6A1F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EA91-0878-4D99-9CB4-35D67AEF8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968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1B67201-F7CA-49F1-8E18-D37843F05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0EEC7FF8-0F8F-490E-A8FB-FE77D03606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1837BF2-3354-4375-8667-C8568B0ED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9A71A-EA45-4C1D-8397-BADEADE47209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8C450F2-AADC-43EA-ADF2-EC0862ED4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8B549DE-AF02-4CDC-BF57-C9BC9C35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EA91-0878-4D99-9CB4-35D67AEF8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026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71D419E-361A-47F8-A8A2-8469600B9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4052181-1032-4FC9-954E-1CBCE29F69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240F75DF-F59E-4F99-A4F9-18F163F3CB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4CAE73D2-4FB2-499D-AC7F-57A0227B6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9A71A-EA45-4C1D-8397-BADEADE47209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242BD7B9-D08A-4ED7-B837-8A2B92536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DC832501-27E0-416D-8A73-DEB672C53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EA91-0878-4D99-9CB4-35D67AEF8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498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3E113D0-3675-4607-9675-69B5CEB5B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71C4BCF8-DF3F-4782-A3EF-B77D2E9997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6159CB6F-B752-44F1-8B1F-D998DDF2BC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DD7E2980-F8D9-4F02-A638-81DB356856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76462565-D148-41F2-9C67-2C96207BD9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71459F25-5775-4C05-BF8A-C2FD6582D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9A71A-EA45-4C1D-8397-BADEADE47209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02C4FBC2-B113-4004-8DA7-8E2298EA7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8B8AC2D8-EC5F-4A41-9905-6716800CF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EA91-0878-4D99-9CB4-35D67AEF8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056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B851D16-7503-4493-86BA-28FC1543C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26203F7D-26FA-48B7-9873-68FE082E6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9A71A-EA45-4C1D-8397-BADEADE47209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1244201D-202F-4B59-83B1-F4416326A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9C723E5F-8F97-47B9-A12E-C3DCFA1ED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EA91-0878-4D99-9CB4-35D67AEF8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6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0577C2F2-10F2-43FA-88AB-747012DF2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9A71A-EA45-4C1D-8397-BADEADE47209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F71F54CE-5635-4DAF-A1F3-22AE4BC2C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874705CC-5D17-4B88-8FCB-CBD38A61F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EA91-0878-4D99-9CB4-35D67AEF8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5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47CF8FF-4E03-4A10-B96F-5BC1E9566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2E619D9-1FED-4E0C-A520-CB97FB67A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F5F3E54A-BF04-42E4-9838-2D10FEE4EB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EC130208-AC85-4634-938C-FFFE77484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9A71A-EA45-4C1D-8397-BADEADE47209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4A2E8A1F-0507-49D3-9584-50527D99D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ADC4CAA3-D86A-48FD-A888-D4EBAE1A4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EA91-0878-4D99-9CB4-35D67AEF8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310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DA453B0-2248-484E-A6D2-BC583441F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DAD153C2-B653-4EDC-AE3B-951D7446A3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77212FA5-6E29-4800-BF9A-F568E38EF5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3B063707-0FD8-4C51-B0A4-DF76B665F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9A71A-EA45-4C1D-8397-BADEADE47209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0349D83B-5BC9-48F0-9723-58952C710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52B20E7D-9914-40D3-A4DD-30F4FF1F3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EA91-0878-4D99-9CB4-35D67AEF8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97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BFDEA090-DED7-4100-9230-081340CAD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B60BCE4C-B876-44F7-9E41-6CB9911DC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F407AD8-BB40-4ABE-8C43-87F70F5A27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9A71A-EA45-4C1D-8397-BADEADE47209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34A06B9-284B-469A-9B6F-356EC12BEA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9CDA67B-BD4C-49D6-BF9E-4435A6BD6F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CEA91-0878-4D99-9CB4-35D67AEF8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237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22E6D7E-190E-4488-8747-28C6B7262C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Paradoksi (jedinice analize i promatranja)</a:t>
            </a:r>
            <a:endParaRPr lang="en-US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6BAF3121-07DB-4A08-AE06-F98DDB109C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Kvantitativne metode istraživanja</a:t>
            </a:r>
          </a:p>
          <a:p>
            <a:r>
              <a:rPr lang="hr-HR" dirty="0"/>
              <a:t>doc. dr. sc. Dario Pavić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047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8CD6478-388A-4168-A697-865005D68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Simpsonov</a:t>
            </a:r>
            <a:r>
              <a:rPr lang="hr-HR" dirty="0"/>
              <a:t> paradoks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7B20AE5-6AD3-4086-A2B2-45F9CCC05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Pojava kada postoji „trend” u </a:t>
            </a:r>
            <a:r>
              <a:rPr lang="hr-HR" dirty="0" err="1"/>
              <a:t>u</a:t>
            </a:r>
            <a:r>
              <a:rPr lang="hr-HR" dirty="0"/>
              <a:t> nekoliko različitih grupa podataka, ali taj trend nestaje ili je suprotan u slučaju kada se podaci navedenih grupa kombiniraju (zbroje, agregiraju).</a:t>
            </a:r>
          </a:p>
          <a:p>
            <a:r>
              <a:rPr lang="hr-HR" dirty="0" err="1"/>
              <a:t>Nativa</a:t>
            </a:r>
            <a:r>
              <a:rPr lang="hr-HR" dirty="0"/>
              <a:t> se po statističaru Edwardu H. Simpsonu.</a:t>
            </a:r>
          </a:p>
          <a:p>
            <a:r>
              <a:rPr lang="hr-HR" dirty="0"/>
              <a:t>Najpoznatiji primjer s prijemnih ispita za poslijediplomske programe S Kalifornijskog Sveučilišta Berkeley iz 1973. godine.</a:t>
            </a:r>
          </a:p>
          <a:p>
            <a:r>
              <a:rPr lang="hr-HR" dirty="0"/>
              <a:t>Je li sveučilište diskriminiralo žene?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517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F789136-B670-4AC2-8F3F-24E5CAFB1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Simpsonov</a:t>
            </a:r>
            <a:r>
              <a:rPr lang="hr-HR" dirty="0"/>
              <a:t> paradoks</a:t>
            </a:r>
            <a:endParaRPr lang="en-US" dirty="0"/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A29AC534-E309-41B5-9728-B5BD31BE08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584911"/>
              </p:ext>
            </p:extLst>
          </p:nvPr>
        </p:nvGraphicFramePr>
        <p:xfrm>
          <a:off x="1452154" y="2606040"/>
          <a:ext cx="8412480" cy="1645920"/>
        </p:xfrm>
        <a:graphic>
          <a:graphicData uri="http://schemas.openxmlformats.org/drawingml/2006/table">
            <a:tbl>
              <a:tblPr/>
              <a:tblGrid>
                <a:gridCol w="2103120">
                  <a:extLst>
                    <a:ext uri="{9D8B030D-6E8A-4147-A177-3AD203B41FA5}">
                      <a16:colId xmlns:a16="http://schemas.microsoft.com/office/drawing/2014/main" val="223070194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64019872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21090052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658769450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br>
                        <a:rPr lang="en-US" dirty="0">
                          <a:effectLst/>
                        </a:rPr>
                      </a:br>
                      <a:r>
                        <a:rPr lang="en-US" dirty="0">
                          <a:effectLst/>
                        </a:rPr>
                        <a:t>Men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Women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2130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Applicants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Admitted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Applicants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Admitted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350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8442</a:t>
                      </a:r>
                    </a:p>
                    <a:p>
                      <a:pPr algn="ctr"/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effectLst/>
                        </a:rPr>
                        <a:t>44%</a:t>
                      </a:r>
                      <a:endParaRPr lang="en-US" dirty="0">
                        <a:effectLst/>
                      </a:endParaRPr>
                    </a:p>
                    <a:p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4321</a:t>
                      </a:r>
                    </a:p>
                    <a:p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35%</a:t>
                      </a:r>
                    </a:p>
                    <a:p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0370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5572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66BD83D-5F1E-4D19-B001-5B50B2C2E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Simpsonov</a:t>
            </a:r>
            <a:r>
              <a:rPr lang="hr-HR" dirty="0"/>
              <a:t> paradoks</a:t>
            </a:r>
            <a:endParaRPr lang="en-US" dirty="0"/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03133601-0AEF-44BB-BA67-745031EB68C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2538254"/>
          <a:ext cx="10515600" cy="2926080"/>
        </p:xfrm>
        <a:graphic>
          <a:graphicData uri="http://schemas.openxmlformats.org/drawingml/2006/table">
            <a:tbl>
              <a:tblPr/>
              <a:tblGrid>
                <a:gridCol w="2103120">
                  <a:extLst>
                    <a:ext uri="{9D8B030D-6E8A-4147-A177-3AD203B41FA5}">
                      <a16:colId xmlns:a16="http://schemas.microsoft.com/office/drawing/2014/main" val="26555385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97912463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86989439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54524219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989797058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Department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Men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Women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37127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Applicants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Admitted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Applicants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Admitted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974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A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1">
                          <a:effectLst/>
                        </a:rPr>
                        <a:t>825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62%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108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effectLst/>
                        </a:rPr>
                        <a:t>82%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4580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1">
                          <a:effectLst/>
                        </a:rPr>
                        <a:t>560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63%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 25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effectLst/>
                        </a:rPr>
                        <a:t>68%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1131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C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325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effectLst/>
                        </a:rPr>
                        <a:t>37%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1">
                          <a:effectLst/>
                        </a:rPr>
                        <a:t>593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34%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247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D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417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33%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375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effectLst/>
                        </a:rPr>
                        <a:t>35%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4938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191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effectLst/>
                        </a:rPr>
                        <a:t>28%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1">
                          <a:effectLst/>
                        </a:rPr>
                        <a:t>393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24%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4238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373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 6%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341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 </a:t>
                      </a:r>
                      <a:r>
                        <a:rPr lang="en-US" b="1" dirty="0">
                          <a:effectLst/>
                        </a:rPr>
                        <a:t>7%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681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2864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594621E-736E-4C21-ACDE-693635D2C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Berksonov</a:t>
            </a:r>
            <a:r>
              <a:rPr lang="hr-HR" dirty="0"/>
              <a:t> paradoks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C6BCC1C-D29B-4545-B829-658411BF4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Paradoks koji nastaje zbog nepravilnog uzorkovanja. Pokazuje korelaciju između dva svojstva u uzorku, suprotnu korelaciji koja postoji između ta dva svojstva u populaciji.</a:t>
            </a:r>
          </a:p>
          <a:p>
            <a:r>
              <a:rPr lang="hr-HR" dirty="0"/>
              <a:t>Primjer: Fakultet bira studente ili samo s visokim prosjekom iz srednje škole, ili samo s visokim rezultatom državne mature ili kombinacijom dvaju rezultata. Pretpostavimo da oni koji imaju oba rezultata visoka neće odabrati taj fakultet nego bolji, a oni s niskim rezultatima na obje mjere neće upasti na fakultet.</a:t>
            </a:r>
          </a:p>
          <a:p>
            <a:r>
              <a:rPr lang="hr-HR" dirty="0"/>
              <a:t>Ako uzmemo u obzir samo one koji su upisali fakultet, primijetit ćemo negativnu korelaciju između ocjena iz srednje škole i rezultata na državnoj maturi, iako je ta korelacija u populaciji pozitivna.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903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7FCBDA7-065D-4C21-B2AD-DDA2AA328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Berksonov</a:t>
            </a:r>
            <a:r>
              <a:rPr lang="hr-HR" dirty="0"/>
              <a:t> paradoks</a:t>
            </a:r>
            <a:endParaRPr lang="en-US" dirty="0"/>
          </a:p>
        </p:txBody>
      </p:sp>
      <p:pic>
        <p:nvPicPr>
          <p:cNvPr id="3074" name="Picture 2" descr="https://brilliant-staff-media.s3-us-west-2.amazonaws.com/tiffany-wang/1Mvt8RPtlU.png">
            <a:extLst>
              <a:ext uri="{FF2B5EF4-FFF2-40B4-BE49-F238E27FC236}">
                <a16:creationId xmlns:a16="http://schemas.microsoft.com/office/drawing/2014/main" id="{CF5B13BA-E492-405A-8BFD-F0CB02AAF6E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757" y="1825625"/>
            <a:ext cx="4488486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54506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262</Words>
  <Application>Microsoft Office PowerPoint</Application>
  <PresentationFormat>Široki zaslon</PresentationFormat>
  <Paragraphs>62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sustava Office</vt:lpstr>
      <vt:lpstr>Paradoksi (jedinice analize i promatranja)</vt:lpstr>
      <vt:lpstr>Simpsonov paradoks</vt:lpstr>
      <vt:lpstr>Simpsonov paradoks</vt:lpstr>
      <vt:lpstr>Simpsonov paradoks</vt:lpstr>
      <vt:lpstr>Berksonov paradoks</vt:lpstr>
      <vt:lpstr>Berksonov paradoks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Paradoksi (jedinice analize i promatranja)</dc:title>
  <dc:creator>Dario Pavic</dc:creator>
  <cp:lastModifiedBy>Dario Pavic</cp:lastModifiedBy>
  <cp:revision>3</cp:revision>
  <dcterms:created xsi:type="dcterms:W3CDTF">2019-10-08T16:33:13Z</dcterms:created>
  <dcterms:modified xsi:type="dcterms:W3CDTF">2019-10-08T16:58:35Z</dcterms:modified>
</cp:coreProperties>
</file>