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0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4" autoAdjust="0"/>
    <p:restoredTop sz="86384" autoAdjust="0"/>
  </p:normalViewPr>
  <p:slideViewPr>
    <p:cSldViewPr snapToGrid="0">
      <p:cViewPr varScale="1">
        <p:scale>
          <a:sx n="53" d="100"/>
          <a:sy n="53" d="100"/>
        </p:scale>
        <p:origin x="96" y="6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2874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56517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41075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51859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8968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94936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44061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1366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05402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92749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11133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01040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5005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41185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09696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65597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94611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E8DB228-80AD-49EA-8FB8-98BD61B6CB9B}" type="datetimeFigureOut">
              <a:rPr lang="hr-HR" smtClean="0"/>
              <a:t>4.4.2017.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FAB5529-4C9C-49C1-835E-B14F755AD4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64751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7112" y="3396343"/>
            <a:ext cx="8001000" cy="1534886"/>
          </a:xfrm>
        </p:spPr>
        <p:txBody>
          <a:bodyPr/>
          <a:lstStyle/>
          <a:p>
            <a:r>
              <a:rPr lang="hr-HR" sz="7200" i="1" cap="sm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Phaedrus</a:t>
            </a:r>
            <a:endParaRPr lang="hr-HR" i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7112" y="3037116"/>
            <a:ext cx="6400800" cy="1894113"/>
          </a:xfrm>
        </p:spPr>
        <p:txBody>
          <a:bodyPr>
            <a:normAutofit/>
          </a:bodyPr>
          <a:lstStyle/>
          <a:p>
            <a:r>
              <a:rPr lang="hr-HR" sz="5400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hr-HR" sz="5400" i="1" cap="small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C. </a:t>
            </a:r>
            <a:r>
              <a:rPr lang="hr-HR" sz="5400" i="1" cap="small" dirty="0" err="1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Iulius</a:t>
            </a:r>
            <a:r>
              <a:rPr lang="hr-HR" sz="5400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)</a:t>
            </a:r>
            <a:endParaRPr lang="hr-HR" sz="5400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9688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1507067"/>
          </a:xfrm>
        </p:spPr>
        <p:txBody>
          <a:bodyPr/>
          <a:lstStyle/>
          <a:p>
            <a:r>
              <a:rPr lang="hr-HR" sz="4000" cap="none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Fedro</a:t>
            </a:r>
            <a:endParaRPr lang="hr-HR" cap="none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320801"/>
            <a:ext cx="10125302" cy="5207000"/>
          </a:xfrm>
        </p:spPr>
        <p:txBody>
          <a:bodyPr>
            <a:noAutofit/>
          </a:bodyPr>
          <a:lstStyle/>
          <a:p>
            <a:r>
              <a:rPr lang="hr-HR" altLang="sr-Latn-RS" sz="2800" dirty="0" smtClean="0">
                <a:latin typeface="Palatino Linotype" panose="02040502050505030304" pitchFamily="18" charset="0"/>
              </a:rPr>
              <a:t>15.g.pr.Kr., </a:t>
            </a:r>
            <a:r>
              <a:rPr lang="hr-HR" altLang="sr-Latn-RS" sz="2800" dirty="0" err="1" smtClean="0">
                <a:latin typeface="Palatino Linotype" panose="02040502050505030304" pitchFamily="18" charset="0"/>
              </a:rPr>
              <a:t>Pijerija</a:t>
            </a:r>
            <a:r>
              <a:rPr lang="hr-HR" altLang="sr-Latn-RS" sz="2800" dirty="0" smtClean="0">
                <a:latin typeface="Palatino Linotype" panose="02040502050505030304" pitchFamily="18" charset="0"/>
              </a:rPr>
              <a:t> u Makedoniji- c. 50/57.g.n.e.</a:t>
            </a:r>
          </a:p>
          <a:p>
            <a:r>
              <a:rPr lang="hr-HR" altLang="sr-Latn-RS" sz="2800" dirty="0" smtClean="0">
                <a:latin typeface="Palatino Linotype" panose="02040502050505030304" pitchFamily="18" charset="0"/>
              </a:rPr>
              <a:t>Podrijetlom iz Frigije, u Rimu ga oslobodio August</a:t>
            </a:r>
          </a:p>
          <a:p>
            <a:r>
              <a:rPr lang="hr-HR" altLang="sr-Latn-RS" sz="2800" dirty="0" smtClean="0">
                <a:latin typeface="Palatino Linotype" panose="02040502050505030304" pitchFamily="18" charset="0"/>
              </a:rPr>
              <a:t>Basne počeo izdavati 20. g.</a:t>
            </a:r>
          </a:p>
          <a:p>
            <a:r>
              <a:rPr lang="hr-HR" altLang="sr-Latn-RS" sz="2800" dirty="0" smtClean="0">
                <a:latin typeface="Palatino Linotype" panose="02040502050505030304" pitchFamily="18" charset="0"/>
              </a:rPr>
              <a:t>31.g. protjerao ga </a:t>
            </a:r>
            <a:r>
              <a:rPr lang="hr-HR" altLang="sr-Latn-RS" sz="2800" dirty="0" err="1" smtClean="0">
                <a:latin typeface="Palatino Linotype" panose="02040502050505030304" pitchFamily="18" charset="0"/>
              </a:rPr>
              <a:t>Sejan</a:t>
            </a:r>
            <a:endParaRPr lang="hr-HR" altLang="sr-Latn-RS" sz="2800" dirty="0" smtClean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altLang="sr-Latn-RS" sz="2400" i="1" dirty="0" smtClean="0">
              <a:solidFill>
                <a:schemeClr val="accent4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hr-HR" altLang="sr-Latn-RS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Ego</a:t>
            </a:r>
            <a:r>
              <a:rPr lang="hr-HR" altLang="sr-Latn-RS" sz="2800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 </a:t>
            </a:r>
            <a:r>
              <a:rPr lang="hr-HR" altLang="sr-Latn-RS" sz="2800" i="1" dirty="0" err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quem</a:t>
            </a:r>
            <a:r>
              <a:rPr lang="hr-HR" altLang="sr-Latn-RS" sz="2800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Pierio</a:t>
            </a:r>
            <a:r>
              <a:rPr lang="hr-HR" altLang="sr-Latn-RS" sz="2800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mater </a:t>
            </a:r>
            <a:r>
              <a:rPr lang="hr-HR" altLang="sr-Latn-RS" sz="2800" i="1" dirty="0" err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enixa</a:t>
            </a:r>
            <a:r>
              <a:rPr lang="hr-HR" altLang="sr-Latn-RS" sz="2800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est</a:t>
            </a:r>
            <a:r>
              <a:rPr lang="hr-HR" altLang="sr-Latn-RS" sz="2800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2800" i="1" dirty="0" err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iugo</a:t>
            </a:r>
            <a:r>
              <a:rPr lang="hr-HR" altLang="sr-Latn-RS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(3, 1, </a:t>
            </a:r>
            <a:r>
              <a:rPr lang="hr-HR" altLang="sr-Latn-RS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17)</a:t>
            </a:r>
          </a:p>
          <a:p>
            <a:pPr marL="0" indent="0" algn="ctr">
              <a:buNone/>
            </a:pP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Calumniari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si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quis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autem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voluerit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</a:t>
            </a:r>
          </a:p>
          <a:p>
            <a:pPr marL="0" indent="0" algn="ctr">
              <a:buNone/>
            </a:pP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quod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arbores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loquantur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non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tantum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ferae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</a:t>
            </a:r>
          </a:p>
          <a:p>
            <a:pPr marL="0" indent="0" algn="ctr">
              <a:buNone/>
            </a:pP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fictis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iocari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nos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meminerit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fabulis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. </a:t>
            </a:r>
            <a:r>
              <a:rPr lang="hr-H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(P, 5-7)</a:t>
            </a:r>
            <a:endParaRPr lang="hr-HR" sz="28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7753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1507067"/>
          </a:xfrm>
        </p:spPr>
        <p:txBody>
          <a:bodyPr/>
          <a:lstStyle/>
          <a:p>
            <a:r>
              <a:rPr lang="hr-HR" sz="4400" cap="none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Djelo</a:t>
            </a:r>
            <a:endParaRPr lang="hr-HR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7067"/>
            <a:ext cx="10490200" cy="4893733"/>
          </a:xfrm>
        </p:spPr>
        <p:txBody>
          <a:bodyPr>
            <a:noAutofit/>
          </a:bodyPr>
          <a:lstStyle/>
          <a:p>
            <a:r>
              <a:rPr lang="hr-HR" altLang="sr-Latn-RS" sz="3200" i="1" dirty="0" err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Fabularum</a:t>
            </a:r>
            <a:r>
              <a:rPr lang="hr-HR" altLang="sr-Latn-RS" sz="3200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sz="3200" i="1" dirty="0" err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Aesopiarum</a:t>
            </a:r>
            <a:r>
              <a:rPr lang="hr-HR" altLang="sr-Latn-RS" sz="3200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libri </a:t>
            </a:r>
            <a:endParaRPr lang="hr-HR" altLang="sr-Latn-RS" sz="3200" i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lvl="1"/>
            <a:r>
              <a:rPr lang="hr-HR" altLang="sr-Latn-RS" sz="2800" dirty="0" smtClean="0">
                <a:latin typeface="Palatino Linotype" panose="02040502050505030304" pitchFamily="18" charset="0"/>
              </a:rPr>
              <a:t>2+3 knjige, </a:t>
            </a:r>
            <a:r>
              <a:rPr lang="hr-HR" altLang="sr-Latn-RS" sz="2800" dirty="0">
                <a:latin typeface="Palatino Linotype" panose="02040502050505030304" pitchFamily="18" charset="0"/>
              </a:rPr>
              <a:t>oko 140 </a:t>
            </a:r>
            <a:r>
              <a:rPr lang="hr-HR" altLang="sr-Latn-RS" sz="2800" dirty="0" smtClean="0">
                <a:latin typeface="Palatino Linotype" panose="02040502050505030304" pitchFamily="18" charset="0"/>
              </a:rPr>
              <a:t>basni ispjevanih </a:t>
            </a:r>
            <a:r>
              <a:rPr lang="hr-HR" altLang="sr-Latn-RS" sz="2800" dirty="0">
                <a:latin typeface="Palatino Linotype" panose="02040502050505030304" pitchFamily="18" charset="0"/>
              </a:rPr>
              <a:t>u jampskim </a:t>
            </a:r>
            <a:r>
              <a:rPr lang="hr-HR" altLang="sr-Latn-RS" sz="2800" dirty="0" err="1" smtClean="0">
                <a:latin typeface="Palatino Linotype" panose="02040502050505030304" pitchFamily="18" charset="0"/>
              </a:rPr>
              <a:t>senarima</a:t>
            </a:r>
            <a:endParaRPr lang="hr-HR" altLang="sr-Latn-RS" sz="2800" dirty="0" smtClean="0">
              <a:latin typeface="Palatino Linotype" panose="02040502050505030304" pitchFamily="18" charset="0"/>
            </a:endParaRPr>
          </a:p>
          <a:p>
            <a:pPr lvl="1"/>
            <a:r>
              <a:rPr lang="hr-HR" sz="2800" dirty="0" smtClean="0">
                <a:latin typeface="Palatino Linotype" panose="02040502050505030304" pitchFamily="18" charset="0"/>
              </a:rPr>
              <a:t>Prve 2 knjige:  </a:t>
            </a:r>
            <a:r>
              <a:rPr lang="hr-HR" sz="2800" dirty="0" err="1" smtClean="0">
                <a:latin typeface="Palatino Linotype" panose="02040502050505030304" pitchFamily="18" charset="0"/>
              </a:rPr>
              <a:t>Ezopov</a:t>
            </a:r>
            <a:r>
              <a:rPr lang="hr-HR" sz="2800" dirty="0" smtClean="0">
                <a:latin typeface="Palatino Linotype" panose="02040502050505030304" pitchFamily="18" charset="0"/>
              </a:rPr>
              <a:t> tip životinjske basne</a:t>
            </a:r>
          </a:p>
          <a:p>
            <a:pPr lvl="1"/>
            <a:r>
              <a:rPr lang="hr-HR" sz="2800" dirty="0" smtClean="0">
                <a:latin typeface="Palatino Linotype" panose="02040502050505030304" pitchFamily="18" charset="0"/>
              </a:rPr>
              <a:t>Ostale 3</a:t>
            </a:r>
            <a:r>
              <a:rPr lang="hr-HR" sz="2800" dirty="0">
                <a:latin typeface="Palatino Linotype" panose="02040502050505030304" pitchFamily="18" charset="0"/>
              </a:rPr>
              <a:t>: originalne priče iz života, povijesne i suvremene anegdote, deskriptive pjesme i pjesme političkog </a:t>
            </a:r>
            <a:r>
              <a:rPr lang="hr-HR" sz="2800" dirty="0" smtClean="0">
                <a:latin typeface="Palatino Linotype" panose="02040502050505030304" pitchFamily="18" charset="0"/>
              </a:rPr>
              <a:t>sadržaja</a:t>
            </a:r>
          </a:p>
          <a:p>
            <a:pPr lvl="2"/>
            <a:r>
              <a:rPr lang="hr-HR" sz="2400" dirty="0" smtClean="0">
                <a:latin typeface="Palatino Linotype" panose="02040502050505030304" pitchFamily="18" charset="0"/>
              </a:rPr>
              <a:t>Likovi su i </a:t>
            </a:r>
            <a:r>
              <a:rPr lang="hr-HR" sz="2400" dirty="0" err="1" smtClean="0">
                <a:latin typeface="Palatino Linotype" panose="02040502050505030304" pitchFamily="18" charset="0"/>
              </a:rPr>
              <a:t>Tiberije</a:t>
            </a:r>
            <a:r>
              <a:rPr lang="hr-HR" sz="2400" dirty="0" smtClean="0">
                <a:latin typeface="Palatino Linotype" panose="02040502050505030304" pitchFamily="18" charset="0"/>
              </a:rPr>
              <a:t> i August</a:t>
            </a:r>
          </a:p>
          <a:p>
            <a:pPr lvl="2"/>
            <a:endParaRPr lang="hr-HR" sz="24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marL="914400" lvl="2" indent="0">
              <a:buNone/>
            </a:pP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Numquam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est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fidelis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cum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potente</a:t>
            </a:r>
            <a:r>
              <a:rPr lang="hr-HR" sz="28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societas</a:t>
            </a:r>
            <a:r>
              <a:rPr lang="hr-HR" sz="2400" dirty="0" smtClean="0">
                <a:latin typeface="Palatino Linotype" panose="02040502050505030304" pitchFamily="18" charset="0"/>
              </a:rPr>
              <a:t> (I, 5, 1)</a:t>
            </a:r>
            <a:endParaRPr lang="hr-HR" sz="2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3360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1507067"/>
          </a:xfrm>
        </p:spPr>
        <p:txBody>
          <a:bodyPr/>
          <a:lstStyle/>
          <a:p>
            <a:r>
              <a:rPr lang="hr-HR" sz="4000" cap="none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Karakteristike</a:t>
            </a:r>
            <a:endParaRPr lang="hr-HR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1507067"/>
            <a:ext cx="10127223" cy="4974415"/>
          </a:xfrm>
        </p:spPr>
        <p:txBody>
          <a:bodyPr>
            <a:normAutofit/>
          </a:bodyPr>
          <a:lstStyle/>
          <a:p>
            <a:r>
              <a:rPr lang="hr-HR" sz="3200" i="1" dirty="0" err="1" smtClean="0">
                <a:latin typeface="Palatino Linotype" panose="02040502050505030304" pitchFamily="18" charset="0"/>
              </a:rPr>
              <a:t>Sermo</a:t>
            </a:r>
            <a:r>
              <a:rPr lang="hr-HR" sz="3200" i="1" dirty="0" smtClean="0">
                <a:latin typeface="Palatino Linotype" panose="02040502050505030304" pitchFamily="18" charset="0"/>
              </a:rPr>
              <a:t> </a:t>
            </a:r>
            <a:r>
              <a:rPr lang="hr-HR" sz="3200" i="1" dirty="0" err="1" smtClean="0">
                <a:latin typeface="Palatino Linotype" panose="02040502050505030304" pitchFamily="18" charset="0"/>
              </a:rPr>
              <a:t>urbanus</a:t>
            </a:r>
            <a:r>
              <a:rPr lang="hr-HR" sz="3200" i="1" dirty="0" smtClean="0">
                <a:latin typeface="Palatino Linotype" panose="02040502050505030304" pitchFamily="18" charset="0"/>
              </a:rPr>
              <a:t> </a:t>
            </a:r>
          </a:p>
          <a:p>
            <a:pPr lvl="1"/>
            <a:r>
              <a:rPr lang="hr-HR" sz="2800" dirty="0" smtClean="0">
                <a:latin typeface="Palatino Linotype" panose="02040502050505030304" pitchFamily="18" charset="0"/>
              </a:rPr>
              <a:t>jednostavan, ali dotjeran latinski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lang="hr-HR" sz="2800" kern="1200" cap="none" dirty="0" smtClean="0">
                <a:solidFill>
                  <a:schemeClr val="bg2">
                    <a:lumMod val="50000"/>
                  </a:schemeClr>
                </a:solidFill>
                <a:effectLst/>
                <a:latin typeface="Palatino Linotype" panose="02040502050505030304" pitchFamily="18" charset="0"/>
              </a:rPr>
              <a:t>žanr koji je vrlo blizak usmenoj književnosti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lang="hr-HR" sz="2800" kern="1200" cap="none" dirty="0" smtClean="0">
                <a:solidFill>
                  <a:schemeClr val="bg2">
                    <a:lumMod val="50000"/>
                  </a:schemeClr>
                </a:solidFill>
                <a:effectLst/>
                <a:latin typeface="Palatino Linotype" panose="02040502050505030304" pitchFamily="18" charset="0"/>
              </a:rPr>
              <a:t>~ komedija</a:t>
            </a:r>
            <a:endParaRPr lang="hr-HR" sz="2800" dirty="0" smtClean="0">
              <a:effectLst/>
              <a:latin typeface="Palatino Linotype" panose="02040502050505030304" pitchFamily="18" charset="0"/>
            </a:endParaRPr>
          </a:p>
          <a:p>
            <a:pPr rtl="0" eaLnBrk="1" latinLnBrk="0" hangingPunct="1"/>
            <a:r>
              <a:rPr lang="hr-HR" sz="3200" dirty="0">
                <a:latin typeface="Palatino Linotype" panose="02040502050505030304" pitchFamily="18" charset="0"/>
              </a:rPr>
              <a:t>D</a:t>
            </a:r>
            <a:r>
              <a:rPr lang="hr-HR" sz="3200" kern="1200" cap="none" dirty="0" smtClean="0">
                <a:solidFill>
                  <a:schemeClr val="bg2">
                    <a:lumMod val="50000"/>
                  </a:schemeClr>
                </a:solidFill>
                <a:effectLst/>
                <a:latin typeface="Palatino Linotype" panose="02040502050505030304" pitchFamily="18" charset="0"/>
              </a:rPr>
              <a:t>ruštvena satira - usmjerenost basne protiv moćnih i u obranu nižih i potlačenih ljudi</a:t>
            </a:r>
          </a:p>
          <a:p>
            <a:pPr lvl="1"/>
            <a:r>
              <a:rPr lang="hr-HR" altLang="sr-Latn-RS" sz="3000" dirty="0" smtClean="0">
                <a:latin typeface="Palatino Linotype" panose="02040502050505030304" pitchFamily="18" charset="0"/>
              </a:rPr>
              <a:t>Barem do 3. knjige </a:t>
            </a:r>
          </a:p>
          <a:p>
            <a:pPr lvl="2"/>
            <a:r>
              <a:rPr lang="pt-BR" altLang="sr-Latn-RS" sz="2800" i="1" dirty="0" smtClean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Palam </a:t>
            </a:r>
            <a:r>
              <a:rPr lang="pt-BR" altLang="sr-Latn-RS" sz="28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muttire plebeio piaculum </a:t>
            </a:r>
            <a:r>
              <a:rPr lang="pt-BR" altLang="sr-Latn-RS" sz="2800" i="1" dirty="0" smtClean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est</a:t>
            </a:r>
            <a:r>
              <a:rPr lang="hr-HR" altLang="sr-Latn-RS" sz="2800" dirty="0" smtClean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(III, </a:t>
            </a:r>
            <a:r>
              <a:rPr lang="hr-HR" altLang="sr-Latn-RS" sz="2800" dirty="0" err="1" smtClean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epil</a:t>
            </a:r>
            <a:r>
              <a:rPr lang="hr-HR" altLang="sr-Latn-RS" sz="2800" dirty="0" smtClean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. 33)</a:t>
            </a:r>
            <a:endParaRPr lang="hr-HR" altLang="sr-Latn-RS" sz="2800" i="1" dirty="0">
              <a:solidFill>
                <a:schemeClr val="accent4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15299" y="6481482"/>
            <a:ext cx="45575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>
                <a:latin typeface="Palatino Linotype" panose="02040502050505030304" pitchFamily="18" charset="0"/>
              </a:rPr>
              <a:t>http://www.hellenism.net/greece/ancient-greek-literature/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1404" y="0"/>
            <a:ext cx="4731685" cy="329160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1380004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0" y="5527678"/>
            <a:ext cx="5128154" cy="665161"/>
          </a:xfrm>
        </p:spPr>
        <p:txBody>
          <a:bodyPr>
            <a:normAutofit/>
          </a:bodyPr>
          <a:lstStyle/>
          <a:p>
            <a:r>
              <a:rPr lang="hr-H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(III, p. </a:t>
            </a:r>
            <a:r>
              <a:rPr lang="hr-H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33-44; IV, XXII, 3-9)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" y="0"/>
            <a:ext cx="5621866" cy="685800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Nunc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fabularum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cur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sit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inuentum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genus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  <a:b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breui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docebo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.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Seruitus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obnoxia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  <a:b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quia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quae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uolebat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non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audebat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dicere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  <a:b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affectus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proprios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in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fabellas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transtulit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  <a:b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calumniamque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fictis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elusit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iocis</a:t>
            </a:r>
            <a:r>
              <a:rPr lang="hr-HR" sz="2200" i="1" dirty="0" smtClean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Ego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illius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pro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semita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feci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uiam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cogitaui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plura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quam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reliquerat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in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calamitatem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deligens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quaedam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meam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quodsi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accusator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alius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Seiano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foret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si testis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alius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iudex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alius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denique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dignum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faterer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esse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me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tantis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malis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nec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his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dolorem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delenirem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remediis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1"/>
            <a:ext cx="5650442" cy="47577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Quicquid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putabit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esse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dignum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memoria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  <a:b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Aesopi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dicet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; si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quid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minus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adriserit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  <a:b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a me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contendet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fictum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quouis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pignore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.</a:t>
            </a:r>
            <a:b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Quem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uolo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refelli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iam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nunc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responso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meo:</a:t>
            </a:r>
            <a:b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siue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hoc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ineptum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siue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laudandum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est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opus,</a:t>
            </a:r>
            <a:b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inuenit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ille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nostra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perfecit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manus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.</a:t>
            </a:r>
            <a:b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Sed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exsequamur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coepti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propositum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ordinem</a:t>
            </a:r>
            <a:r>
              <a:rPr lang="hr-HR" sz="2200" i="1" dirty="0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66948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12" y="0"/>
            <a:ext cx="8534400" cy="1507067"/>
          </a:xfrm>
        </p:spPr>
        <p:txBody>
          <a:bodyPr>
            <a:normAutofit/>
          </a:bodyPr>
          <a:lstStyle/>
          <a:p>
            <a:r>
              <a:rPr lang="hr-HR" sz="4000" cap="none" dirty="0" smtClean="0">
                <a:latin typeface="Palatino Linotype" panose="02040502050505030304" pitchFamily="18" charset="0"/>
              </a:rPr>
              <a:t>Struktura basne</a:t>
            </a:r>
            <a:endParaRPr lang="hr-HR" sz="4000" cap="none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295400"/>
            <a:ext cx="11684000" cy="5562600"/>
          </a:xfrm>
        </p:spPr>
        <p:txBody>
          <a:bodyPr>
            <a:noAutofit/>
          </a:bodyPr>
          <a:lstStyle/>
          <a:p>
            <a:r>
              <a:rPr lang="hr-HR" altLang="sr-Latn-RS" sz="2400" dirty="0" smtClean="0">
                <a:latin typeface="Palatino Linotype" panose="02040502050505030304" pitchFamily="18" charset="0"/>
              </a:rPr>
              <a:t>Svaka basna ima 2 dijela: </a:t>
            </a:r>
            <a:r>
              <a:rPr lang="hr-HR" altLang="sr-Latn-RS" sz="2400" i="1" dirty="0" err="1" smtClean="0">
                <a:latin typeface="Palatino Linotype" panose="02040502050505030304" pitchFamily="18" charset="0"/>
              </a:rPr>
              <a:t>promythion</a:t>
            </a:r>
            <a:r>
              <a:rPr lang="hr-HR" altLang="sr-Latn-RS" sz="2400" dirty="0" smtClean="0">
                <a:latin typeface="Palatino Linotype" panose="02040502050505030304" pitchFamily="18" charset="0"/>
              </a:rPr>
              <a:t> (predgovor / pogovor)</a:t>
            </a:r>
          </a:p>
          <a:p>
            <a:pPr marL="0" indent="0">
              <a:buNone/>
            </a:pPr>
            <a:r>
              <a:rPr lang="hr-HR" altLang="sr-Latn-RS" sz="2400" dirty="0">
                <a:latin typeface="Palatino Linotype" panose="02040502050505030304" pitchFamily="18" charset="0"/>
              </a:rPr>
              <a:t>	</a:t>
            </a:r>
            <a:r>
              <a:rPr lang="hr-HR" altLang="sr-Latn-RS" sz="2400" dirty="0" smtClean="0">
                <a:latin typeface="Palatino Linotype" panose="02040502050505030304" pitchFamily="18" charset="0"/>
              </a:rPr>
              <a:t>                                        </a:t>
            </a:r>
            <a:r>
              <a:rPr lang="hr-HR" altLang="sr-Latn-RS" sz="2400" i="1" dirty="0" err="1" smtClean="0">
                <a:latin typeface="Palatino Linotype" panose="02040502050505030304" pitchFamily="18" charset="0"/>
              </a:rPr>
              <a:t>epimythion</a:t>
            </a:r>
            <a:r>
              <a:rPr lang="hr-HR" altLang="sr-Latn-RS" sz="2400" dirty="0" smtClean="0">
                <a:latin typeface="Palatino Linotype" panose="02040502050505030304" pitchFamily="18" charset="0"/>
              </a:rPr>
              <a:t> (pojašnjenje pouke)</a:t>
            </a:r>
          </a:p>
          <a:p>
            <a:r>
              <a:rPr lang="hr-HR" altLang="sr-Latn-RS" sz="2400" i="1" dirty="0" err="1" smtClean="0">
                <a:latin typeface="Palatino Linotype" panose="02040502050505030304" pitchFamily="18" charset="0"/>
              </a:rPr>
              <a:t>Promythion</a:t>
            </a:r>
            <a:r>
              <a:rPr lang="hr-HR" altLang="sr-Latn-RS" sz="2400" dirty="0" smtClean="0">
                <a:latin typeface="Palatino Linotype" panose="02040502050505030304" pitchFamily="18" charset="0"/>
              </a:rPr>
              <a:t> sadrži univerzalne istine </a:t>
            </a:r>
          </a:p>
          <a:p>
            <a:pPr lvl="1"/>
            <a:r>
              <a:rPr lang="hr-HR" altLang="sr-Latn-RS" sz="2200" dirty="0" smtClean="0">
                <a:latin typeface="Palatino Linotype" panose="02040502050505030304" pitchFamily="18" charset="0"/>
              </a:rPr>
              <a:t>čest neuobičajeni poredak izraza/fraze (odraz narušenog državnog ustroja)</a:t>
            </a:r>
          </a:p>
          <a:p>
            <a:r>
              <a:rPr lang="hr-HR" altLang="sr-Latn-RS" sz="2400" i="1" dirty="0" err="1" smtClean="0">
                <a:latin typeface="Palatino Linotype" panose="02040502050505030304" pitchFamily="18" charset="0"/>
              </a:rPr>
              <a:t>Epimythion</a:t>
            </a:r>
            <a:r>
              <a:rPr lang="hr-HR" altLang="sr-Latn-RS" sz="2400" dirty="0" smtClean="0">
                <a:latin typeface="Palatino Linotype" panose="02040502050505030304" pitchFamily="18" charset="0"/>
              </a:rPr>
              <a:t> je ilustracija univerzalne istine</a:t>
            </a:r>
          </a:p>
          <a:p>
            <a:pPr lvl="1"/>
            <a:r>
              <a:rPr lang="hr-HR" altLang="sr-Latn-RS" sz="2200" dirty="0" smtClean="0">
                <a:latin typeface="Palatino Linotype" panose="02040502050505030304" pitchFamily="18" charset="0"/>
              </a:rPr>
              <a:t>likovi u basni poprimaju univerzalne karakteristike (lukava lisica, </a:t>
            </a:r>
            <a:r>
              <a:rPr lang="hr-HR" altLang="sr-Latn-RS" sz="2200" dirty="0" smtClean="0">
                <a:latin typeface="Palatino Linotype" panose="02040502050505030304" pitchFamily="18" charset="0"/>
              </a:rPr>
              <a:t>zločesti </a:t>
            </a:r>
            <a:r>
              <a:rPr lang="hr-HR" altLang="sr-Latn-RS" sz="2200" dirty="0" smtClean="0">
                <a:latin typeface="Palatino Linotype" panose="02040502050505030304" pitchFamily="18" charset="0"/>
              </a:rPr>
              <a:t>ili </a:t>
            </a:r>
            <a:r>
              <a:rPr lang="hr-HR" altLang="sr-Latn-RS" sz="2200" dirty="0" smtClean="0">
                <a:latin typeface="Palatino Linotype" panose="02040502050505030304" pitchFamily="18" charset="0"/>
              </a:rPr>
              <a:t>grabežljivi vuk</a:t>
            </a:r>
            <a:r>
              <a:rPr lang="hr-HR" altLang="sr-Latn-RS" sz="2200" dirty="0">
                <a:latin typeface="Palatino Linotype" panose="02040502050505030304" pitchFamily="18" charset="0"/>
              </a:rPr>
              <a:t>, </a:t>
            </a:r>
            <a:r>
              <a:rPr lang="hr-HR" altLang="sr-Latn-RS" sz="2200" dirty="0" smtClean="0">
                <a:latin typeface="Palatino Linotype" panose="02040502050505030304" pitchFamily="18" charset="0"/>
              </a:rPr>
              <a:t>oholi gavran</a:t>
            </a:r>
            <a:r>
              <a:rPr lang="hr-HR" altLang="sr-Latn-RS" sz="2200" dirty="0">
                <a:latin typeface="Palatino Linotype" panose="02040502050505030304" pitchFamily="18" charset="0"/>
              </a:rPr>
              <a:t>, </a:t>
            </a:r>
            <a:r>
              <a:rPr lang="hr-HR" altLang="sr-Latn-RS" sz="2200" dirty="0" smtClean="0">
                <a:latin typeface="Palatino Linotype" panose="02040502050505030304" pitchFamily="18" charset="0"/>
              </a:rPr>
              <a:t>strpljiva ili naivna ovca </a:t>
            </a:r>
            <a:r>
              <a:rPr lang="hr-HR" altLang="sr-Latn-RS" sz="2200">
                <a:latin typeface="Palatino Linotype" panose="02040502050505030304" pitchFamily="18" charset="0"/>
              </a:rPr>
              <a:t>itd</a:t>
            </a:r>
            <a:r>
              <a:rPr lang="hr-HR" altLang="sr-Latn-RS" sz="2200" smtClean="0">
                <a:latin typeface="Palatino Linotype" panose="02040502050505030304" pitchFamily="18" charset="0"/>
              </a:rPr>
              <a:t>.)</a:t>
            </a:r>
            <a:endParaRPr lang="hr-HR" altLang="sr-Latn-RS" sz="2200" dirty="0" smtClean="0">
              <a:latin typeface="Palatino Linotype" panose="02040502050505030304" pitchFamily="18" charset="0"/>
            </a:endParaRPr>
          </a:p>
          <a:p>
            <a:r>
              <a:rPr lang="hr-HR" altLang="sr-Latn-RS" sz="2400" dirty="0" smtClean="0">
                <a:latin typeface="Palatino Linotype" panose="02040502050505030304" pitchFamily="18" charset="0"/>
              </a:rPr>
              <a:t>Basne </a:t>
            </a:r>
            <a:r>
              <a:rPr lang="hr-HR" altLang="sr-Latn-RS" sz="2400" dirty="0">
                <a:latin typeface="Palatino Linotype" panose="02040502050505030304" pitchFamily="18" charset="0"/>
              </a:rPr>
              <a:t>se dijele na: </a:t>
            </a:r>
            <a:endParaRPr lang="hr-HR" altLang="sr-Latn-RS" sz="2400" dirty="0" smtClean="0">
              <a:latin typeface="Palatino Linotype" panose="02040502050505030304" pitchFamily="18" charset="0"/>
            </a:endParaRPr>
          </a:p>
          <a:p>
            <a:pPr lvl="1"/>
            <a:r>
              <a:rPr lang="hr-HR" altLang="sr-Latn-RS" sz="2000" dirty="0" smtClean="0">
                <a:latin typeface="Palatino Linotype" panose="02040502050505030304" pitchFamily="18" charset="0"/>
              </a:rPr>
              <a:t> </a:t>
            </a:r>
            <a:r>
              <a:rPr lang="hr-HR" altLang="sr-Latn-RS" sz="2000" dirty="0">
                <a:latin typeface="Palatino Linotype" panose="02040502050505030304" pitchFamily="18" charset="0"/>
              </a:rPr>
              <a:t>prijevodi i parafraze</a:t>
            </a:r>
          </a:p>
          <a:p>
            <a:pPr lvl="1"/>
            <a:r>
              <a:rPr lang="hr-HR" altLang="sr-Latn-RS" sz="2000" dirty="0" smtClean="0">
                <a:latin typeface="Palatino Linotype" panose="02040502050505030304" pitchFamily="18" charset="0"/>
              </a:rPr>
              <a:t> </a:t>
            </a:r>
            <a:r>
              <a:rPr lang="hr-HR" altLang="sr-Latn-RS" sz="2000" dirty="0">
                <a:latin typeface="Palatino Linotype" panose="02040502050505030304" pitchFamily="18" charset="0"/>
              </a:rPr>
              <a:t>anegdote s moralističkom tendencijom</a:t>
            </a:r>
          </a:p>
          <a:p>
            <a:pPr lvl="1"/>
            <a:r>
              <a:rPr lang="hr-HR" altLang="sr-Latn-RS" sz="2000" dirty="0" smtClean="0">
                <a:latin typeface="Palatino Linotype" panose="02040502050505030304" pitchFamily="18" charset="0"/>
              </a:rPr>
              <a:t>ostale </a:t>
            </a:r>
            <a:r>
              <a:rPr lang="hr-HR" altLang="sr-Latn-RS" sz="2000" dirty="0">
                <a:latin typeface="Palatino Linotype" panose="02040502050505030304" pitchFamily="18" charset="0"/>
              </a:rPr>
              <a:t>basne </a:t>
            </a:r>
          </a:p>
        </p:txBody>
      </p:sp>
    </p:spTree>
    <p:extLst>
      <p:ext uri="{BB962C8B-B14F-4D97-AF65-F5344CB8AC3E}">
        <p14:creationId xmlns:p14="http://schemas.microsoft.com/office/powerpoint/2010/main" val="4059978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-67734"/>
            <a:ext cx="8534400" cy="1507067"/>
          </a:xfrm>
        </p:spPr>
        <p:txBody>
          <a:bodyPr/>
          <a:lstStyle/>
          <a:p>
            <a:r>
              <a:rPr lang="hr-HR" sz="40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Doprinos</a:t>
            </a: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168400"/>
            <a:ext cx="11507788" cy="5511800"/>
          </a:xfrm>
        </p:spPr>
        <p:txBody>
          <a:bodyPr>
            <a:normAutofit/>
          </a:bodyPr>
          <a:lstStyle/>
          <a:p>
            <a:r>
              <a:rPr lang="hr-HR" altLang="sr-Latn-RS" sz="3200" dirty="0" smtClean="0">
                <a:latin typeface="Palatino Linotype" panose="02040502050505030304" pitchFamily="18" charset="0"/>
              </a:rPr>
              <a:t>Standardizirao i kodificirao basnu</a:t>
            </a:r>
          </a:p>
          <a:p>
            <a:r>
              <a:rPr lang="hr-HR" altLang="sr-Latn-RS" sz="3200" dirty="0" smtClean="0">
                <a:latin typeface="Palatino Linotype" panose="02040502050505030304" pitchFamily="18" charset="0"/>
              </a:rPr>
              <a:t>Dao basni određeni prepoznatljivi ton</a:t>
            </a:r>
          </a:p>
          <a:p>
            <a:r>
              <a:rPr lang="hr-HR" altLang="sr-Latn-RS" sz="3200" dirty="0" smtClean="0">
                <a:latin typeface="Palatino Linotype" panose="02040502050505030304" pitchFamily="18" charset="0"/>
              </a:rPr>
              <a:t>Uveo ljudski lik uz dotadašnje životinje i drveće</a:t>
            </a:r>
          </a:p>
          <a:p>
            <a:r>
              <a:rPr lang="hr-HR" altLang="sr-Latn-RS" sz="3200" dirty="0" smtClean="0">
                <a:latin typeface="Palatino Linotype" panose="02040502050505030304" pitchFamily="18" charset="0"/>
              </a:rPr>
              <a:t>Utemeljio basnu kao novi pjesnički žanr</a:t>
            </a:r>
          </a:p>
          <a:p>
            <a:pPr lvl="1"/>
            <a:r>
              <a:rPr lang="hr-HR" altLang="sr-Latn-RS" sz="2800" dirty="0" smtClean="0">
                <a:latin typeface="Palatino Linotype" panose="02040502050505030304" pitchFamily="18" charset="0"/>
              </a:rPr>
              <a:t>omiljen kod Rimljana</a:t>
            </a:r>
          </a:p>
          <a:p>
            <a:r>
              <a:rPr lang="hr-HR" altLang="sr-Latn-RS" sz="3200" dirty="0" smtClean="0">
                <a:latin typeface="Palatino Linotype" panose="02040502050505030304" pitchFamily="18" charset="0"/>
              </a:rPr>
              <a:t>Prvi koji je ostavio zbirku basni zamišljenu kao neovisno pjesničko djelo namijenjeno čitatelju</a:t>
            </a:r>
            <a:endParaRPr lang="hr-HR" altLang="sr-Latn-RS" sz="32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671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90</TotalTime>
  <Words>270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Palatino Linotype</vt:lpstr>
      <vt:lpstr>Wingdings 3</vt:lpstr>
      <vt:lpstr>Slice</vt:lpstr>
      <vt:lpstr>Phaedrus</vt:lpstr>
      <vt:lpstr>Fedro</vt:lpstr>
      <vt:lpstr>Djelo</vt:lpstr>
      <vt:lpstr>Karakteristike</vt:lpstr>
      <vt:lpstr>(III, p. 33-44; IV, XXII, 3-9)</vt:lpstr>
      <vt:lpstr>Struktura basne</vt:lpstr>
      <vt:lpstr>Doprinos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Phaedrus</dc:title>
  <dc:creator>mmatasovic</dc:creator>
  <cp:lastModifiedBy>Maja</cp:lastModifiedBy>
  <cp:revision>14</cp:revision>
  <dcterms:created xsi:type="dcterms:W3CDTF">2017-03-22T15:41:30Z</dcterms:created>
  <dcterms:modified xsi:type="dcterms:W3CDTF">2017-04-04T18:19:23Z</dcterms:modified>
</cp:coreProperties>
</file>