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9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7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31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57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30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77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68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71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496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0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49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D7A6-7CDE-4278-8E10-2D94A1C03E32}" type="datetimeFigureOut">
              <a:rPr lang="hr-HR" smtClean="0"/>
              <a:t>10.11.2015.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0154C-1FF4-4EF1-9DF8-D09D028FA9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3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Pitanja u upitniku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Kvantitativne metode istraživanja</a:t>
            </a:r>
          </a:p>
          <a:p>
            <a:r>
              <a:rPr lang="hr-HR" dirty="0" smtClean="0"/>
              <a:t>dr. </a:t>
            </a:r>
            <a:r>
              <a:rPr lang="hr-HR" dirty="0" err="1" smtClean="0"/>
              <a:t>sc</a:t>
            </a:r>
            <a:r>
              <a:rPr lang="hr-HR" dirty="0" smtClean="0"/>
              <a:t>. Dario Pavić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557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odgovora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Nominalne, </a:t>
            </a:r>
            <a:r>
              <a:rPr lang="hr-HR" dirty="0" err="1" smtClean="0"/>
              <a:t>ordinalne</a:t>
            </a:r>
            <a:r>
              <a:rPr lang="hr-HR" dirty="0" smtClean="0"/>
              <a:t> i numeričke varijable:</a:t>
            </a:r>
          </a:p>
          <a:p>
            <a:r>
              <a:rPr lang="hr-HR" dirty="0" smtClean="0"/>
              <a:t>Kako dobiti nominalne mjere?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49" y="2337813"/>
            <a:ext cx="3235469" cy="39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0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odgovora – Nominalne mjere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Tko se kvalificira (koja grupa)?</a:t>
            </a:r>
          </a:p>
          <a:p>
            <a:r>
              <a:rPr lang="hr-HR" dirty="0" smtClean="0"/>
              <a:t>Odgovori su međusobno isključivi – osim u pitanjima gdje je moguće više odgovora – drugačije kodiranje </a:t>
            </a:r>
          </a:p>
          <a:p>
            <a:r>
              <a:rPr lang="hr-HR" dirty="0" smtClean="0"/>
              <a:t>Odgovori su iscrpivi – uključenost svih kategorija. Pažljivo s kategorijom „ostali/ostalo”.</a:t>
            </a:r>
          </a:p>
          <a:p>
            <a:r>
              <a:rPr lang="hr-HR" dirty="0" smtClean="0"/>
              <a:t>Odgovori moraju imati smisla – primjer s kategorijama dobi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226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odgovora – Nominalne mjere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032" y="3237807"/>
            <a:ext cx="29718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484" y="2923482"/>
            <a:ext cx="2438400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536" y="2933526"/>
            <a:ext cx="26479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odgovora – </a:t>
            </a:r>
            <a:r>
              <a:rPr lang="hr-HR" dirty="0" err="1" smtClean="0"/>
              <a:t>ordinalne</a:t>
            </a:r>
            <a:r>
              <a:rPr lang="hr-HR" dirty="0" smtClean="0"/>
              <a:t> mjere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Primjeri odgovora:</a:t>
            </a:r>
          </a:p>
          <a:p>
            <a:r>
              <a:rPr lang="hr-HR" dirty="0" smtClean="0"/>
              <a:t>U </a:t>
            </a:r>
            <a:r>
              <a:rPr lang="hr-HR" dirty="0" smtClean="0">
                <a:solidFill>
                  <a:srgbClr val="FF0000"/>
                </a:solidFill>
              </a:rPr>
              <a:t>potpunosti se slažem</a:t>
            </a:r>
            <a:r>
              <a:rPr lang="hr-HR" dirty="0" smtClean="0"/>
              <a:t>, </a:t>
            </a:r>
            <a:r>
              <a:rPr lang="hr-HR" dirty="0" smtClean="0">
                <a:solidFill>
                  <a:schemeClr val="accent2"/>
                </a:solidFill>
              </a:rPr>
              <a:t>slažem se</a:t>
            </a:r>
            <a:r>
              <a:rPr lang="hr-HR" dirty="0" smtClean="0"/>
              <a:t>, </a:t>
            </a:r>
            <a:r>
              <a:rPr lang="hr-H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niti se slažem, niti ne slažem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92D050"/>
                </a:solidFill>
              </a:rPr>
              <a:t>ne slažem se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00B0F0"/>
                </a:solidFill>
              </a:rPr>
              <a:t>u potpunosti se ne slažem </a:t>
            </a:r>
          </a:p>
          <a:p>
            <a:r>
              <a:rPr lang="hr-HR" dirty="0" smtClean="0"/>
              <a:t>Izvrsno, vrlo dobro, dobro, zadovoljavajuće, loše</a:t>
            </a:r>
          </a:p>
          <a:p>
            <a:r>
              <a:rPr lang="hr-HR" dirty="0" smtClean="0"/>
              <a:t>Uvijek, vrlo često, relativno često, ponekad, gotovo nikada, nikada</a:t>
            </a:r>
          </a:p>
          <a:p>
            <a:r>
              <a:rPr lang="hr-HR" dirty="0" smtClean="0"/>
              <a:t>Potpuno zadovoljna, vrlo zadovoljna, ponešto zadovoljna, ponešto nezadovoljna, vrlo nezadovoljna, potpuno nezadovoljna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936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odgovora – </a:t>
            </a:r>
            <a:r>
              <a:rPr lang="hr-HR" dirty="0" err="1" smtClean="0"/>
              <a:t>ordinalne</a:t>
            </a:r>
            <a:r>
              <a:rPr lang="hr-HR" dirty="0" smtClean="0"/>
              <a:t> mjere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Slaganje: Potpuno točno, točno, ne znam, netočno, potpuno netočno</a:t>
            </a:r>
          </a:p>
          <a:p>
            <a:r>
              <a:rPr lang="hr-HR" dirty="0" smtClean="0"/>
              <a:t>Učestalost: Uvijek, vrlo često, relativno često, ponekad, gotovo nikada, nikada</a:t>
            </a:r>
          </a:p>
          <a:p>
            <a:r>
              <a:rPr lang="hr-HR" dirty="0" smtClean="0"/>
              <a:t>Intenzitet: Nema, vrlo blago, blago, umjereno, jako</a:t>
            </a:r>
          </a:p>
          <a:p>
            <a:r>
              <a:rPr lang="hr-HR" dirty="0" smtClean="0"/>
              <a:t>Utjecaj: Velik problem, umjereni problem, mali problem, vrlo mali problem, nema problema.</a:t>
            </a:r>
          </a:p>
          <a:p>
            <a:r>
              <a:rPr lang="hr-HR" dirty="0" smtClean="0"/>
              <a:t>Usporedba: Mnogo više nego ostali, ponešto više nego ostali, jednako kao i ostali, ponešto manje nego ostali, mnogo manje nego ostali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200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odgovora – </a:t>
            </a:r>
            <a:r>
              <a:rPr lang="hr-HR" dirty="0" err="1" smtClean="0"/>
              <a:t>ordinalne</a:t>
            </a:r>
            <a:r>
              <a:rPr lang="hr-HR" dirty="0" smtClean="0"/>
              <a:t> mjere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Balansirajte odgovore</a:t>
            </a:r>
          </a:p>
          <a:p>
            <a:r>
              <a:rPr lang="hr-HR" dirty="0" smtClean="0"/>
              <a:t>Koristite neutralnu kategoriju samo ako to treba – inače je izlika da se ne odgovori na pitanje</a:t>
            </a:r>
          </a:p>
          <a:p>
            <a:r>
              <a:rPr lang="hr-HR" dirty="0" smtClean="0"/>
              <a:t>Koristite skalu s 5-7 točaka</a:t>
            </a:r>
          </a:p>
          <a:p>
            <a:r>
              <a:rPr lang="hr-HR" dirty="0" smtClean="0"/>
              <a:t>Stavite prvo negativni dio skale</a:t>
            </a:r>
          </a:p>
          <a:p>
            <a:r>
              <a:rPr lang="hr-HR" dirty="0" smtClean="0"/>
              <a:t>Neka upitnik ne bude pretrpan i neka ga bude jednostavno popuniti</a:t>
            </a:r>
          </a:p>
          <a:p>
            <a:r>
              <a:rPr lang="hr-HR" dirty="0" smtClean="0"/>
              <a:t>Pitanja koja imaju upute za ispitivače – jasno razlikovati pitanje koje se postavlja i uputu</a:t>
            </a:r>
          </a:p>
          <a:p>
            <a:r>
              <a:rPr lang="hr-HR" dirty="0" smtClean="0"/>
              <a:t>Koristite lako pamtljiva rangiranja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566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odgovora – </a:t>
            </a:r>
            <a:r>
              <a:rPr lang="hr-HR" dirty="0" err="1" smtClean="0"/>
              <a:t>ordinalne</a:t>
            </a:r>
            <a:r>
              <a:rPr lang="hr-HR" dirty="0" smtClean="0"/>
              <a:t> mjere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2205831"/>
            <a:ext cx="3971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8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Znanje, stavovi i ponašanje - stavovi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Zalažete li se za kontrolu oružja?</a:t>
            </a:r>
          </a:p>
          <a:p>
            <a:r>
              <a:rPr lang="hr-HR" dirty="0" smtClean="0"/>
              <a:t>Kako ste zadovoljni s vlastitim poslom?</a:t>
            </a:r>
          </a:p>
          <a:p>
            <a:r>
              <a:rPr lang="hr-HR" dirty="0" smtClean="0"/>
              <a:t>Što je od sljedećeg nužno za demokratsko društvo?</a:t>
            </a:r>
          </a:p>
          <a:p>
            <a:r>
              <a:rPr lang="hr-HR" dirty="0" smtClean="0"/>
              <a:t>Koji opis je najbliži onome kako vi definirate kvalitetu života?</a:t>
            </a:r>
          </a:p>
          <a:p>
            <a:r>
              <a:rPr lang="hr-HR" dirty="0" smtClean="0"/>
              <a:t>Osjećate li se zdravo?</a:t>
            </a:r>
          </a:p>
          <a:p>
            <a:r>
              <a:rPr lang="hr-HR" dirty="0" smtClean="0"/>
              <a:t>Koje je najbolje rješenje za nelegalno useljavanje?</a:t>
            </a:r>
          </a:p>
          <a:p>
            <a:r>
              <a:rPr lang="hr-HR" dirty="0" smtClean="0"/>
              <a:t>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648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Stavovi – slaganje (</a:t>
            </a:r>
            <a:r>
              <a:rPr lang="hr-HR" i="1" dirty="0" err="1" smtClean="0"/>
              <a:t>feeling</a:t>
            </a:r>
            <a:r>
              <a:rPr lang="hr-HR" dirty="0" smtClean="0"/>
              <a:t>) i intenzitet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47" y="2644500"/>
            <a:ext cx="3819525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11879"/>
            <a:ext cx="39528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9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Ponašanja – prisjećanje i vrijeme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se netko ponašao – problem prisjećanja i vremena</a:t>
            </a:r>
          </a:p>
          <a:p>
            <a:r>
              <a:rPr lang="hr-HR" dirty="0" smtClean="0"/>
              <a:t>Primjeri pitanja: Koliko često tjelesno vježbate?, Koliko često idete u crkvu?, Koje ste časopise čitali barem jednom u posljednjih mjesec dana…</a:t>
            </a:r>
          </a:p>
          <a:p>
            <a:r>
              <a:rPr lang="hr-HR" dirty="0" smtClean="0"/>
              <a:t>Uvijek navesti vremenski okvir</a:t>
            </a:r>
          </a:p>
          <a:p>
            <a:r>
              <a:rPr lang="hr-HR" dirty="0" smtClean="0"/>
              <a:t>Problemi: </a:t>
            </a:r>
          </a:p>
          <a:p>
            <a:pPr lvl="1"/>
            <a:r>
              <a:rPr lang="hr-HR" dirty="0" smtClean="0"/>
              <a:t>pitanja o vrlo specifičnim (ili naoko nevažnim) informacijama tijekom dugog vremenskog perioda </a:t>
            </a:r>
          </a:p>
          <a:p>
            <a:pPr lvl="1"/>
            <a:r>
              <a:rPr lang="hr-HR" dirty="0" smtClean="0"/>
              <a:t>Problem s kratkim periodima – </a:t>
            </a:r>
            <a:r>
              <a:rPr lang="hr-HR" dirty="0" err="1" smtClean="0"/>
              <a:t>nezahvaćanje</a:t>
            </a:r>
            <a:r>
              <a:rPr lang="hr-HR" dirty="0" smtClean="0"/>
              <a:t> pojave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70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u upitniku – pitanje konteksta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Identificirati specifične svrhe upitnika</a:t>
            </a:r>
          </a:p>
          <a:p>
            <a:r>
              <a:rPr lang="hr-HR" dirty="0" smtClean="0"/>
              <a:t>Objasniti pojmove korištene za formuliranje specifične svrhe</a:t>
            </a:r>
          </a:p>
          <a:p>
            <a:r>
              <a:rPr lang="hr-HR" dirty="0" smtClean="0"/>
              <a:t>Biti svjestan specifičnih ciljeva ankete</a:t>
            </a:r>
          </a:p>
          <a:p>
            <a:r>
              <a:rPr lang="hr-HR" dirty="0" smtClean="0"/>
              <a:t>Poznavati ispitanike – ne doslovno.</a:t>
            </a:r>
          </a:p>
          <a:p>
            <a:pPr lvl="1"/>
            <a:r>
              <a:rPr lang="hr-HR" dirty="0" smtClean="0"/>
              <a:t>Ispitanici trebaju imati dovoljno znanja</a:t>
            </a:r>
          </a:p>
          <a:p>
            <a:pPr lvl="1"/>
            <a:r>
              <a:rPr lang="hr-HR" dirty="0" smtClean="0"/>
              <a:t>Teškoće s bivšim i budućim događajima</a:t>
            </a:r>
          </a:p>
          <a:p>
            <a:r>
              <a:rPr lang="hr-HR" dirty="0" smtClean="0"/>
              <a:t>Usuglasiti ono što trebamo saznati s vremenom koje nam je na raspolaganju</a:t>
            </a:r>
          </a:p>
          <a:p>
            <a:r>
              <a:rPr lang="hr-HR" dirty="0" smtClean="0"/>
              <a:t>Standardizirati anketara</a:t>
            </a:r>
          </a:p>
          <a:p>
            <a:r>
              <a:rPr lang="hr-HR" dirty="0" smtClean="0"/>
              <a:t>Standardizirati format odgovora</a:t>
            </a:r>
          </a:p>
          <a:p>
            <a:r>
              <a:rPr lang="hr-HR" dirty="0" smtClean="0"/>
              <a:t>Zapamtiti da se pitanja postavljaju u društvenom, kulturnom i ekonomskom kontekstu.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823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Ponašanja – prisjećanje i vrijeme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349" y="1825625"/>
            <a:ext cx="38953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07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Socio</a:t>
            </a:r>
            <a:r>
              <a:rPr lang="hr-HR" dirty="0" smtClean="0"/>
              <a:t>-demografski podaci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Problematičnost kategorija rase, nacionalnosti i sl.</a:t>
            </a:r>
          </a:p>
          <a:p>
            <a:r>
              <a:rPr lang="hr-HR" dirty="0" smtClean="0"/>
              <a:t>Dob, prihod i obrazovanje</a:t>
            </a:r>
          </a:p>
          <a:p>
            <a:pPr lvl="1"/>
            <a:r>
              <a:rPr lang="hr-HR" dirty="0" smtClean="0"/>
              <a:t>Dob – najbolje je tražiti točan datum rođenja – problemi?</a:t>
            </a:r>
          </a:p>
          <a:p>
            <a:pPr lvl="1"/>
            <a:r>
              <a:rPr lang="hr-HR" dirty="0" smtClean="0"/>
              <a:t>Prihod – kategorije zbog osjetljivosti i točnosti. Kategorije se ne smiju preklapati. Imati na umu koga ispitujemo. Ako ispitujemo samo siromašne – različita podjela skale od bogatih. Specificirati vremenski period.</a:t>
            </a:r>
          </a:p>
          <a:p>
            <a:pPr lvl="1"/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28" y="4493549"/>
            <a:ext cx="37719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93549"/>
            <a:ext cx="37528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5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Socio</a:t>
            </a:r>
            <a:r>
              <a:rPr lang="hr-HR" dirty="0" smtClean="0"/>
              <a:t>-demografski podaci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 smtClean="0"/>
              <a:t>Obrazovanje – opet podjela skale ovisi o onima koje ispitujemo.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5" y="2951797"/>
            <a:ext cx="35814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39" y="295179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2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Socio</a:t>
            </a:r>
            <a:r>
              <a:rPr lang="hr-HR" dirty="0" smtClean="0"/>
              <a:t>-demografski podaci - smjernice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Saznajte karakteristike potencijalnih ispitanika</a:t>
            </a:r>
          </a:p>
          <a:p>
            <a:r>
              <a:rPr lang="hr-HR" dirty="0" smtClean="0"/>
              <a:t>Odredite pravu razinu specifičnosti</a:t>
            </a:r>
          </a:p>
          <a:p>
            <a:r>
              <a:rPr lang="hr-HR" dirty="0" smtClean="0"/>
              <a:t>Precizne podatke tražite kroz otvorena pitanja</a:t>
            </a:r>
          </a:p>
          <a:p>
            <a:r>
              <a:rPr lang="hr-HR" dirty="0" smtClean="0"/>
              <a:t>Koristite trenutne riječi i pojmove</a:t>
            </a:r>
          </a:p>
          <a:p>
            <a:r>
              <a:rPr lang="hr-HR" dirty="0" smtClean="0"/>
              <a:t>Odlučite želite li usporedivost – korištenje </a:t>
            </a:r>
            <a:r>
              <a:rPr lang="hr-HR" smtClean="0"/>
              <a:t>postojećih upitnika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69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u upitniku - smjernice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Pitajte svrhovita pitanja – povezana s ciljevima ankete</a:t>
            </a:r>
          </a:p>
          <a:p>
            <a:r>
              <a:rPr lang="hr-HR" dirty="0" smtClean="0"/>
              <a:t>Postavljajte konkretna pitanja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Loš primjer: Kako biste opisali Vaše zdravlje?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Dobar primjer: Kako biste opisali Vaše zdravlje u protekla tri 	mjeseca?</a:t>
            </a:r>
          </a:p>
          <a:p>
            <a:r>
              <a:rPr lang="hr-HR" dirty="0" smtClean="0"/>
              <a:t>Koristite vremenski period koji je povezan s važnošću pitanja:</a:t>
            </a:r>
          </a:p>
          <a:p>
            <a:pPr lvl="1"/>
            <a:r>
              <a:rPr lang="hr-HR" dirty="0" smtClean="0"/>
              <a:t>Okvirno pravilo: Periodi od godine dana i više se mogu koristiti za velike životne događaje (kupnja kuće, rođenje djeteta…). Periodi od jednog mjeseca i manje za relativno nevažne događaje.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85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u upitniku - smjernice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325" y="1981994"/>
            <a:ext cx="39433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u upitniku - smjernice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Koristite uobičajen jezik:</a:t>
            </a:r>
          </a:p>
          <a:p>
            <a:pPr lvl="1"/>
            <a:r>
              <a:rPr lang="hr-HR" dirty="0" smtClean="0"/>
              <a:t>Koristite potpune rečenice:</a:t>
            </a:r>
          </a:p>
          <a:p>
            <a:pPr marL="457200" lvl="1" indent="0">
              <a:buNone/>
            </a:pPr>
            <a:r>
              <a:rPr lang="hr-HR" dirty="0" smtClean="0"/>
              <a:t>Loš primjer: Mjesto prebivališta?</a:t>
            </a:r>
          </a:p>
          <a:p>
            <a:pPr marL="457200" lvl="1" indent="0">
              <a:buNone/>
            </a:pPr>
            <a:r>
              <a:rPr lang="hr-HR" dirty="0" smtClean="0"/>
              <a:t>Dobar primjer: Koji je naziv mjesta u kojem trenutno živite?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dirty="0" smtClean="0"/>
              <a:t>Loš primjer: Profesori na Hrvatskim studijima su…</a:t>
            </a:r>
          </a:p>
          <a:p>
            <a:pPr marL="457200" lvl="1" indent="0">
              <a:buNone/>
            </a:pPr>
            <a:endParaRPr lang="hr-HR" dirty="0"/>
          </a:p>
          <a:p>
            <a:r>
              <a:rPr lang="hr-HR" dirty="0" smtClean="0"/>
              <a:t>Izbjegavajte skraćenice (osim općeprihvaćenih npr. UN, ali i tada pazite)</a:t>
            </a:r>
          </a:p>
        </p:txBody>
      </p:sp>
    </p:spTree>
    <p:extLst>
      <p:ext uri="{BB962C8B-B14F-4D97-AF65-F5344CB8AC3E}">
        <p14:creationId xmlns:p14="http://schemas.microsoft.com/office/powerpoint/2010/main" val="134024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u upitniku - smjernice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Izbjegavajte </a:t>
            </a:r>
            <a:r>
              <a:rPr lang="hr-HR" i="1" dirty="0" err="1" smtClean="0"/>
              <a:t>slang</a:t>
            </a:r>
            <a:r>
              <a:rPr lang="hr-HR" dirty="0" smtClean="0"/>
              <a:t> i kolokvijalne izraze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Osim ako istražujete homogene grupe koje dijele specifičan jezik</a:t>
            </a:r>
          </a:p>
          <a:p>
            <a:r>
              <a:rPr lang="hr-HR" dirty="0" smtClean="0"/>
              <a:t>Izbjegavajte žargon i tehničke izraze</a:t>
            </a:r>
          </a:p>
          <a:p>
            <a:r>
              <a:rPr lang="hr-HR" dirty="0" smtClean="0"/>
              <a:t>Neka pitanja pregledaju stručnjaci</a:t>
            </a:r>
          </a:p>
          <a:p>
            <a:r>
              <a:rPr lang="hr-HR" dirty="0" smtClean="0"/>
              <a:t>Neka pitanja pregledaju potencijalni ispitanici</a:t>
            </a:r>
          </a:p>
          <a:p>
            <a:r>
              <a:rPr lang="hr-HR" dirty="0" smtClean="0"/>
              <a:t>Preuzmite ili prilagodite pitanja koja su se pokazala dobrima u drugim anketama</a:t>
            </a:r>
          </a:p>
          <a:p>
            <a:r>
              <a:rPr lang="hr-HR" dirty="0" smtClean="0"/>
              <a:t>Koristite kraća pitanja kada trebate uštedjeti na vremenu</a:t>
            </a:r>
          </a:p>
          <a:p>
            <a:r>
              <a:rPr lang="hr-HR" dirty="0" smtClean="0"/>
              <a:t>Koristite pitanja koja sadrže pretpostavku (</a:t>
            </a:r>
            <a:r>
              <a:rPr lang="hr-HR" i="1" dirty="0" err="1" smtClean="0"/>
              <a:t>Loaded</a:t>
            </a:r>
            <a:r>
              <a:rPr lang="hr-HR" i="1" dirty="0" smtClean="0"/>
              <a:t> </a:t>
            </a:r>
            <a:r>
              <a:rPr lang="hr-HR" i="1" dirty="0" err="1" smtClean="0"/>
              <a:t>questions</a:t>
            </a:r>
            <a:r>
              <a:rPr lang="hr-HR" dirty="0" smtClean="0"/>
              <a:t>).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101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u upitniku - smjernice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336" y="2344189"/>
            <a:ext cx="3970652" cy="30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9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u upitniku - smjernice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Izbjegavajte riječi i fraze koje izazivaju jake </a:t>
            </a:r>
            <a:r>
              <a:rPr lang="hr-HR" dirty="0" err="1" smtClean="0"/>
              <a:t>emovije</a:t>
            </a:r>
            <a:endParaRPr lang="hr-HR" dirty="0"/>
          </a:p>
          <a:p>
            <a:r>
              <a:rPr lang="hr-HR" dirty="0" smtClean="0"/>
              <a:t>Izbjegavate „dvosjekla” pitanja – Npr. Mislite li da bismo trebali nastaviti izdvajati sredstva za umjetničke i sportske programe u javnim školama? – dva pitanja: umjetnost i sport.</a:t>
            </a:r>
          </a:p>
          <a:p>
            <a:r>
              <a:rPr lang="hr-HR" dirty="0" smtClean="0"/>
              <a:t>Izbjegavajte niječna pitanja – ako ih koristite riječ NE istaknite.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762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Otvorena i zatvorena pitanja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296" y="1433361"/>
            <a:ext cx="4028296" cy="47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775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Pitanja u upitniku</vt:lpstr>
      <vt:lpstr>Pitanja u upitniku – pitanje konteksta</vt:lpstr>
      <vt:lpstr>Pitanja u upitniku - smjernice</vt:lpstr>
      <vt:lpstr>Pitanja u upitniku - smjernice</vt:lpstr>
      <vt:lpstr>Pitanja u upitniku - smjernice</vt:lpstr>
      <vt:lpstr>Pitanja u upitniku - smjernice</vt:lpstr>
      <vt:lpstr>Pitanja u upitniku - smjernice</vt:lpstr>
      <vt:lpstr>Pitanja u upitniku - smjernice</vt:lpstr>
      <vt:lpstr>Otvorena i zatvorena pitanja</vt:lpstr>
      <vt:lpstr>Odabir odgovora</vt:lpstr>
      <vt:lpstr>Odabir odgovora – Nominalne mjere</vt:lpstr>
      <vt:lpstr>Odabir odgovora – Nominalne mjere</vt:lpstr>
      <vt:lpstr>Odabir odgovora – ordinalne mjere</vt:lpstr>
      <vt:lpstr>Odabir odgovora – ordinalne mjere</vt:lpstr>
      <vt:lpstr>Odabir odgovora – ordinalne mjere</vt:lpstr>
      <vt:lpstr>Odabir odgovora – ordinalne mjere</vt:lpstr>
      <vt:lpstr>Znanje, stavovi i ponašanje - stavovi</vt:lpstr>
      <vt:lpstr>Stavovi – slaganje (feeling) i intenzitet</vt:lpstr>
      <vt:lpstr>Ponašanja – prisjećanje i vrijeme</vt:lpstr>
      <vt:lpstr>Ponašanja – prisjećanje i vrijeme</vt:lpstr>
      <vt:lpstr>Socio-demografski podaci</vt:lpstr>
      <vt:lpstr>Socio-demografski podaci</vt:lpstr>
      <vt:lpstr>Socio-demografski podaci - smjernice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Pitanja u upitniku</dc:title>
  <dc:creator>Dario Pavić</dc:creator>
  <cp:lastModifiedBy>Dario Pavić</cp:lastModifiedBy>
  <cp:revision>23</cp:revision>
  <dcterms:created xsi:type="dcterms:W3CDTF">2015-11-10T17:53:01Z</dcterms:created>
  <dcterms:modified xsi:type="dcterms:W3CDTF">2015-11-10T21:14:34Z</dcterms:modified>
</cp:coreProperties>
</file>