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6" r:id="rId1"/>
  </p:sldMasterIdLst>
  <p:notesMasterIdLst>
    <p:notesMasterId r:id="rId10"/>
  </p:notesMasterIdLst>
  <p:handoutMasterIdLst>
    <p:handoutMasterId r:id="rId11"/>
  </p:handoutMasterIdLst>
  <p:sldIdLst>
    <p:sldId id="256" r:id="rId2"/>
    <p:sldId id="265" r:id="rId3"/>
    <p:sldId id="261" r:id="rId4"/>
    <p:sldId id="262" r:id="rId5"/>
    <p:sldId id="263" r:id="rId6"/>
    <p:sldId id="264" r:id="rId7"/>
    <p:sldId id="260" r:id="rId8"/>
    <p:sldId id="266" r:id="rId9"/>
  </p:sldIdLst>
  <p:sldSz cx="9144000" cy="6858000" type="screen4x3"/>
  <p:notesSz cx="6858000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54" autoAdjust="0"/>
    <p:restoredTop sz="86372" autoAdjust="0"/>
  </p:normalViewPr>
  <p:slideViewPr>
    <p:cSldViewPr>
      <p:cViewPr varScale="1">
        <p:scale>
          <a:sx n="85" d="100"/>
          <a:sy n="85" d="100"/>
        </p:scale>
        <p:origin x="84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984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A3CC41F6-CF6B-436B-AC04-3FD2E7F71AD5}" type="datetimeFigureOut">
              <a:rPr lang="hr-HR"/>
              <a:pPr>
                <a:defRPr/>
              </a:pPr>
              <a:t>16.4.2025.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718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9428163"/>
            <a:ext cx="297180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691D85E-50B0-4C8A-A509-DFFD76F2667B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968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968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47738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714875"/>
            <a:ext cx="5486400" cy="44672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 noProof="0"/>
              <a:t>Click to edit Master text styles</a:t>
            </a:r>
          </a:p>
          <a:p>
            <a:pPr lvl="1"/>
            <a:r>
              <a:rPr lang="hr-HR" noProof="0"/>
              <a:t>Second level</a:t>
            </a:r>
          </a:p>
          <a:p>
            <a:pPr lvl="2"/>
            <a:r>
              <a:rPr lang="hr-HR" noProof="0"/>
              <a:t>Third level</a:t>
            </a:r>
          </a:p>
          <a:p>
            <a:pPr lvl="3"/>
            <a:r>
              <a:rPr lang="hr-HR" noProof="0"/>
              <a:t>Fourth level</a:t>
            </a:r>
          </a:p>
          <a:p>
            <a:pPr lvl="4"/>
            <a:r>
              <a:rPr lang="hr-HR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71800" cy="49688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9428163"/>
            <a:ext cx="2971800" cy="49688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5174AD8-673A-4B7A-BD9F-02FF05E5197C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FA266750-1AB4-493D-AC70-1C16D9786313}" type="slidenum">
              <a:rPr lang="hr-HR" altLang="sr-Latn-RS"/>
              <a:pPr eaLnBrk="1" hangingPunct="1"/>
              <a:t>1</a:t>
            </a:fld>
            <a:endParaRPr lang="hr-HR" altLang="sr-Latn-RS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sr-Latn-R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r-HR" dirty="0" err="1"/>
              <a:t>A.Gell</a:t>
            </a:r>
            <a:r>
              <a:rPr lang="hr-HR" dirty="0"/>
              <a:t>., </a:t>
            </a:r>
            <a:r>
              <a:rPr lang="hr-HR" i="1" dirty="0" err="1"/>
              <a:t>Noctes</a:t>
            </a:r>
            <a:r>
              <a:rPr lang="hr-HR" i="1" dirty="0"/>
              <a:t> </a:t>
            </a:r>
            <a:r>
              <a:rPr lang="hr-HR" i="1" dirty="0" err="1"/>
              <a:t>Atticae</a:t>
            </a:r>
            <a:r>
              <a:rPr lang="hr-HR" i="0" dirty="0"/>
              <a:t>, I, 7</a:t>
            </a:r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174AD8-673A-4B7A-BD9F-02FF05E5197C}" type="slidenum">
              <a:rPr lang="hr-HR" altLang="sr-Latn-RS" smtClean="0"/>
              <a:pPr/>
              <a:t>2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26611461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F5F22510-CF59-404F-B515-946C12D60DF5}" type="slidenum">
              <a:rPr lang="hr-HR" altLang="sr-Latn-RS"/>
              <a:pPr eaLnBrk="1" hangingPunct="1"/>
              <a:t>3</a:t>
            </a:fld>
            <a:endParaRPr lang="hr-HR" altLang="sr-Latn-RS"/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hr-HR" altLang="sr-Latn-RS" i="1" dirty="0">
                <a:latin typeface="Arial" panose="020B0604020202020204" pitchFamily="34" charset="0"/>
              </a:rPr>
              <a:t>Maxume ... = </a:t>
            </a:r>
            <a:r>
              <a:rPr lang="hr-HR" altLang="sr-Latn-RS" i="0" dirty="0">
                <a:latin typeface="Arial" panose="020B0604020202020204" pitchFamily="34" charset="0"/>
              </a:rPr>
              <a:t>umjesto </a:t>
            </a:r>
            <a:r>
              <a:rPr lang="hr-HR" altLang="sr-Latn-RS" i="1" dirty="0">
                <a:latin typeface="Arial" panose="020B0604020202020204" pitchFamily="34" charset="0"/>
              </a:rPr>
              <a:t>maxime, me, servum, verto, vaniloquus es, periculum</a:t>
            </a:r>
            <a:endParaRPr lang="en-US" altLang="sr-Latn-RS" i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613A6DB7-91D2-4A5B-92AA-D9BEFE78A3BE}" type="slidenum">
              <a:rPr lang="hr-HR" altLang="sr-Latn-RS"/>
              <a:pPr eaLnBrk="1" hangingPunct="1"/>
              <a:t>4</a:t>
            </a:fld>
            <a:endParaRPr lang="hr-HR" altLang="sr-Latn-RS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hr-HR" altLang="sr-Latn-RS" dirty="0">
                <a:latin typeface="Times New Roman" panose="02020603050405020304" pitchFamily="18" charset="0"/>
              </a:rPr>
              <a:t>oduševljenje + mir!</a:t>
            </a:r>
          </a:p>
          <a:p>
            <a:pPr eaLnBrk="1" hangingPunct="1"/>
            <a:r>
              <a:rPr lang="hr-HR" altLang="sr-Latn-RS" dirty="0">
                <a:latin typeface="Times New Roman" panose="02020603050405020304" pitchFamily="18" charset="0"/>
              </a:rPr>
              <a:t>Poluksa (mi), Herkula (mi), Kastora (mi), ubili te bogovi! Idi (ravno) na (najteži) prokleti križ!</a:t>
            </a:r>
          </a:p>
          <a:p>
            <a:pPr eaLnBrk="1" hangingPunct="1"/>
            <a:r>
              <a:rPr lang="hr-HR" altLang="sr-Latn-RS" dirty="0">
                <a:latin typeface="Times New Roman" panose="02020603050405020304" pitchFamily="18" charset="0"/>
              </a:rPr>
              <a:t>„O, smeće svodničko, s blatom pomiješano javno gnojište, nečisto, nečasno, nepravedno, nezakonito, sramoto naroda, požudni i zavidni grabežljivče novaca, bestidniče, otimaču, kradljivče...”</a:t>
            </a:r>
          </a:p>
          <a:p>
            <a:pPr eaLnBrk="1" hangingPunct="1"/>
            <a:r>
              <a:rPr lang="hr-HR" altLang="sr-Latn-RS" dirty="0">
                <a:latin typeface="Times New Roman" panose="02020603050405020304" pitchFamily="18" charset="0"/>
              </a:rPr>
              <a:t>Grčki: </a:t>
            </a:r>
            <a:r>
              <a:rPr lang="el-GR" sz="1200" b="0" i="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θησαυρός</a:t>
            </a:r>
            <a:r>
              <a:rPr lang="hr-HR" sz="1200" b="0" i="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= blago, riznica; </a:t>
            </a:r>
            <a:r>
              <a:rPr lang="el-GR" sz="1200" b="0" i="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βασιλεύς</a:t>
            </a:r>
            <a:r>
              <a:rPr lang="hr-HR" sz="1200" b="0" i="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= kralj; </a:t>
            </a:r>
            <a:r>
              <a:rPr lang="el-GR" sz="1200" b="0" i="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κυαθίζω</a:t>
            </a:r>
            <a:r>
              <a:rPr lang="hr-HR" sz="1200" b="0" i="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= puniti čašu, nazdravljati</a:t>
            </a:r>
            <a:endParaRPr lang="en-US" altLang="sr-Latn-R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8C09CB62-71C7-441E-A226-D0D932A128CB}" type="slidenum">
              <a:rPr lang="hr-HR" altLang="sr-Latn-RS"/>
              <a:pPr eaLnBrk="1" hangingPunct="1"/>
              <a:t>5</a:t>
            </a:fld>
            <a:endParaRPr lang="hr-HR" altLang="sr-Latn-RS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hr-HR" altLang="sr-Latn-RS" dirty="0">
                <a:latin typeface="Arial" panose="020B0604020202020204" pitchFamily="34" charset="0"/>
              </a:rPr>
              <a:t>„Uistinu, jer ‘</a:t>
            </a:r>
            <a:r>
              <a:rPr lang="hr-HR" altLang="sr-Latn-RS" i="1" dirty="0">
                <a:latin typeface="Arial" panose="020B0604020202020204" pitchFamily="34" charset="0"/>
              </a:rPr>
              <a:t>poduzetnica’ </a:t>
            </a:r>
            <a:r>
              <a:rPr lang="hr-HR" altLang="sr-Latn-RS" i="0" dirty="0">
                <a:latin typeface="Arial" panose="020B0604020202020204" pitchFamily="34" charset="0"/>
              </a:rPr>
              <a:t>je najsličnija gradu u blagostanju: ne može sama postići svoje bogatstvo bez mnogih muškaraca.”</a:t>
            </a:r>
          </a:p>
          <a:p>
            <a:pPr eaLnBrk="1" hangingPunct="1"/>
            <a:r>
              <a:rPr lang="hr-HR" altLang="sr-Latn-RS" i="0" dirty="0">
                <a:latin typeface="Arial" panose="020B0604020202020204" pitchFamily="34" charset="0"/>
              </a:rPr>
              <a:t>Olimpioniću, pijanuška osobice</a:t>
            </a:r>
          </a:p>
          <a:p>
            <a:pPr eaLnBrk="1" hangingPunct="1"/>
            <a:r>
              <a:rPr lang="hr-HR" altLang="sr-Latn-RS" i="0" dirty="0">
                <a:latin typeface="Arial" panose="020B0604020202020204" pitchFamily="34" charset="0"/>
              </a:rPr>
              <a:t>Jesi li to ti? – Ja najsamiji.</a:t>
            </a:r>
          </a:p>
          <a:p>
            <a:pPr eaLnBrk="1" hangingPunct="1"/>
            <a:r>
              <a:rPr lang="hr-HR" altLang="sr-Latn-RS" i="0" dirty="0">
                <a:latin typeface="Arial" panose="020B0604020202020204" pitchFamily="34" charset="0"/>
              </a:rPr>
              <a:t>Najvanizaključaniji.</a:t>
            </a:r>
          </a:p>
          <a:p>
            <a:pPr eaLnBrk="1" hangingPunct="1"/>
            <a:r>
              <a:rPr lang="hr-HR" altLang="sr-Latn-RS" i="0" dirty="0">
                <a:latin typeface="Arial" panose="020B0604020202020204" pitchFamily="34" charset="0"/>
              </a:rPr>
              <a:t>Doma sam udomljen.</a:t>
            </a:r>
          </a:p>
          <a:p>
            <a:pPr eaLnBrk="1" hangingPunct="1"/>
            <a:endParaRPr lang="hr-HR" altLang="sr-Latn-RS" i="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83B366F1-7B1F-44F4-B9F7-9D71845AC50C}" type="slidenum">
              <a:rPr lang="hr-HR" altLang="sr-Latn-RS"/>
              <a:pPr eaLnBrk="1" hangingPunct="1"/>
              <a:t>6</a:t>
            </a:fld>
            <a:endParaRPr lang="hr-HR" altLang="sr-Latn-RS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l-GR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Δημαίνετος</a:t>
            </a:r>
            <a:r>
              <a:rPr lang="hr-HR" altLang="sr-Latn-RS" dirty="0">
                <a:latin typeface="Arial" panose="020B0604020202020204" pitchFamily="34" charset="0"/>
              </a:rPr>
              <a:t> je bio atenski zapovjednik mornarice, pobjednik u bitci protiv Spartanaca kod Egine 389.g.pr.Kr.</a:t>
            </a:r>
            <a:endParaRPr lang="en-US" altLang="sr-Latn-R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4D0D430-7D09-4081-9B20-B4EBBF23AFE1}" type="slidenum">
              <a:rPr lang="hr-HR" altLang="sr-Latn-RS"/>
              <a:pPr eaLnBrk="1" hangingPunct="1"/>
              <a:t>7</a:t>
            </a:fld>
            <a:endParaRPr lang="hr-HR" altLang="sr-Latn-RS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hr-HR" altLang="sr-Latn-RS" i="0" dirty="0">
                <a:latin typeface="Arial" panose="020B0604020202020204" pitchFamily="34" charset="0"/>
              </a:rPr>
              <a:t>Vuku žele janje oteti.</a:t>
            </a:r>
          </a:p>
          <a:p>
            <a:pPr eaLnBrk="1" hangingPunct="1"/>
            <a:r>
              <a:rPr lang="hr-HR" altLang="sr-Latn-RS" i="0" dirty="0">
                <a:latin typeface="Arial" panose="020B0604020202020204" pitchFamily="34" charset="0"/>
              </a:rPr>
              <a:t>Želiš li što? – Da me ne poznaš. / Da ne budem ljepši nego što jesam.</a:t>
            </a:r>
            <a:endParaRPr lang="en-US" altLang="sr-Latn-RS" i="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9144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8831" y="1449146"/>
            <a:ext cx="7526338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8831" y="5280847"/>
            <a:ext cx="7526338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608EA-294D-4C9C-AA10-80C4F751CDF6}" type="slidenum">
              <a:rPr lang="hr-HR" altLang="sr-Latn-RS" smtClean="0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827403863"/>
      </p:ext>
    </p:extLst>
  </p:cSld>
  <p:clrMapOvr>
    <a:masterClrMapping/>
  </p:clrMapOvr>
  <p:transition spd="slow">
    <p:strips dir="r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863" y="4800600"/>
            <a:ext cx="752633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9144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4863" y="5367338"/>
            <a:ext cx="7526337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CC2F1-81A1-45AE-9D8C-E65A4FF741D5}" type="slidenum">
              <a:rPr lang="hr-HR" altLang="sr-Latn-RS" smtClean="0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0017017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485107" y="1338479"/>
            <a:ext cx="4749312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573" y="1495525"/>
            <a:ext cx="442038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1226" y="4700702"/>
            <a:ext cx="4418727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5398884" y="1338479"/>
            <a:ext cx="3302316" cy="4075464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CC2F1-81A1-45AE-9D8C-E65A4FF741D5}" type="slidenum">
              <a:rPr lang="hr-HR" altLang="sr-Latn-RS" smtClean="0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40524928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855663" y="2286585"/>
            <a:ext cx="3671336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017816" y="2435956"/>
            <a:ext cx="328689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4616450" y="2286000"/>
            <a:ext cx="3671888" cy="2300288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CC2F1-81A1-45AE-9D8C-E65A4FF741D5}" type="slidenum">
              <a:rPr lang="hr-HR" altLang="sr-Latn-RS" smtClean="0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23073415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9144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87FC2-C4AA-4A7C-8768-1DAC738B32E3}" type="slidenum">
              <a:rPr lang="hr-HR" altLang="sr-Latn-RS" smtClean="0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2137410147"/>
      </p:ext>
    </p:extLst>
  </p:cSld>
  <p:clrMapOvr>
    <a:masterClrMapping/>
  </p:clrMapOvr>
  <p:transition spd="slow">
    <p:strips dir="ru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5752238" y="446089"/>
            <a:ext cx="3391762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AutoShape 4"/>
          <p:cNvSpPr>
            <a:spLocks noChangeAspect="1" noChangeArrowheads="1" noTextEdit="1"/>
          </p:cNvSpPr>
          <p:nvPr/>
        </p:nvSpPr>
        <p:spPr bwMode="auto">
          <a:xfrm>
            <a:off x="5233988" y="0"/>
            <a:ext cx="3910012" cy="586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37655" y="586171"/>
            <a:ext cx="1701800" cy="51347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4862" y="446089"/>
            <a:ext cx="4947376" cy="5414962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2D873-0AA6-495C-B788-9B319ED5C2C3}" type="slidenum">
              <a:rPr lang="hr-HR" altLang="sr-Latn-RS" smtClean="0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703657336"/>
      </p:ext>
    </p:extLst>
  </p:cSld>
  <p:clrMapOvr>
    <a:masterClrMapping/>
  </p:clrMapOvr>
  <p:transition spd="slow">
    <p:strips dir="r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9144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9997" y="2222287"/>
            <a:ext cx="7524003" cy="363651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CFDBE-511B-42E6-9678-ED75B5F421FF}" type="slidenum">
              <a:rPr lang="hr-HR" altLang="sr-Latn-RS" smtClean="0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2072898784"/>
      </p:ext>
    </p:extLst>
  </p:cSld>
  <p:clrMapOvr>
    <a:masterClrMapping/>
  </p:clrMapOvr>
  <p:transition spd="slow">
    <p:strips dir="r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0"/>
            <a:ext cx="9144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863" y="2951396"/>
            <a:ext cx="7526337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4863" y="5281200"/>
            <a:ext cx="7526337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78E33-5643-4F7F-AD27-2790B25E2926}" type="slidenum">
              <a:rPr lang="hr-HR" altLang="sr-Latn-RS" smtClean="0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2532524788"/>
      </p:ext>
    </p:extLst>
  </p:cSld>
  <p:clrMapOvr>
    <a:masterClrMapping/>
  </p:clrMapOvr>
  <p:transition spd="slow">
    <p:strips dir="r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9144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09996" y="2222287"/>
            <a:ext cx="3670723" cy="363876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0" y="2222287"/>
            <a:ext cx="3670720" cy="363876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EA52C-DBBF-4C71-A4D6-A607B20D6761}" type="slidenum">
              <a:rPr lang="hr-HR" altLang="sr-Latn-RS" smtClean="0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523672904"/>
      </p:ext>
    </p:extLst>
  </p:cSld>
  <p:clrMapOvr>
    <a:masterClrMapping/>
  </p:clrMapOvr>
  <p:transition spd="slow">
    <p:strips dir="r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9144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9996" y="2174875"/>
            <a:ext cx="367072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09996" y="2751137"/>
            <a:ext cx="3687391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280" y="2174875"/>
            <a:ext cx="3670720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751137"/>
            <a:ext cx="3670720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59D90-3D90-4156-ABA5-1FDE75F5C576}" type="slidenum">
              <a:rPr lang="hr-HR" altLang="sr-Latn-RS" smtClean="0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2339735718"/>
      </p:ext>
    </p:extLst>
  </p:cSld>
  <p:clrMapOvr>
    <a:masterClrMapping/>
  </p:clrMapOvr>
  <p:transition spd="slow">
    <p:strips dir="r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9144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BE4F9-DD38-4A7C-B19D-8270911882BB}" type="slidenum">
              <a:rPr lang="hr-HR" altLang="sr-Latn-RS" smtClean="0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478651601"/>
      </p:ext>
    </p:extLst>
  </p:cSld>
  <p:clrMapOvr>
    <a:masterClrMapping/>
  </p:clrMapOvr>
  <p:transition spd="slow">
    <p:strips dir="r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E4307-9595-4687-956A-3CD1344A466C}" type="slidenum">
              <a:rPr lang="hr-HR" altLang="sr-Latn-RS" smtClean="0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4236978653"/>
      </p:ext>
    </p:extLst>
  </p:cSld>
  <p:clrMapOvr>
    <a:masterClrMapping/>
  </p:clrMapOvr>
  <p:transition spd="slow">
    <p:strips dir="r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804863" y="446086"/>
            <a:ext cx="2660650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863" y="446088"/>
            <a:ext cx="2660650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41724" y="446087"/>
            <a:ext cx="4689475" cy="541496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4863" y="2260737"/>
            <a:ext cx="2660650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D969F-0ADA-4F15-B9A0-7D64903268FA}" type="slidenum">
              <a:rPr lang="hr-HR" altLang="sr-Latn-RS" smtClean="0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123144583"/>
      </p:ext>
    </p:extLst>
  </p:cSld>
  <p:clrMapOvr>
    <a:masterClrMapping/>
  </p:clrMapOvr>
  <p:transition spd="slow">
    <p:strips dir="r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9996" y="727521"/>
            <a:ext cx="350154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4573588" y="0"/>
            <a:ext cx="4570412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9996" y="2344684"/>
            <a:ext cx="350154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914357" y="6041361"/>
            <a:ext cx="732659" cy="365125"/>
          </a:xfrm>
        </p:spPr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42797" y="6041361"/>
            <a:ext cx="2471560" cy="365125"/>
          </a:xfrm>
        </p:spPr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647017" y="5915887"/>
            <a:ext cx="796616" cy="490599"/>
          </a:xfrm>
        </p:spPr>
        <p:txBody>
          <a:bodyPr/>
          <a:lstStyle/>
          <a:p>
            <a:fld id="{8DF66FE9-C619-4F8F-BAB2-790E3E8DB836}" type="slidenum">
              <a:rPr lang="hr-HR" altLang="sr-Latn-RS" smtClean="0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2531023320"/>
      </p:ext>
    </p:extLst>
  </p:cSld>
  <p:clrMapOvr>
    <a:masterClrMapping/>
  </p:clrMapOvr>
  <p:transition spd="slow">
    <p:strips dir="r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09997" y="447188"/>
            <a:ext cx="7524003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9997" y="2184400"/>
            <a:ext cx="7524003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42797" y="6041361"/>
            <a:ext cx="6289532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1422" y="6041361"/>
            <a:ext cx="993161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04584" y="5915887"/>
            <a:ext cx="796616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A88CC2F1-81A1-45AE-9D8C-E65A4FF741D5}" type="slidenum">
              <a:rPr lang="hr-HR" altLang="sr-Latn-RS" smtClean="0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61856022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37" r:id="rId1"/>
    <p:sldLayoutId id="2147483738" r:id="rId2"/>
    <p:sldLayoutId id="2147483739" r:id="rId3"/>
    <p:sldLayoutId id="2147483740" r:id="rId4"/>
    <p:sldLayoutId id="2147483741" r:id="rId5"/>
    <p:sldLayoutId id="2147483742" r:id="rId6"/>
    <p:sldLayoutId id="2147483743" r:id="rId7"/>
    <p:sldLayoutId id="2147483744" r:id="rId8"/>
    <p:sldLayoutId id="2147483745" r:id="rId9"/>
    <p:sldLayoutId id="2147483746" r:id="rId10"/>
    <p:sldLayoutId id="2147483747" r:id="rId11"/>
    <p:sldLayoutId id="2147483748" r:id="rId12"/>
    <p:sldLayoutId id="2147483749" r:id="rId13"/>
    <p:sldLayoutId id="2147483750" r:id="rId14"/>
  </p:sldLayoutIdLst>
  <p:transition spd="slow">
    <p:strips dir="ru"/>
  </p:transition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 rot="20873565">
            <a:off x="816874" y="1509596"/>
            <a:ext cx="9144000" cy="1503953"/>
          </a:xfrm>
        </p:spPr>
        <p:txBody>
          <a:bodyPr/>
          <a:lstStyle/>
          <a:p>
            <a:pPr eaLnBrk="1" hangingPunct="1">
              <a:defRPr/>
            </a:pPr>
            <a:r>
              <a:rPr lang="hr-HR" sz="7200" dirty="0">
                <a:solidFill>
                  <a:schemeClr val="accent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anose="010A0502050306030303" pitchFamily="18" charset="0"/>
                <a:cs typeface="Times New Roman" pitchFamily="18" charset="0"/>
              </a:rPr>
              <a:t>Plautus</a:t>
            </a:r>
            <a:r>
              <a:rPr lang="hr-HR" i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23728" y="4941168"/>
            <a:ext cx="6400800" cy="1655763"/>
          </a:xfrm>
        </p:spPr>
        <p:txBody>
          <a:bodyPr/>
          <a:lstStyle/>
          <a:p>
            <a:pPr eaLnBrk="1" hangingPunct="1">
              <a:defRPr/>
            </a:pPr>
            <a:r>
              <a:rPr lang="hr-HR" sz="4800" i="1" dirty="0">
                <a:solidFill>
                  <a:schemeClr val="bg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„</a:t>
            </a:r>
            <a:r>
              <a:rPr lang="hr-HR" sz="4800" i="1" dirty="0" err="1">
                <a:solidFill>
                  <a:schemeClr val="bg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verberat</a:t>
            </a:r>
            <a:r>
              <a:rPr lang="hr-HR" sz="4800" i="1" dirty="0">
                <a:solidFill>
                  <a:schemeClr val="bg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r-HR" sz="4800" i="1" dirty="0" err="1">
                <a:solidFill>
                  <a:schemeClr val="bg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verbis</a:t>
            </a:r>
            <a:r>
              <a:rPr lang="hr-HR" sz="4800" i="1" dirty="0">
                <a:solidFill>
                  <a:schemeClr val="bg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”</a:t>
            </a:r>
            <a:endParaRPr lang="hr-HR" sz="4800" dirty="0">
              <a:solidFill>
                <a:schemeClr val="bg1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strips dir="r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07504" y="274638"/>
            <a:ext cx="8928992" cy="5314602"/>
          </a:xfrm>
        </p:spPr>
        <p:txBody>
          <a:bodyPr/>
          <a:lstStyle/>
          <a:p>
            <a:pPr algn="ctr">
              <a:lnSpc>
                <a:spcPct val="150000"/>
              </a:lnSpc>
              <a:spcAft>
                <a:spcPts val="0"/>
              </a:spcAft>
              <a:defRPr/>
            </a:pPr>
            <a:r>
              <a:rPr lang="hr-HR" dirty="0">
                <a:solidFill>
                  <a:schemeClr val="accent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„</a:t>
            </a:r>
            <a:r>
              <a:rPr lang="hr-HR" i="1" dirty="0">
                <a:solidFill>
                  <a:schemeClr val="accent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verborum Latinorum elegantissimus”</a:t>
            </a:r>
            <a:br>
              <a:rPr lang="hr-HR" i="1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br>
              <a:rPr lang="en-GB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hr-HR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„Plautov jezik je </a:t>
            </a:r>
            <a:br>
              <a:rPr lang="hr-HR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hr-HR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užitak za čitatelja </a:t>
            </a:r>
            <a:br>
              <a:rPr lang="hr-HR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hr-HR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 užas za prevoditelja”</a:t>
            </a:r>
            <a:endParaRPr lang="en-GB" dirty="0"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strips dir="r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21481" y="548482"/>
            <a:ext cx="8229600" cy="1008062"/>
          </a:xfrm>
        </p:spPr>
        <p:txBody>
          <a:bodyPr/>
          <a:lstStyle/>
          <a:p>
            <a:pPr eaLnBrk="1" hangingPunct="1">
              <a:defRPr/>
            </a:pPr>
            <a:r>
              <a:rPr lang="hr-HR" sz="4800" dirty="0">
                <a:solidFill>
                  <a:schemeClr val="accent1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Plautov jezik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107950" y="1700808"/>
            <a:ext cx="8856663" cy="496828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hr-HR" sz="2400" dirty="0">
                <a:solidFill>
                  <a:srgbClr val="BDCC9F"/>
                </a:solidFill>
                <a:effectLst/>
                <a:latin typeface="Times New Roman" pitchFamily="18" charset="0"/>
                <a:cs typeface="Times New Roman" pitchFamily="18" charset="0"/>
              </a:rPr>
              <a:t>Među najranijim sačuvanim latinskim tekstovima</a:t>
            </a:r>
          </a:p>
          <a:p>
            <a:pPr lvl="1" eaLnBrk="1" hangingPunct="1">
              <a:buClr>
                <a:srgbClr val="A19F73"/>
              </a:buClr>
              <a:buFont typeface="Wingdings" panose="05000000000000000000" pitchFamily="2" charset="2"/>
              <a:buChar char="Ø"/>
              <a:defRPr/>
            </a:pPr>
            <a:r>
              <a:rPr lang="hr-HR" sz="2000" dirty="0">
                <a:solidFill>
                  <a:srgbClr val="BDCC9F"/>
                </a:solidFill>
                <a:effectLst/>
                <a:latin typeface="Times New Roman" pitchFamily="18" charset="0"/>
                <a:cs typeface="Times New Roman" pitchFamily="18" charset="0"/>
              </a:rPr>
              <a:t>Arhaični oblici, slobodnija sintaksa </a:t>
            </a:r>
          </a:p>
          <a:p>
            <a:pPr lvl="2" eaLnBrk="1" hangingPunct="1">
              <a:buClr>
                <a:srgbClr val="A19F73"/>
              </a:buClr>
              <a:buSzPct val="60000"/>
              <a:buFont typeface="Courier New" pitchFamily="49" charset="0"/>
              <a:buChar char="o"/>
              <a:defRPr/>
            </a:pPr>
            <a:r>
              <a:rPr lang="hr-HR" sz="1800" i="1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maxume, med, servom, vorto, vaniloquo’s, periclum</a:t>
            </a:r>
            <a:endParaRPr lang="hr-HR" sz="1800" dirty="0">
              <a:solidFill>
                <a:schemeClr val="accent3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defRPr/>
            </a:pPr>
            <a:r>
              <a:rPr lang="hr-HR" sz="2400" dirty="0">
                <a:solidFill>
                  <a:srgbClr val="BDCC9F"/>
                </a:solidFill>
                <a:effectLst/>
                <a:latin typeface="Times New Roman" pitchFamily="18" charset="0"/>
                <a:cs typeface="Times New Roman" pitchFamily="18" charset="0"/>
              </a:rPr>
              <a:t>Vrlo kolokvijalan, ali nije vulgarni latinski</a:t>
            </a:r>
          </a:p>
          <a:p>
            <a:pPr lvl="1" eaLnBrk="1" hangingPunct="1">
              <a:buClr>
                <a:srgbClr val="A19F73"/>
              </a:buClr>
              <a:buFont typeface="Wingdings" panose="05000000000000000000" pitchFamily="2" charset="2"/>
              <a:buChar char="Ø"/>
              <a:defRPr/>
            </a:pPr>
            <a:r>
              <a:rPr lang="hr-HR" sz="2000" dirty="0">
                <a:solidFill>
                  <a:srgbClr val="BDCC9F"/>
                </a:solidFill>
                <a:effectLst/>
                <a:latin typeface="Times New Roman" pitchFamily="18" charset="0"/>
                <a:cs typeface="Times New Roman" pitchFamily="18" charset="0"/>
              </a:rPr>
              <a:t>prilagođen različitim tipovima likova</a:t>
            </a:r>
          </a:p>
          <a:p>
            <a:pPr lvl="1" eaLnBrk="1" hangingPunct="1">
              <a:buClr>
                <a:srgbClr val="A19F73"/>
              </a:buClr>
              <a:buFont typeface="Wingdings" panose="05000000000000000000" pitchFamily="2" charset="2"/>
              <a:buChar char="Ø"/>
              <a:defRPr/>
            </a:pPr>
            <a:r>
              <a:rPr lang="hr-HR" sz="2000" dirty="0">
                <a:solidFill>
                  <a:srgbClr val="BDCC9F"/>
                </a:solidFill>
                <a:effectLst/>
                <a:latin typeface="Times New Roman" pitchFamily="18" charset="0"/>
                <a:cs typeface="Times New Roman" pitchFamily="18" charset="0"/>
              </a:rPr>
              <a:t>dosta aliteracije i asonance (često u trijadama), paratakse, pleonazama, elipse, aforizama, etimoloških figura ... </a:t>
            </a:r>
          </a:p>
          <a:p>
            <a:pPr lvl="1" eaLnBrk="1" hangingPunct="1">
              <a:buClr>
                <a:srgbClr val="A19F73"/>
              </a:buClr>
              <a:buFont typeface="Wingdings" panose="05000000000000000000" pitchFamily="2" charset="2"/>
              <a:buChar char="Ø"/>
              <a:defRPr/>
            </a:pPr>
            <a:r>
              <a:rPr lang="hr-HR" sz="2000" dirty="0">
                <a:solidFill>
                  <a:srgbClr val="BDCC9F"/>
                </a:solidFill>
                <a:effectLst/>
                <a:latin typeface="Times New Roman" pitchFamily="18" charset="0"/>
                <a:cs typeface="Times New Roman" pitchFamily="18" charset="0"/>
              </a:rPr>
              <a:t>karakteristike rane rimske književnosti</a:t>
            </a:r>
          </a:p>
          <a:p>
            <a:pPr eaLnBrk="1" hangingPunct="1">
              <a:defRPr/>
            </a:pPr>
            <a:r>
              <a:rPr lang="hr-HR" sz="2400" dirty="0">
                <a:solidFill>
                  <a:srgbClr val="BDCC9F"/>
                </a:solidFill>
                <a:effectLst/>
                <a:latin typeface="Times New Roman" pitchFamily="18" charset="0"/>
                <a:cs typeface="Times New Roman" pitchFamily="18" charset="0"/>
              </a:rPr>
              <a:t>Posebno je obogaćen raznim postupcima za postizanje komičkog efekta</a:t>
            </a:r>
          </a:p>
        </p:txBody>
      </p:sp>
    </p:spTree>
  </p:cSld>
  <p:clrMapOvr>
    <a:masterClrMapping/>
  </p:clrMapOvr>
  <p:transition spd="slow">
    <p:strips dir="r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179388" y="332657"/>
            <a:ext cx="8785225" cy="6409456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hr-HR" sz="2400" dirty="0">
                <a:solidFill>
                  <a:srgbClr val="BDCC9F"/>
                </a:solidFill>
                <a:effectLst/>
                <a:latin typeface="Times New Roman" panose="02020603050405020304" pitchFamily="18" charset="0"/>
                <a:cs typeface="Times New Roman" pitchFamily="18" charset="0"/>
              </a:rPr>
              <a:t>Obilje uzvika, “psovki” i uvredljivih izraza:</a:t>
            </a:r>
          </a:p>
          <a:p>
            <a:pPr eaLnBrk="1" hangingPunct="1">
              <a:defRPr/>
            </a:pPr>
            <a:endParaRPr lang="hr-HR" sz="2400" dirty="0">
              <a:solidFill>
                <a:srgbClr val="BDCC9F"/>
              </a:solidFill>
              <a:effectLst/>
              <a:latin typeface="Times New Roman" panose="02020603050405020304" pitchFamily="18" charset="0"/>
              <a:cs typeface="Times New Roman" pitchFamily="18" charset="0"/>
            </a:endParaRPr>
          </a:p>
          <a:p>
            <a:pPr lvl="1" eaLnBrk="1" hangingPunct="1">
              <a:buClr>
                <a:srgbClr val="A19F73"/>
              </a:buClr>
              <a:buFont typeface="Wingdings" panose="05000000000000000000" pitchFamily="2" charset="2"/>
              <a:buChar char="Ø"/>
              <a:defRPr/>
            </a:pPr>
            <a:r>
              <a:rPr lang="hr-HR" sz="2000" i="1" dirty="0">
                <a:solidFill>
                  <a:schemeClr val="accent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Babae! Tatae! Papae! Pax! </a:t>
            </a:r>
            <a:r>
              <a:rPr lang="hr-HR" sz="2000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(</a:t>
            </a:r>
            <a:r>
              <a:rPr lang="hr-HR" sz="2000" i="1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Stichus</a:t>
            </a:r>
            <a:r>
              <a:rPr lang="hr-HR" sz="2000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, 771)</a:t>
            </a:r>
          </a:p>
          <a:p>
            <a:pPr lvl="1" eaLnBrk="1" hangingPunct="1">
              <a:buClr>
                <a:srgbClr val="A19F73"/>
              </a:buClr>
              <a:buFont typeface="Wingdings" panose="05000000000000000000" pitchFamily="2" charset="2"/>
              <a:buChar char="Ø"/>
              <a:defRPr/>
            </a:pPr>
            <a:r>
              <a:rPr lang="hr-HR" sz="2000" i="1" dirty="0">
                <a:solidFill>
                  <a:schemeClr val="accent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(ede)pol, (me)hercule, (m)ecastor, di te perdant!, i (directe) in (maxumam) malam crucem!</a:t>
            </a:r>
          </a:p>
          <a:p>
            <a:pPr lvl="1" eaLnBrk="1" hangingPunct="1">
              <a:spcAft>
                <a:spcPts val="1200"/>
              </a:spcAft>
              <a:buClr>
                <a:srgbClr val="A19F73"/>
              </a:buClr>
              <a:buFont typeface="Wingdings" panose="05000000000000000000" pitchFamily="2" charset="2"/>
              <a:buChar char="Ø"/>
              <a:defRPr/>
            </a:pPr>
            <a:r>
              <a:rPr lang="hr-HR" sz="2000" i="1" dirty="0">
                <a:solidFill>
                  <a:schemeClr val="accent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„Oh, lutum lenonium, commixtum caeno sterculinum publicum, impure, inhoneste, iniure, inlex, labes popli, pecuniae accipiter avide atque invide, procax, rapax, trahax –</a:t>
            </a:r>
            <a:r>
              <a:rPr lang="hr-HR" sz="2000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”</a:t>
            </a:r>
            <a:r>
              <a:rPr lang="hr-HR" sz="2000" i="1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r-HR" sz="2000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(</a:t>
            </a:r>
            <a:r>
              <a:rPr lang="hr-HR" sz="2000" i="1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Persa</a:t>
            </a:r>
            <a:r>
              <a:rPr lang="hr-HR" sz="2000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, 406-10)</a:t>
            </a:r>
            <a:r>
              <a:rPr lang="hr-HR" sz="2000" i="1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eaLnBrk="1" hangingPunct="1">
              <a:defRPr/>
            </a:pPr>
            <a:r>
              <a:rPr lang="hr-HR" sz="2400" dirty="0">
                <a:solidFill>
                  <a:srgbClr val="BDCC9F"/>
                </a:solidFill>
                <a:effectLst/>
                <a:latin typeface="Times New Roman" pitchFamily="18" charset="0"/>
                <a:cs typeface="Times New Roman" pitchFamily="18" charset="0"/>
              </a:rPr>
              <a:t>Tuđice: grčke riječi (ali i punske, npr.)</a:t>
            </a:r>
          </a:p>
          <a:p>
            <a:pPr lvl="1" eaLnBrk="1" hangingPunct="1">
              <a:buClr>
                <a:srgbClr val="A19F73"/>
              </a:buClr>
              <a:buFont typeface="Wingdings" panose="05000000000000000000" pitchFamily="2" charset="2"/>
              <a:buChar char="Ø"/>
              <a:defRPr/>
            </a:pPr>
            <a:r>
              <a:rPr lang="hr-HR" sz="2000" i="1" dirty="0">
                <a:solidFill>
                  <a:schemeClr val="accent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thensaurarius </a:t>
            </a:r>
            <a:r>
              <a:rPr lang="hr-HR" sz="2000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hr-HR" sz="2000" i="1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Aul. </a:t>
            </a:r>
            <a:r>
              <a:rPr lang="hr-HR" sz="2000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395)</a:t>
            </a:r>
            <a:r>
              <a:rPr lang="hr-HR" sz="2000" i="1" dirty="0">
                <a:solidFill>
                  <a:schemeClr val="accent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basilice </a:t>
            </a:r>
            <a:r>
              <a:rPr lang="hr-HR" sz="2000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hr-HR" sz="2000" i="1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Epid</a:t>
            </a:r>
            <a:r>
              <a:rPr lang="hr-HR" sz="2000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 56)</a:t>
            </a:r>
            <a:r>
              <a:rPr lang="hr-HR" sz="2000" i="1" dirty="0">
                <a:solidFill>
                  <a:schemeClr val="accent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cyathissare </a:t>
            </a:r>
            <a:r>
              <a:rPr lang="hr-HR" sz="2000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hr-HR" sz="2000" i="1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Men.</a:t>
            </a:r>
            <a:r>
              <a:rPr lang="hr-HR" sz="2000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303, 305)</a:t>
            </a:r>
            <a:endParaRPr lang="hr-HR" sz="2000" i="1" dirty="0">
              <a:solidFill>
                <a:schemeClr val="accent3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>
              <a:buClr>
                <a:srgbClr val="A19F73"/>
              </a:buClr>
              <a:buFont typeface="Wingdings" panose="05000000000000000000" pitchFamily="2" charset="2"/>
              <a:buChar char="Ø"/>
              <a:defRPr/>
            </a:pPr>
            <a:r>
              <a:rPr lang="hr-HR" sz="2000" i="1" dirty="0">
                <a:solidFill>
                  <a:schemeClr val="accent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...dum concenturio in corde sycophantias. </a:t>
            </a:r>
            <a:r>
              <a:rPr lang="hr-HR" sz="2000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hr-HR" sz="2000" i="1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Pseudolus, </a:t>
            </a:r>
            <a:r>
              <a:rPr lang="hr-HR" sz="2000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571)</a:t>
            </a:r>
          </a:p>
        </p:txBody>
      </p:sp>
    </p:spTree>
  </p:cSld>
  <p:clrMapOvr>
    <a:masterClrMapping/>
  </p:clrMapOvr>
  <p:transition spd="slow">
    <p:strips dir="r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251520" y="908720"/>
            <a:ext cx="8892480" cy="5832648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hr-HR" sz="2800" dirty="0">
                <a:solidFill>
                  <a:schemeClr val="tx1">
                    <a:lumMod val="8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Metafore (+ hiperbole)</a:t>
            </a:r>
          </a:p>
          <a:p>
            <a:pPr lvl="1" eaLnBrk="1" hangingPunct="1">
              <a:lnSpc>
                <a:spcPct val="90000"/>
              </a:lnSpc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hr-HR" sz="2400" dirty="0">
                <a:solidFill>
                  <a:schemeClr val="tx1">
                    <a:lumMod val="8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Često vezane uz vojnički život</a:t>
            </a:r>
          </a:p>
          <a:p>
            <a:pPr lvl="1" eaLnBrk="1" hangingPunct="1">
              <a:lnSpc>
                <a:spcPct val="90000"/>
              </a:lnSpc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hr-HR" sz="2400" i="1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verum enim meretrix fortunati est oppidi simillima: </a:t>
            </a:r>
            <a:br>
              <a:rPr lang="hr-HR" sz="2400" i="1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hr-HR" sz="2400" i="1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non potest suam rem obtinere sola sine multis viris.</a:t>
            </a:r>
            <a:r>
              <a:rPr lang="hr-HR" sz="2400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r-H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</a:t>
            </a:r>
            <a:r>
              <a:rPr lang="hr-HR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Cistellaria</a:t>
            </a:r>
            <a:r>
              <a:rPr lang="hr-H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80-1)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hr-HR" sz="2800" dirty="0">
                <a:solidFill>
                  <a:schemeClr val="tx1">
                    <a:lumMod val="8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Deminutivi / superlativi (čak i od osobnih imena, i od zamjenica...)</a:t>
            </a:r>
          </a:p>
          <a:p>
            <a:pPr lvl="1" eaLnBrk="1" hangingPunct="1">
              <a:lnSpc>
                <a:spcPct val="90000"/>
              </a:lnSpc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hr-HR" sz="2400" i="1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Olympisce, ebriola persolla</a:t>
            </a:r>
          </a:p>
          <a:p>
            <a:pPr lvl="1" eaLnBrk="1" hangingPunct="1">
              <a:lnSpc>
                <a:spcPct val="90000"/>
              </a:lnSpc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hr-HR" sz="2400" i="1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Ipsusne? – Ipsissimus sum 	</a:t>
            </a:r>
          </a:p>
          <a:p>
            <a:pPr lvl="1" eaLnBrk="1" hangingPunct="1">
              <a:lnSpc>
                <a:spcPct val="90000"/>
              </a:lnSpc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hr-HR" sz="2400" i="1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exclusissimus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hr-HR" sz="2800" dirty="0">
                <a:solidFill>
                  <a:schemeClr val="tx1">
                    <a:lumMod val="8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Novotvorenice (bilo latinske, bilo grčke, bilo kombinacija)</a:t>
            </a:r>
          </a:p>
          <a:p>
            <a:pPr lvl="1" eaLnBrk="1" hangingPunct="1">
              <a:lnSpc>
                <a:spcPct val="90000"/>
              </a:lnSpc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hr-HR" sz="2400" i="1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Domi domitus sum; dentifrangibula</a:t>
            </a:r>
          </a:p>
          <a:p>
            <a:pPr lvl="1" eaLnBrk="1" hangingPunct="1">
              <a:lnSpc>
                <a:spcPct val="90000"/>
              </a:lnSpc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hr-HR" sz="2400" i="1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Patruus Pultiphagonides </a:t>
            </a:r>
            <a:r>
              <a:rPr lang="hr-H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(česti patronimici)</a:t>
            </a:r>
            <a:endParaRPr lang="hr-HR" sz="24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strips dir="r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692150"/>
          </a:xfrm>
        </p:spPr>
        <p:txBody>
          <a:bodyPr/>
          <a:lstStyle/>
          <a:p>
            <a:pPr eaLnBrk="1" hangingPunct="1">
              <a:defRPr/>
            </a:pPr>
            <a:r>
              <a:rPr lang="hr-HR" dirty="0"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Značenja imena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692150"/>
            <a:ext cx="4211638" cy="639763"/>
          </a:xfrm>
        </p:spPr>
        <p:txBody>
          <a:bodyPr/>
          <a:lstStyle/>
          <a:p>
            <a:pPr eaLnBrk="1" hangingPunct="1">
              <a:defRPr/>
            </a:pPr>
            <a:r>
              <a:rPr lang="hr-HR" sz="3200" dirty="0">
                <a:solidFill>
                  <a:schemeClr val="bg1">
                    <a:lumMod val="40000"/>
                    <a:lumOff val="6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Prikladnost karakteru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>
          <a:xfrm>
            <a:off x="0" y="2320751"/>
            <a:ext cx="3600450" cy="4537249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hr-HR" sz="2400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Machaerio</a:t>
            </a:r>
            <a:r>
              <a:rPr lang="hr-H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= Nož </a:t>
            </a:r>
          </a:p>
          <a:p>
            <a:pPr lvl="1"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hr-HR" sz="2000" dirty="0"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za kuhara</a:t>
            </a:r>
          </a:p>
          <a:p>
            <a:pPr>
              <a:defRPr/>
            </a:pPr>
            <a:r>
              <a:rPr lang="hr-HR" sz="2400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Chaeribulus</a:t>
            </a:r>
            <a:r>
              <a:rPr lang="hr-H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= Koji voli davati savjete</a:t>
            </a:r>
            <a:endParaRPr lang="hr-HR" sz="2400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lvl="1"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hr-HR" sz="2000" dirty="0"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za osobu kritiziranu da pomaže jedino riječima, ne i djelima</a:t>
            </a:r>
          </a:p>
          <a:p>
            <a:pPr>
              <a:defRPr/>
            </a:pPr>
            <a:r>
              <a:rPr lang="hr-HR" sz="2400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Peniculus</a:t>
            </a:r>
            <a:r>
              <a:rPr lang="hr-H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= Metlica</a:t>
            </a:r>
            <a:endParaRPr lang="hr-HR" sz="2400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lvl="1"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hr-HR" sz="2000" dirty="0"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za karakter iz komedije </a:t>
            </a:r>
            <a:r>
              <a:rPr lang="hr-HR" sz="2000" i="1" dirty="0"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Menaechmi</a:t>
            </a:r>
            <a:r>
              <a:rPr lang="hr-HR" sz="2000" dirty="0"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koji jedini smisao života vidi u čišćenju stolova od hrane </a:t>
            </a:r>
          </a:p>
          <a:p>
            <a:pPr lvl="1">
              <a:defRPr/>
            </a:pPr>
            <a:endParaRPr lang="hr-H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97" name="Text Placeholder 2"/>
          <p:cNvSpPr>
            <a:spLocks noGrp="1"/>
          </p:cNvSpPr>
          <p:nvPr>
            <p:ph type="body" sz="quarter" idx="3"/>
          </p:nvPr>
        </p:nvSpPr>
        <p:spPr>
          <a:xfrm>
            <a:off x="4211638" y="692150"/>
            <a:ext cx="4752975" cy="639763"/>
          </a:xfrm>
        </p:spPr>
        <p:txBody>
          <a:bodyPr/>
          <a:lstStyle/>
          <a:p>
            <a:pPr marL="0" lvl="1">
              <a:buClr>
                <a:schemeClr val="hlink"/>
              </a:buClr>
              <a:buSzTx/>
            </a:pPr>
            <a:r>
              <a:rPr lang="hr-HR" altLang="sr-Latn-RS" sz="3200" b="0" dirty="0">
                <a:solidFill>
                  <a:srgbClr val="BDCC9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Suprotnost karakteru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4"/>
          </p:nvPr>
        </p:nvSpPr>
        <p:spPr>
          <a:xfrm>
            <a:off x="3419873" y="1916832"/>
            <a:ext cx="5724128" cy="4941168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hr-HR" sz="2300" i="1" u="sng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Pyrgopolynices</a:t>
            </a:r>
            <a:r>
              <a:rPr lang="hr-HR" sz="2300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= Osvajač mnogih tvrđava </a:t>
            </a:r>
          </a:p>
          <a:p>
            <a:pPr lvl="1"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hr-HR" dirty="0"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za hvalisavog, a kukavnog vojnika</a:t>
            </a:r>
            <a:endParaRPr lang="hr-HR" dirty="0">
              <a:solidFill>
                <a:schemeClr val="accent2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hr-HR" sz="2300" i="1" u="sng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Demaenetus</a:t>
            </a:r>
            <a:r>
              <a:rPr lang="hr-HR" sz="2300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= Slavljen od naroda</a:t>
            </a:r>
            <a:endParaRPr lang="hr-HR" sz="2300" i="1" u="sng" dirty="0"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lvl="1"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hr-HR" dirty="0"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lik kojeg vlastita žena ismijava i odvlači kući</a:t>
            </a:r>
          </a:p>
          <a:p>
            <a:pPr>
              <a:defRPr/>
            </a:pPr>
            <a:r>
              <a:rPr lang="hr-HR" sz="2300" i="1" u="sng" dirty="0">
                <a:effectLst>
                  <a:outerShdw blurRad="38100" dist="38100" dir="27000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Misargyrides</a:t>
            </a:r>
            <a:r>
              <a:rPr lang="hr-HR" sz="2300" dirty="0">
                <a:effectLst>
                  <a:outerShdw blurRad="38100" dist="38100" dir="27000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= Sin mrzitelja novaca (lihvar)</a:t>
            </a:r>
            <a:endParaRPr lang="hr-HR" sz="2300" i="1" u="sng" dirty="0">
              <a:effectLst>
                <a:outerShdw blurRad="38100" dist="38100" dir="2700000" algn="tl" rotWithShape="0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hr-HR" sz="2300" i="1" u="sng" dirty="0">
                <a:effectLst>
                  <a:outerShdw blurRad="38100" dist="38100" dir="27000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Nicobulus</a:t>
            </a:r>
            <a:r>
              <a:rPr lang="hr-HR" sz="2300" dirty="0">
                <a:effectLst>
                  <a:outerShdw blurRad="38100" dist="38100" dir="27000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= Koji pobjeđuje savjetom / </a:t>
            </a:r>
            <a:r>
              <a:rPr lang="hr-HR" sz="2300" i="1" u="sng" dirty="0">
                <a:effectLst>
                  <a:outerShdw blurRad="38100" dist="38100" dir="27000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Theopropides</a:t>
            </a:r>
            <a:r>
              <a:rPr lang="hr-HR" sz="2300" dirty="0">
                <a:effectLst>
                  <a:outerShdw blurRad="38100" dist="38100" dir="27000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= Sin proročanstva</a:t>
            </a:r>
            <a:endParaRPr lang="hr-HR" sz="2300" i="1" u="sng" dirty="0"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lvl="1"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hr-HR" dirty="0"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za starce koje varaju vlastiti robovi</a:t>
            </a:r>
          </a:p>
          <a:p>
            <a:pPr>
              <a:defRPr/>
            </a:pPr>
            <a:r>
              <a:rPr lang="hr-HR" sz="2300" i="1" u="sng" dirty="0">
                <a:effectLst>
                  <a:outerShdw blurRad="38100" dist="38100" dir="27000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Thensaurochrysonicochrysides</a:t>
            </a:r>
            <a:r>
              <a:rPr lang="hr-HR" sz="2300" dirty="0">
                <a:effectLst>
                  <a:outerShdw blurRad="38100" dist="38100" dir="27000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= Sin zlata što nadvisuje blaga zlata</a:t>
            </a:r>
            <a:endParaRPr lang="hr-HR" sz="2300" i="1" u="sng" dirty="0">
              <a:effectLst>
                <a:outerShdw blurRad="38100" dist="38100" dir="2700000" algn="tl" rotWithShape="0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lvl="1"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hr-HR" dirty="0"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izmišljeno ime oca čovjeka koji se izdaje za roba</a:t>
            </a:r>
            <a:r>
              <a:rPr lang="hr-HR" dirty="0"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 </a:t>
            </a:r>
            <a:endParaRPr lang="hr-HR" dirty="0">
              <a:solidFill>
                <a:schemeClr val="accent2">
                  <a:lumMod val="40000"/>
                  <a:lumOff val="60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strips dir="r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11175" y="548680"/>
            <a:ext cx="8229600" cy="765175"/>
          </a:xfrm>
        </p:spPr>
        <p:txBody>
          <a:bodyPr/>
          <a:lstStyle/>
          <a:p>
            <a:pPr eaLnBrk="1" hangingPunct="1">
              <a:defRPr/>
            </a:pPr>
            <a:r>
              <a:rPr lang="hr-HR" dirty="0"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Igre riječi 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107950" y="1700808"/>
            <a:ext cx="9036050" cy="5192238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hr-HR" sz="2400" dirty="0">
                <a:solidFill>
                  <a:schemeClr val="accent3">
                    <a:lumMod val="20000"/>
                    <a:lumOff val="8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Vjerojatno najupečatljivija Plautova karakteristika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hr-HR" sz="2400" dirty="0">
                <a:solidFill>
                  <a:schemeClr val="accent3">
                    <a:lumMod val="20000"/>
                    <a:lumOff val="8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U imenima</a:t>
            </a:r>
          </a:p>
          <a:p>
            <a:pPr lvl="1" eaLnBrk="1" hangingPunct="1">
              <a:lnSpc>
                <a:spcPct val="90000"/>
              </a:lnSpc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hr-H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Chrysalus ~ Crucisalus; Sosia ~ socius / exossare; Saturion ~ saturus; Lycus ~ lupus</a:t>
            </a:r>
          </a:p>
          <a:p>
            <a:pPr lvl="2" eaLnBrk="1" hangingPunct="1">
              <a:lnSpc>
                <a:spcPct val="90000"/>
              </a:lnSpc>
              <a:buClr>
                <a:schemeClr val="accent5">
                  <a:lumMod val="75000"/>
                </a:schemeClr>
              </a:buClr>
              <a:buFont typeface="Courier New" pitchFamily="49" charset="0"/>
              <a:buChar char="o"/>
              <a:defRPr/>
            </a:pPr>
            <a:r>
              <a:rPr lang="hr-HR" sz="1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r-HR" sz="1800" i="1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Lupo agnum eripere postulant.</a:t>
            </a:r>
            <a:r>
              <a:rPr lang="hr-HR" sz="1800" dirty="0">
                <a:solidFill>
                  <a:schemeClr val="accent3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r-HR" sz="1800" dirty="0">
                <a:effectLst/>
                <a:latin typeface="Times New Roman" pitchFamily="18" charset="0"/>
                <a:cs typeface="Times New Roman" pitchFamily="18" charset="0"/>
              </a:rPr>
              <a:t>(</a:t>
            </a:r>
            <a:r>
              <a:rPr lang="hr-HR" sz="1800" i="1" dirty="0">
                <a:effectLst/>
                <a:latin typeface="Times New Roman" pitchFamily="18" charset="0"/>
                <a:cs typeface="Times New Roman" pitchFamily="18" charset="0"/>
              </a:rPr>
              <a:t>Poenulus </a:t>
            </a:r>
            <a:r>
              <a:rPr lang="hr-HR" sz="1800" dirty="0">
                <a:effectLst/>
                <a:latin typeface="Times New Roman" pitchFamily="18" charset="0"/>
                <a:cs typeface="Times New Roman" pitchFamily="18" charset="0"/>
              </a:rPr>
              <a:t>776)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hr-HR" sz="2400" i="1" dirty="0">
                <a:solidFill>
                  <a:schemeClr val="accent3">
                    <a:lumMod val="20000"/>
                    <a:lumOff val="8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Parà prosdokián </a:t>
            </a:r>
            <a:r>
              <a:rPr lang="hr-HR" sz="2400" dirty="0">
                <a:solidFill>
                  <a:schemeClr val="accent3">
                    <a:lumMod val="20000"/>
                    <a:lumOff val="8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– protivno očekivanju</a:t>
            </a:r>
          </a:p>
          <a:p>
            <a:pPr lvl="1" eaLnBrk="1" hangingPunct="1">
              <a:lnSpc>
                <a:spcPct val="90000"/>
              </a:lnSpc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hr-HR" sz="2000" i="1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Numquid vis?</a:t>
            </a:r>
            <a:r>
              <a:rPr lang="hr-HR" sz="2000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r-H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(formula na rastanku)</a:t>
            </a:r>
          </a:p>
          <a:p>
            <a:pPr lvl="2" eaLnBrk="1" hangingPunct="1">
              <a:lnSpc>
                <a:spcPct val="90000"/>
              </a:lnSpc>
              <a:buClr>
                <a:schemeClr val="accent5">
                  <a:lumMod val="75000"/>
                </a:schemeClr>
              </a:buClr>
              <a:buFont typeface="Courier New" pitchFamily="49" charset="0"/>
              <a:buChar char="o"/>
              <a:defRPr/>
            </a:pPr>
            <a:r>
              <a:rPr lang="hr-HR" sz="1800" i="1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Ne me noveris.</a:t>
            </a:r>
            <a:r>
              <a:rPr lang="hr-HR" sz="1800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2" eaLnBrk="1" hangingPunct="1">
              <a:lnSpc>
                <a:spcPct val="90000"/>
              </a:lnSpc>
              <a:buClr>
                <a:schemeClr val="accent5">
                  <a:lumMod val="75000"/>
                </a:schemeClr>
              </a:buClr>
              <a:buFont typeface="Courier New" pitchFamily="49" charset="0"/>
              <a:buChar char="o"/>
              <a:defRPr/>
            </a:pPr>
            <a:r>
              <a:rPr lang="hr-HR" sz="1800" i="1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Ne magis sim pulcher quam sum. </a:t>
            </a:r>
            <a:r>
              <a:rPr lang="hr-HR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</a:t>
            </a:r>
            <a:r>
              <a:rPr lang="hr-HR" sz="1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Miles gl.</a:t>
            </a:r>
            <a:r>
              <a:rPr lang="hr-HR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575, 1086)</a:t>
            </a:r>
            <a:endParaRPr lang="hr-HR" sz="18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hr-HR" sz="2400" dirty="0">
                <a:solidFill>
                  <a:schemeClr val="accent3">
                    <a:lumMod val="20000"/>
                    <a:lumOff val="8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Dvosmislenosti (</a:t>
            </a:r>
            <a:r>
              <a:rPr lang="hr-HR" sz="2400" i="1" dirty="0">
                <a:solidFill>
                  <a:schemeClr val="accent3">
                    <a:lumMod val="20000"/>
                    <a:lumOff val="8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aequivoca</a:t>
            </a:r>
            <a:r>
              <a:rPr lang="hr-HR" sz="2400" dirty="0">
                <a:solidFill>
                  <a:schemeClr val="accent3">
                    <a:lumMod val="20000"/>
                    <a:lumOff val="8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)</a:t>
            </a:r>
            <a:r>
              <a:rPr lang="hr-HR" sz="2400" i="1" dirty="0">
                <a:solidFill>
                  <a:schemeClr val="accent3">
                    <a:lumMod val="20000"/>
                    <a:lumOff val="8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r-HR" sz="2400" dirty="0">
                <a:solidFill>
                  <a:schemeClr val="accent3">
                    <a:lumMod val="20000"/>
                    <a:lumOff val="8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hr-HR" sz="2400" i="1" dirty="0">
                <a:solidFill>
                  <a:schemeClr val="accent3">
                    <a:lumMod val="20000"/>
                    <a:lumOff val="8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paronimi </a:t>
            </a:r>
            <a:r>
              <a:rPr lang="hr-HR" sz="2400" dirty="0">
                <a:solidFill>
                  <a:schemeClr val="accent3">
                    <a:lumMod val="20000"/>
                    <a:lumOff val="8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– riječi koje isto zvuče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hr-HR" sz="2400" dirty="0">
                <a:solidFill>
                  <a:schemeClr val="accent3">
                    <a:lumMod val="20000"/>
                    <a:lumOff val="8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Parodije tragedija</a:t>
            </a:r>
          </a:p>
        </p:txBody>
      </p:sp>
    </p:spTree>
  </p:cSld>
  <p:clrMapOvr>
    <a:masterClrMapping/>
  </p:clrMapOvr>
  <p:transition spd="slow">
    <p:strips dir="r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FA442D-8178-4228-B017-04450C01B5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Jezici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796C36-D527-40A2-A4D8-9974D1C6E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Grčki</a:t>
            </a:r>
          </a:p>
          <a:p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Punski u </a:t>
            </a:r>
            <a:r>
              <a:rPr lang="hr-H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Malom Kartažaninu </a:t>
            </a:r>
          </a:p>
          <a:p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Pitanje tko su, tj. koliko je obrazovana Plautova publika </a:t>
            </a:r>
          </a:p>
          <a:p>
            <a:pPr lvl="1"/>
            <a:r>
              <a:rPr lang="hr-H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Ljudi koji su ratovali i pokupili nešto punskoga?</a:t>
            </a:r>
          </a:p>
          <a:p>
            <a:pPr lvl="1"/>
            <a:r>
              <a:rPr lang="hr-H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Aristokrati obrazovani na grčkoj književnosti?</a:t>
            </a:r>
          </a:p>
          <a:p>
            <a:pPr lvl="1"/>
            <a:r>
              <a:rPr lang="hr-H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Italci koji često gledaju raznovrsne predstave?</a:t>
            </a:r>
            <a:endParaRPr lang="en-GB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699009406"/>
      </p:ext>
    </p:extLst>
  </p:cSld>
  <p:clrMapOvr>
    <a:masterClrMapping/>
  </p:clrMapOvr>
  <p:transition spd="slow">
    <p:strips dir="ru"/>
  </p:transition>
</p:sld>
</file>

<file path=ppt/theme/theme1.xml><?xml version="1.0" encoding="utf-8"?>
<a:theme xmlns:a="http://schemas.openxmlformats.org/drawingml/2006/main" name="Quotable">
  <a:themeElements>
    <a:clrScheme name="Gree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osted Glass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98D1675B-7325-48AD-994B-0DEF3379A98D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TM03457503[[fn=Quotable]]</Template>
  <TotalTime>1249</TotalTime>
  <Words>743</Words>
  <Application>Microsoft Office PowerPoint</Application>
  <PresentationFormat>Prikaz na zaslonu (4:3)</PresentationFormat>
  <Paragraphs>87</Paragraphs>
  <Slides>8</Slides>
  <Notes>7</Notes>
  <HiddenSlides>0</HiddenSlides>
  <MMClips>0</MMClips>
  <ScaleCrop>false</ScaleCrop>
  <HeadingPairs>
    <vt:vector size="6" baseType="variant">
      <vt:variant>
        <vt:lpstr>Korišteni fontovi</vt:lpstr>
      </vt:variant>
      <vt:variant>
        <vt:i4>8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8</vt:i4>
      </vt:variant>
    </vt:vector>
  </HeadingPairs>
  <TitlesOfParts>
    <vt:vector size="17" baseType="lpstr">
      <vt:lpstr>Arial</vt:lpstr>
      <vt:lpstr>Calibri</vt:lpstr>
      <vt:lpstr>Century Gothic</vt:lpstr>
      <vt:lpstr>Courier New</vt:lpstr>
      <vt:lpstr>Sylfaen</vt:lpstr>
      <vt:lpstr>Times New Roman</vt:lpstr>
      <vt:lpstr>Wingdings</vt:lpstr>
      <vt:lpstr>Wingdings 2</vt:lpstr>
      <vt:lpstr>Quotable</vt:lpstr>
      <vt:lpstr>Plautus </vt:lpstr>
      <vt:lpstr>„verborum Latinorum elegantissimus”  „Plautov jezik je  užitak za čitatelja  i užas za prevoditelja”</vt:lpstr>
      <vt:lpstr>Plautov jezik</vt:lpstr>
      <vt:lpstr>PowerPoint prezentacija</vt:lpstr>
      <vt:lpstr>PowerPoint prezentacija</vt:lpstr>
      <vt:lpstr>Značenja imena</vt:lpstr>
      <vt:lpstr>Igre riječi </vt:lpstr>
      <vt:lpstr>Jezici</vt:lpstr>
    </vt:vector>
  </TitlesOfParts>
  <Company>HIZP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Plautus vortit barbare II</dc:title>
  <dc:creator>Maja Matasović</dc:creator>
  <cp:lastModifiedBy>Maja Matasović</cp:lastModifiedBy>
  <cp:revision>61</cp:revision>
  <cp:lastPrinted>2013-04-10T10:53:00Z</cp:lastPrinted>
  <dcterms:created xsi:type="dcterms:W3CDTF">2010-04-21T08:14:41Z</dcterms:created>
  <dcterms:modified xsi:type="dcterms:W3CDTF">2025-04-16T21:04:15Z</dcterms:modified>
</cp:coreProperties>
</file>