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8"/>
  </p:notesMasterIdLst>
  <p:sldIdLst>
    <p:sldId id="256" r:id="rId2"/>
    <p:sldId id="258" r:id="rId3"/>
    <p:sldId id="257" r:id="rId4"/>
    <p:sldId id="259" r:id="rId5"/>
    <p:sldId id="260" r:id="rId6"/>
    <p:sldId id="262" r:id="rId7"/>
    <p:sldId id="263" r:id="rId8"/>
    <p:sldId id="264" r:id="rId9"/>
    <p:sldId id="261" r:id="rId10"/>
    <p:sldId id="270" r:id="rId11"/>
    <p:sldId id="272" r:id="rId12"/>
    <p:sldId id="273" r:id="rId13"/>
    <p:sldId id="274" r:id="rId14"/>
    <p:sldId id="275" r:id="rId15"/>
    <p:sldId id="269" r:id="rId16"/>
    <p:sldId id="276" r:id="rId17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>
      <p:cViewPr varScale="1">
        <p:scale>
          <a:sx n="88" d="100"/>
          <a:sy n="88" d="100"/>
        </p:scale>
        <p:origin x="91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8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hr-HR" altLang="sr-Latn-R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hr-HR" altLang="sr-Latn-R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Click to edit Master text styles</a:t>
            </a:r>
          </a:p>
          <a:p>
            <a:pPr lvl="1"/>
            <a:r>
              <a:rPr lang="hr-HR" altLang="sr-Latn-RS"/>
              <a:t>Second level</a:t>
            </a:r>
          </a:p>
          <a:p>
            <a:pPr lvl="2"/>
            <a:r>
              <a:rPr lang="hr-HR" altLang="sr-Latn-RS"/>
              <a:t>Third level</a:t>
            </a:r>
          </a:p>
          <a:p>
            <a:pPr lvl="3"/>
            <a:r>
              <a:rPr lang="hr-HR" altLang="sr-Latn-RS"/>
              <a:t>Fourth level</a:t>
            </a:r>
          </a:p>
          <a:p>
            <a:pPr lvl="4"/>
            <a:r>
              <a:rPr lang="hr-HR" altLang="sr-Latn-R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hr-HR" altLang="sr-Latn-R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A14D0A4-7282-4CC8-95DE-9C313AD352DA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7A1DCC-D2A8-42D3-8EED-C693FB219A02}" type="slidenum">
              <a:rPr lang="hr-HR" altLang="sr-Latn-RS"/>
              <a:pPr/>
              <a:t>1</a:t>
            </a:fld>
            <a:endParaRPr lang="hr-HR" altLang="sr-Latn-R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 altLang="sr-Latn-R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https://books.google.hr/books?id=B_89AAAAcAAJ&amp;pg=PA4&amp;lpg=PA4&amp;dq=miles+gloriosus+dramatis+personae&amp;source=bl&amp;ots=_K-JFd6u8M&amp;sig=52oCDWd8T3361NLVBt7wxtbFa6s&amp;hl=en&amp;sa=X&amp;sqi=2&amp;ved=0ahUKEwjl95W05YjMAhXEUBQKHSWoAUkQ6AEILTAD#v=onepage&amp;q=miles%20gloriosus%20dramatis%20personae&amp;f=fa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88531-49B3-4AAB-BBF2-5C38F9D8EAB1}" type="slidenum">
              <a:rPr lang="hr-HR" altLang="sr-Latn-RS" smtClean="0"/>
              <a:pPr/>
              <a:t>10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2882415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29D84CB3-3776-45F3-B1F7-EA64BE6C519B}" type="slidenum">
              <a:rPr lang="hr-HR" altLang="sr-Latn-RS">
                <a:latin typeface="Times New Roman" panose="02020603050405020304" pitchFamily="18" charset="0"/>
              </a:rPr>
              <a:pPr eaLnBrk="1" hangingPunct="1"/>
              <a:t>11</a:t>
            </a:fld>
            <a:endParaRPr lang="hr-HR" altLang="sr-Latn-RS">
              <a:latin typeface="Times New Roman" panose="02020603050405020304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0E592DB8-54AE-4CCA-BBA3-79F5CF901A55}" type="slidenum">
              <a:rPr lang="hr-HR" altLang="sr-Latn-RS">
                <a:latin typeface="Times New Roman" panose="02020603050405020304" pitchFamily="18" charset="0"/>
              </a:rPr>
              <a:pPr eaLnBrk="1" hangingPunct="1"/>
              <a:t>12</a:t>
            </a:fld>
            <a:endParaRPr lang="hr-HR" altLang="sr-Latn-RS">
              <a:latin typeface="Times New Roman" panose="02020603050405020304" pitchFamily="18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F307ED7-F747-47F9-8814-F5177115D874}" type="slidenum">
              <a:rPr lang="hr-HR" altLang="sr-Latn-RS">
                <a:latin typeface="Times New Roman" panose="02020603050405020304" pitchFamily="18" charset="0"/>
              </a:rPr>
              <a:pPr eaLnBrk="1" hangingPunct="1"/>
              <a:t>13</a:t>
            </a:fld>
            <a:endParaRPr lang="hr-HR" altLang="sr-Latn-RS">
              <a:latin typeface="Times New Roman" panose="02020603050405020304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8C033CBB-A0C9-4C36-ACD1-36418BA1A569}" type="slidenum">
              <a:rPr lang="hr-HR" altLang="sr-Latn-RS">
                <a:latin typeface="Times New Roman" panose="02020603050405020304" pitchFamily="18" charset="0"/>
              </a:rPr>
              <a:pPr eaLnBrk="1" hangingPunct="1"/>
              <a:t>14</a:t>
            </a:fld>
            <a:endParaRPr lang="hr-HR" altLang="sr-Latn-RS">
              <a:latin typeface="Times New Roman" panose="02020603050405020304" pitchFamily="18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32DF6141-893A-4F26-9A3E-0919028F3860}" type="slidenum">
              <a:rPr lang="hr-HR" altLang="sr-Latn-RS">
                <a:latin typeface="Times New Roman" panose="02020603050405020304" pitchFamily="18" charset="0"/>
              </a:rPr>
              <a:pPr eaLnBrk="1" hangingPunct="1"/>
              <a:t>15</a:t>
            </a:fld>
            <a:endParaRPr lang="hr-HR" altLang="sr-Latn-RS">
              <a:latin typeface="Times New Roman" panose="02020603050405020304" pitchFamily="18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14D0A4-7282-4CC8-95DE-9C313AD352DA}" type="slidenum">
              <a:rPr lang="hr-HR" altLang="sr-Latn-RS" smtClean="0"/>
              <a:pPr/>
              <a:t>16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248205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C63C18-3D26-40B6-9B3F-8E64877A38E8}" type="slidenum">
              <a:rPr lang="hr-HR" altLang="sr-Latn-RS"/>
              <a:pPr/>
              <a:t>2</a:t>
            </a:fld>
            <a:endParaRPr lang="hr-HR" altLang="sr-Latn-RS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F2E901-54CF-4607-B0B4-A1F617EFBC08}" type="slidenum">
              <a:rPr lang="hr-HR" altLang="sr-Latn-RS"/>
              <a:pPr/>
              <a:t>3</a:t>
            </a:fld>
            <a:endParaRPr lang="hr-HR" altLang="sr-Latn-R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0672E4-BF2F-4181-85A5-D1893E1139D1}" type="slidenum">
              <a:rPr lang="hr-HR" altLang="sr-Latn-RS"/>
              <a:pPr/>
              <a:t>4</a:t>
            </a:fld>
            <a:endParaRPr lang="hr-HR" altLang="sr-Latn-R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 altLang="sr-Latn-R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BE7266-A5C2-4FF0-A8CC-50611D5948C5}" type="slidenum">
              <a:rPr lang="hr-HR" altLang="sr-Latn-RS"/>
              <a:pPr/>
              <a:t>5</a:t>
            </a:fld>
            <a:endParaRPr lang="hr-HR" altLang="sr-Latn-R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A482A1-CAC5-4F22-9DDB-6E10E8817008}" type="slidenum">
              <a:rPr lang="hr-HR" altLang="sr-Latn-RS"/>
              <a:pPr/>
              <a:t>6</a:t>
            </a:fld>
            <a:endParaRPr lang="hr-HR" altLang="sr-Latn-R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9D773D-FAFD-482F-981C-635D0267B030}" type="slidenum">
              <a:rPr lang="hr-HR" altLang="sr-Latn-RS"/>
              <a:pPr/>
              <a:t>7</a:t>
            </a:fld>
            <a:endParaRPr lang="hr-HR" altLang="sr-Latn-R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8758BA-E7B5-4775-BA4F-0D798FF7CECE}" type="slidenum">
              <a:rPr lang="hr-HR" altLang="sr-Latn-RS"/>
              <a:pPr/>
              <a:t>8</a:t>
            </a:fld>
            <a:endParaRPr lang="hr-HR" altLang="sr-Latn-R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8C8E50C4-6856-4317-BF69-C9B6F9CD625C}" type="slidenum">
              <a:rPr lang="hr-HR" altLang="sr-Latn-RS">
                <a:latin typeface="Arial" panose="020B0604020202020204" pitchFamily="34" charset="0"/>
              </a:rPr>
              <a:pPr eaLnBrk="1" hangingPunct="1"/>
              <a:t>9</a:t>
            </a:fld>
            <a:endParaRPr lang="hr-HR" altLang="sr-Latn-R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r-Latn-RS" altLang="sr-Latn-R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hr-HR" altLang="en-US" noProof="0"/>
              <a:t>Click to edit Master title style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sz="3200"/>
            </a:lvl1pPr>
          </a:lstStyle>
          <a:p>
            <a:pPr lvl="0"/>
            <a:r>
              <a:rPr lang="hr-HR" altLang="en-US" noProof="0"/>
              <a:t>Click to edit Master subtitle style</a:t>
            </a:r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B0A8014-5410-42BC-A986-11DC3E8DFFC8}" type="slidenum">
              <a:rPr lang="hr-HR" altLang="en-US"/>
              <a:pPr/>
              <a:t>‹#›</a:t>
            </a:fld>
            <a:endParaRPr lang="hr-HR" altLang="en-US"/>
          </a:p>
        </p:txBody>
      </p:sp>
      <p:grpSp>
        <p:nvGrpSpPr>
          <p:cNvPr id="49160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49161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9162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9163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9164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9165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9166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9167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9168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9169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9170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9171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9172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9173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9174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9175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9176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9177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9178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9179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9180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9181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9182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9183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9184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9185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9186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9187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9188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9189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9190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9191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49192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  <p:transition spd="med">
    <p:strips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4F722-3F73-4F78-882B-89E144044816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273283241"/>
      </p:ext>
    </p:extLst>
  </p:cSld>
  <p:clrMapOvr>
    <a:masterClrMapping/>
  </p:clrMapOvr>
  <p:transition spd="med"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6B8AF-AB0F-411D-BBA1-421C03422353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899474914"/>
      </p:ext>
    </p:extLst>
  </p:cSld>
  <p:clrMapOvr>
    <a:masterClrMapping/>
  </p:clrMapOvr>
  <p:transition spd="med">
    <p:strips dir="l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2A1F10E-9A82-4F14-B374-04497DE4347F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682979052"/>
      </p:ext>
    </p:extLst>
  </p:cSld>
  <p:clrMapOvr>
    <a:masterClrMapping/>
  </p:clrMapOvr>
  <p:transition spd="med">
    <p:strips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F0A762-6D12-4338-90AB-8C398DA16904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352851834"/>
      </p:ext>
    </p:extLst>
  </p:cSld>
  <p:clrMapOvr>
    <a:masterClrMapping/>
  </p:clrMapOvr>
  <p:transition spd="med"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C399C9-C08A-4B39-B4BC-FEAE306891D8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258181406"/>
      </p:ext>
    </p:extLst>
  </p:cSld>
  <p:clrMapOvr>
    <a:masterClrMapping/>
  </p:clrMapOvr>
  <p:transition spd="med"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2E99F6-EE98-4529-9735-BB354F47E4C5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304741834"/>
      </p:ext>
    </p:extLst>
  </p:cSld>
  <p:clrMapOvr>
    <a:masterClrMapping/>
  </p:clrMapOvr>
  <p:transition spd="med"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0CE656-3574-44EF-BB06-9949CE678482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151881318"/>
      </p:ext>
    </p:extLst>
  </p:cSld>
  <p:clrMapOvr>
    <a:masterClrMapping/>
  </p:clrMapOvr>
  <p:transition spd="med"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9AD446-005E-4A2C-9321-0E54B4BBA1FF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458029355"/>
      </p:ext>
    </p:extLst>
  </p:cSld>
  <p:clrMapOvr>
    <a:masterClrMapping/>
  </p:clrMapOvr>
  <p:transition spd="med"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72F1F5-0EB5-4CB1-907B-ABE9F5CC6D18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614197935"/>
      </p:ext>
    </p:extLst>
  </p:cSld>
  <p:clrMapOvr>
    <a:masterClrMapping/>
  </p:clrMapOvr>
  <p:transition spd="med"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FE1CAA-EF56-495A-B370-FF53906958B9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685656657"/>
      </p:ext>
    </p:extLst>
  </p:cSld>
  <p:clrMapOvr>
    <a:masterClrMapping/>
  </p:clrMapOvr>
  <p:transition spd="med"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F28BA4-04DC-42CC-8312-57DEF9B9F447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496284085"/>
      </p:ext>
    </p:extLst>
  </p:cSld>
  <p:clrMapOvr>
    <a:masterClrMapping/>
  </p:clrMapOvr>
  <p:transition spd="med"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Click to edit Master title style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Click to edit Master text styles</a:t>
            </a:r>
          </a:p>
          <a:p>
            <a:pPr lvl="1"/>
            <a:r>
              <a:rPr lang="hr-HR" altLang="en-US"/>
              <a:t>Second level</a:t>
            </a:r>
          </a:p>
          <a:p>
            <a:pPr lvl="2"/>
            <a:r>
              <a:rPr lang="hr-HR" altLang="en-US"/>
              <a:t>Third level</a:t>
            </a:r>
          </a:p>
          <a:p>
            <a:pPr lvl="3"/>
            <a:r>
              <a:rPr lang="hr-HR" altLang="en-US"/>
              <a:t>Fourth level</a:t>
            </a:r>
          </a:p>
          <a:p>
            <a:pPr lvl="4"/>
            <a:r>
              <a:rPr lang="hr-HR" altLang="en-US"/>
              <a:t>Fifth level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hr-HR" altLang="en-US"/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hr-HR" alt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9D2211E0-BFC0-43BE-A110-A71CB29F9C04}" type="slidenum">
              <a:rPr lang="hr-HR" altLang="en-US"/>
              <a:pPr/>
              <a:t>‹#›</a:t>
            </a:fld>
            <a:endParaRPr lang="hr-HR" altLang="en-US"/>
          </a:p>
        </p:txBody>
      </p:sp>
      <p:grpSp>
        <p:nvGrpSpPr>
          <p:cNvPr id="48136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48137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8138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8139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8140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8141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8142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8143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8144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8145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8146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8147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8148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8149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8150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8151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8152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8153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8154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8155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8156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8157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8158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8159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8160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8161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8162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8163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8164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8165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8166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8167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ransition spd="med">
    <p:strips dir="ld"/>
  </p:transition>
  <p:txStyles>
    <p:titleStyle>
      <a:lvl1pPr algn="l" rtl="0" fontAlgn="base">
        <a:spcBef>
          <a:spcPct val="0"/>
        </a:spcBef>
        <a:spcAft>
          <a:spcPct val="0"/>
        </a:spcAft>
        <a:defRPr sz="39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hr-HR" altLang="sr-Latn-RS" b="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Plaut</a:t>
            </a:r>
            <a:r>
              <a:rPr lang="hr-HR" altLang="sr-Latn-RS" b="0" i="1" dirty="0"/>
              <a:t> 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0" y="3049588"/>
            <a:ext cx="7380312" cy="3808412"/>
          </a:xfrm>
        </p:spPr>
        <p:txBody>
          <a:bodyPr/>
          <a:lstStyle/>
          <a:p>
            <a:r>
              <a:rPr lang="hr-HR" altLang="sr-Latn-RS" sz="26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Postquam est mortem aptus Plautus, Comoedia luget,</a:t>
            </a:r>
            <a:br>
              <a:rPr lang="hr-HR" altLang="sr-Latn-RS" sz="26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</a:br>
            <a:r>
              <a:rPr lang="hr-HR" altLang="sr-Latn-RS" sz="26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scaena est deserta, flent Risus, Ludus Iocusque</a:t>
            </a:r>
            <a:br>
              <a:rPr lang="hr-HR" altLang="sr-Latn-RS" sz="26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</a:br>
            <a:r>
              <a:rPr lang="hr-HR" altLang="sr-Latn-RS" sz="26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et Numeri innumeri simul omnes conlacrimarunt.</a:t>
            </a:r>
          </a:p>
          <a:p>
            <a:pPr>
              <a:buFont typeface="Wingdings" panose="05000000000000000000" pitchFamily="2" charset="2"/>
              <a:buNone/>
            </a:pPr>
            <a:r>
              <a:rPr lang="hr-HR" altLang="sr-Latn-RS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= Nakon što je Plauta dohvatila smrt, Komedija tuguje,</a:t>
            </a:r>
          </a:p>
          <a:p>
            <a:pPr>
              <a:buFont typeface="Wingdings" panose="05000000000000000000" pitchFamily="2" charset="2"/>
              <a:buNone/>
            </a:pPr>
            <a:r>
              <a:rPr lang="hr-HR" altLang="sr-Latn-RS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napuštena je pozornica, plaču Smijeh, Igra i Šala,</a:t>
            </a:r>
          </a:p>
          <a:p>
            <a:pPr>
              <a:buFont typeface="Wingdings" panose="05000000000000000000" pitchFamily="2" charset="2"/>
              <a:buNone/>
            </a:pPr>
            <a:r>
              <a:rPr lang="hr-HR" altLang="sr-Latn-RS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a svi su nebrojeni Brojevi zajedno zasuzili. </a:t>
            </a:r>
          </a:p>
          <a:p>
            <a:endParaRPr lang="hr-HR" altLang="sr-Latn-RS" sz="2600" dirty="0">
              <a:solidFill>
                <a:schemeClr val="accent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  <a:p>
            <a:r>
              <a:rPr lang="hr-HR" altLang="sr-Latn-RS" sz="2600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(epitaf)</a:t>
            </a:r>
            <a:r>
              <a:rPr lang="hr-HR" altLang="sr-Latn-RS" sz="2600" i="1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</a:t>
            </a:r>
          </a:p>
        </p:txBody>
      </p:sp>
    </p:spTree>
  </p:cSld>
  <p:clrMapOvr>
    <a:masterClrMapping/>
  </p:clrMapOvr>
  <p:transition spd="med">
    <p:strips dir="l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447526">
            <a:off x="407890" y="1236304"/>
            <a:ext cx="3941726" cy="519356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22238"/>
            <a:ext cx="6552728" cy="625957"/>
          </a:xfrm>
        </p:spPr>
        <p:txBody>
          <a:bodyPr/>
          <a:lstStyle/>
          <a:p>
            <a:pPr algn="r"/>
            <a:r>
              <a:rPr lang="hr-HR" dirty="0">
                <a:latin typeface="Palatino Linotype" panose="02040502050505030304" pitchFamily="18" charset="0"/>
              </a:rPr>
              <a:t>10-ak tipova likova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3968" y="1498886"/>
            <a:ext cx="4860031" cy="535911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hr-HR" sz="2400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Palatino Linotype" pitchFamily="18" charset="0"/>
              </a:rPr>
              <a:t>Starci</a:t>
            </a:r>
            <a:r>
              <a:rPr lang="hr-HR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Palatino Linotype" pitchFamily="18" charset="0"/>
              </a:rPr>
              <a:t>: Smikrin, Herestrat, Demeja, Knemon... </a:t>
            </a:r>
          </a:p>
          <a:p>
            <a:pPr eaLnBrk="1" hangingPunct="1">
              <a:lnSpc>
                <a:spcPct val="90000"/>
              </a:lnSpc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hr-HR" sz="2400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Palatino Linotype" pitchFamily="18" charset="0"/>
              </a:rPr>
              <a:t>Mladići</a:t>
            </a:r>
            <a:r>
              <a:rPr lang="hr-HR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Palatino Linotype" pitchFamily="18" charset="0"/>
              </a:rPr>
              <a:t>: Moshion, Gorgija, Kleostrat, Sostrat...</a:t>
            </a:r>
          </a:p>
          <a:p>
            <a:pPr eaLnBrk="1" hangingPunct="1">
              <a:lnSpc>
                <a:spcPct val="90000"/>
              </a:lnSpc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hr-HR" sz="2400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Palatino Linotype" pitchFamily="18" charset="0"/>
              </a:rPr>
              <a:t>Djevojke</a:t>
            </a:r>
            <a:r>
              <a:rPr lang="hr-HR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Palatino Linotype" pitchFamily="18" charset="0"/>
              </a:rPr>
              <a:t>: Plangona, Pamfila, Mirina...</a:t>
            </a:r>
          </a:p>
          <a:p>
            <a:pPr eaLnBrk="1" hangingPunct="1">
              <a:lnSpc>
                <a:spcPct val="90000"/>
              </a:lnSpc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hr-HR" sz="2400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Palatino Linotype" pitchFamily="18" charset="0"/>
              </a:rPr>
              <a:t>Hetere</a:t>
            </a:r>
            <a:r>
              <a:rPr lang="hr-HR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Palatino Linotype" pitchFamily="18" charset="0"/>
              </a:rPr>
              <a:t>: Glikera, Hrizida...</a:t>
            </a:r>
          </a:p>
          <a:p>
            <a:pPr eaLnBrk="1" hangingPunct="1">
              <a:lnSpc>
                <a:spcPct val="90000"/>
              </a:lnSpc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hr-HR" sz="2400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Palatino Linotype" pitchFamily="18" charset="0"/>
              </a:rPr>
              <a:t>Robovi</a:t>
            </a:r>
            <a:r>
              <a:rPr lang="hr-HR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Palatino Linotype" pitchFamily="18" charset="0"/>
              </a:rPr>
              <a:t>: Dav, Sir, Pirija, Onezim...</a:t>
            </a:r>
          </a:p>
          <a:p>
            <a:pPr eaLnBrk="1" hangingPunct="1">
              <a:lnSpc>
                <a:spcPct val="90000"/>
              </a:lnSpc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hr-HR" sz="2400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Palatino Linotype" pitchFamily="18" charset="0"/>
              </a:rPr>
              <a:t>Paraziti</a:t>
            </a:r>
            <a:r>
              <a:rPr lang="hr-HR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Palatino Linotype" pitchFamily="18" charset="0"/>
              </a:rPr>
              <a:t>: Ergasil, Gelasim...</a:t>
            </a:r>
          </a:p>
          <a:p>
            <a:pPr eaLnBrk="1" hangingPunct="1">
              <a:lnSpc>
                <a:spcPct val="90000"/>
              </a:lnSpc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hr-HR" sz="2400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Palatino Linotype" pitchFamily="18" charset="0"/>
              </a:rPr>
              <a:t>Svodnici</a:t>
            </a:r>
            <a:r>
              <a:rPr lang="hr-HR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Palatino Linotype" pitchFamily="18" charset="0"/>
              </a:rPr>
              <a:t>: Lik, Balion...</a:t>
            </a:r>
          </a:p>
          <a:p>
            <a:pPr eaLnBrk="1" hangingPunct="1">
              <a:lnSpc>
                <a:spcPct val="90000"/>
              </a:lnSpc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hr-HR" sz="2400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Palatino Linotype" pitchFamily="18" charset="0"/>
              </a:rPr>
              <a:t>Vojnici, doktori, kuhari</a:t>
            </a:r>
            <a:r>
              <a:rPr lang="hr-HR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Palatino Linotype" pitchFamily="18" charset="0"/>
              </a:rPr>
              <a:t>...</a:t>
            </a:r>
          </a:p>
          <a:p>
            <a:pPr eaLnBrk="1" hangingPunct="1">
              <a:lnSpc>
                <a:spcPct val="90000"/>
              </a:lnSpc>
              <a:defRPr/>
            </a:pPr>
            <a:endParaRPr lang="hr-HR" sz="2400" dirty="0">
              <a:solidFill>
                <a:schemeClr val="accent1">
                  <a:lumMod val="60000"/>
                  <a:lumOff val="40000"/>
                </a:schemeClr>
              </a:solidFill>
              <a:latin typeface="Palatino Linotype" pitchFamily="18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hr-HR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Palatino Linotype" pitchFamily="18" charset="0"/>
              </a:rPr>
              <a:t>	* Nikad nema preljubnice</a:t>
            </a:r>
          </a:p>
        </p:txBody>
      </p:sp>
    </p:spTree>
    <p:extLst>
      <p:ext uri="{BB962C8B-B14F-4D97-AF65-F5344CB8AC3E}">
        <p14:creationId xmlns:p14="http://schemas.microsoft.com/office/powerpoint/2010/main" val="35847885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40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Mladić</a:t>
            </a:r>
            <a:endParaRPr lang="hr-HR" dirty="0">
              <a:effectLst>
                <a:outerShdw blurRad="38100" dist="38100" dir="2700000" algn="tl">
                  <a:srgbClr val="C0C0C0"/>
                </a:outerShdw>
              </a:effectLst>
              <a:latin typeface="Palatino Linotype" pitchFamily="18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97781"/>
            <a:ext cx="7427168" cy="4321175"/>
          </a:xfrm>
        </p:spPr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hr-HR" sz="3200" dirty="0">
                <a:latin typeface="Palatino Linotype" pitchFamily="18" charset="0"/>
              </a:rPr>
              <a:t>Dobar</a:t>
            </a:r>
          </a:p>
          <a:p>
            <a:pPr eaLnBrk="1" hangingPunct="1">
              <a:defRPr/>
            </a:pPr>
            <a:r>
              <a:rPr lang="hr-HR" sz="3200" dirty="0">
                <a:latin typeface="Palatino Linotype" pitchFamily="18" charset="0"/>
              </a:rPr>
              <a:t>Zaljubljen, pati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hr-HR" sz="3200" dirty="0">
                <a:latin typeface="Palatino Linotype" pitchFamily="18" charset="0"/>
              </a:rPr>
              <a:t>	(zbog ljubavi i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hr-HR" sz="3200" dirty="0">
                <a:latin typeface="Palatino Linotype" pitchFamily="18" charset="0"/>
              </a:rPr>
              <a:t>	nedostatka novca),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hr-HR" sz="3200" dirty="0">
                <a:latin typeface="Palatino Linotype" pitchFamily="18" charset="0"/>
              </a:rPr>
              <a:t>	patetičan </a:t>
            </a:r>
          </a:p>
          <a:p>
            <a:pPr eaLnBrk="1" hangingPunct="1">
              <a:defRPr/>
            </a:pPr>
            <a:r>
              <a:rPr lang="hr-HR" sz="3200" dirty="0">
                <a:latin typeface="Palatino Linotype" pitchFamily="18" charset="0"/>
              </a:rPr>
              <a:t>Pomaže prijatelju</a:t>
            </a:r>
          </a:p>
          <a:p>
            <a:pPr eaLnBrk="1" hangingPunct="1">
              <a:defRPr/>
            </a:pPr>
            <a:endParaRPr lang="hr-HR" sz="2800" dirty="0">
              <a:effectLst>
                <a:outerShdw blurRad="38100" dist="38100" dir="2700000" algn="tl">
                  <a:srgbClr val="C0C0C0"/>
                </a:outerShdw>
              </a:effectLst>
              <a:latin typeface="Palatino Linotype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tabLst/>
              <a:defRPr/>
            </a:pPr>
            <a:r>
              <a:rPr lang="hr-HR" sz="3200" kern="1200" dirty="0">
                <a:solidFill>
                  <a:schemeClr val="tx1"/>
                </a:solidFill>
                <a:effectLst/>
                <a:latin typeface="Palatino Linotype" panose="02040502050505030304" pitchFamily="18" charset="0"/>
              </a:rPr>
              <a:t>Hvalisavi vojnik pobijeđen u hvalisanju</a:t>
            </a:r>
            <a:endParaRPr lang="en-GB" sz="3200" dirty="0">
              <a:effectLst/>
              <a:latin typeface="Palatino Linotype" panose="02040502050505030304" pitchFamily="18" charset="0"/>
            </a:endParaRPr>
          </a:p>
        </p:txBody>
      </p:sp>
      <p:pic>
        <p:nvPicPr>
          <p:cNvPr id="7172" name="Picture 4" descr="Mask_youngster_Louvre_S304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7" y="126827"/>
            <a:ext cx="3617912" cy="371633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6623050" y="3808289"/>
            <a:ext cx="2520950" cy="954088"/>
          </a:xfrm>
          <a:prstGeom prst="rect">
            <a:avLst/>
          </a:prstGeom>
          <a:solidFill>
            <a:srgbClr val="FFCC99">
              <a:alpha val="75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hr-HR" sz="1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Maska iz Apulije, 1.st.pr.Kr., Louvre;</a:t>
            </a:r>
          </a:p>
          <a:p>
            <a:pPr algn="ctr">
              <a:spcBef>
                <a:spcPct val="50000"/>
              </a:spcBef>
              <a:defRPr/>
            </a:pPr>
            <a:r>
              <a:rPr lang="hr-HR" sz="1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Wikimedia Commons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40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Starac</a:t>
            </a:r>
            <a:endParaRPr lang="hr-HR" dirty="0">
              <a:effectLst>
                <a:outerShdw blurRad="38100" dist="38100" dir="2700000" algn="tl">
                  <a:srgbClr val="C0C0C0"/>
                </a:outerShdw>
              </a:effectLst>
              <a:latin typeface="Palatino Linotype" pitchFamily="18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27524" y="1628774"/>
            <a:ext cx="4816475" cy="3744441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Strogi otac</a:t>
            </a:r>
          </a:p>
          <a:p>
            <a:pPr marL="692150" marR="0" lvl="1" indent="-3476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tabLst/>
              <a:defRPr/>
            </a:pPr>
            <a:r>
              <a:rPr lang="hr-HR" sz="2600" i="1" kern="1200" dirty="0">
                <a:solidFill>
                  <a:schemeClr val="tx1"/>
                </a:solidFill>
                <a:effectLst/>
                <a:latin typeface="Palatino Linotype" panose="02040502050505030304" pitchFamily="18" charset="0"/>
              </a:rPr>
              <a:t>Pater familias </a:t>
            </a:r>
            <a:r>
              <a:rPr lang="hr-HR" sz="2600" kern="1200" dirty="0">
                <a:solidFill>
                  <a:schemeClr val="tx1"/>
                </a:solidFill>
                <a:effectLst/>
                <a:latin typeface="Palatino Linotype" panose="02040502050505030304" pitchFamily="18" charset="0"/>
              </a:rPr>
              <a:t>koji je prevaren ili se ponaša kao zaljubljeni mladić </a:t>
            </a:r>
            <a:endParaRPr lang="hr-HR" sz="2400" dirty="0">
              <a:effectLst>
                <a:outerShdw blurRad="38100" dist="38100" dir="2700000" algn="tl">
                  <a:srgbClr val="C0C0C0"/>
                </a:outerShdw>
              </a:effectLst>
              <a:latin typeface="Palatino Linotype" pitchFamily="18" charset="0"/>
            </a:endParaRPr>
          </a:p>
          <a:p>
            <a:pPr eaLnBrk="1" hangingPunct="1">
              <a:defRPr/>
            </a:pP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Zaljubljen i glup</a:t>
            </a:r>
          </a:p>
          <a:p>
            <a:pPr eaLnBrk="1" hangingPunct="1">
              <a:defRPr/>
            </a:pP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Pomagač</a:t>
            </a:r>
          </a:p>
          <a:p>
            <a:pPr eaLnBrk="1" hangingPunct="1">
              <a:defRPr/>
            </a:pP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Parazit</a:t>
            </a:r>
          </a:p>
          <a:p>
            <a:pPr eaLnBrk="1" hangingPunct="1">
              <a:defRPr/>
            </a:pPr>
            <a:endParaRPr lang="hr-HR" sz="2800" dirty="0">
              <a:effectLst>
                <a:outerShdw blurRad="38100" dist="38100" dir="2700000" algn="tl">
                  <a:srgbClr val="C0C0C0"/>
                </a:outerShdw>
              </a:effectLst>
              <a:latin typeface="Palatino Linotype" pitchFamily="18" charset="0"/>
            </a:endParaRPr>
          </a:p>
          <a:p>
            <a:pPr eaLnBrk="1" hangingPunct="1">
              <a:defRPr/>
            </a:pP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Najraznovrsniji tip</a:t>
            </a:r>
            <a:endParaRPr lang="hr-HR" sz="4000" dirty="0"/>
          </a:p>
        </p:txBody>
      </p:sp>
      <p:pic>
        <p:nvPicPr>
          <p:cNvPr id="8196" name="Picture 4" descr="Encausto da Solunto sec I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6121" y="1692359"/>
            <a:ext cx="3870325" cy="5157787"/>
          </a:xfrm>
          <a:noFill/>
          <a:effectLst>
            <a:outerShdw dist="35921" dir="2700000" algn="ctr" rotWithShape="0">
              <a:srgbClr val="808080"/>
            </a:outerShdw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3995738" y="6021388"/>
            <a:ext cx="3600450" cy="830262"/>
          </a:xfrm>
          <a:prstGeom prst="rect">
            <a:avLst/>
          </a:prstGeom>
          <a:solidFill>
            <a:schemeClr val="accent2">
              <a:alpha val="8500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hr-HR" sz="1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Enkaustika iz Solunta, Arheološki muzej u Palermu, slikao Giovanni Dall'Orto; Wikimedia Commons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274160"/>
            <a:ext cx="2232025" cy="1011237"/>
          </a:xfrm>
        </p:spPr>
        <p:txBody>
          <a:bodyPr/>
          <a:lstStyle/>
          <a:p>
            <a:pPr eaLnBrk="1" hangingPunct="1">
              <a:defRPr/>
            </a:pPr>
            <a:r>
              <a:rPr lang="hr-HR" sz="40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Žene</a:t>
            </a:r>
            <a:endParaRPr lang="hr-HR" dirty="0">
              <a:effectLst>
                <a:outerShdw blurRad="38100" dist="38100" dir="2700000" algn="tl">
                  <a:srgbClr val="C0C0C0"/>
                </a:outerShdw>
              </a:effectLst>
              <a:latin typeface="Palatino Linotype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43608" y="3933825"/>
            <a:ext cx="7776542" cy="251936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Djevojka: šutljiva i čedna</a:t>
            </a:r>
          </a:p>
          <a:p>
            <a:pPr eaLnBrk="1" hangingPunct="1">
              <a:defRPr/>
            </a:pP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Hetera: zla ili dobra, mudra</a:t>
            </a:r>
          </a:p>
          <a:p>
            <a:pPr eaLnBrk="1" hangingPunct="1">
              <a:defRPr/>
            </a:pP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Gospođa (</a:t>
            </a:r>
            <a:r>
              <a:rPr lang="hr-HR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matrona</a:t>
            </a: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): vjerna ili vještica</a:t>
            </a:r>
          </a:p>
          <a:p>
            <a:pPr eaLnBrk="1" hangingPunct="1">
              <a:defRPr/>
            </a:pP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Sluškinja: pratnja, glasnica, pijanica...</a:t>
            </a:r>
          </a:p>
        </p:txBody>
      </p:sp>
      <p:pic>
        <p:nvPicPr>
          <p:cNvPr id="9220" name="Picture 4" descr="787px-Pompeii_-_Villa_del_Cicerone_-_Mosaic_- zene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11638" y="0"/>
            <a:ext cx="4932362" cy="37592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1331913" y="476250"/>
            <a:ext cx="2663825" cy="1200150"/>
          </a:xfrm>
          <a:prstGeom prst="rect">
            <a:avLst/>
          </a:prstGeom>
          <a:solidFill>
            <a:srgbClr val="FFCC00">
              <a:alpha val="34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hr-HR" sz="1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Dvije žene u posjetu čarobnici, </a:t>
            </a:r>
            <a:r>
              <a:rPr lang="hr-HR" sz="16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Villa Ciceronis </a:t>
            </a:r>
            <a:r>
              <a:rPr lang="hr-HR" sz="1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u Pompejima;</a:t>
            </a:r>
          </a:p>
          <a:p>
            <a:pPr algn="ctr">
              <a:spcBef>
                <a:spcPct val="50000"/>
              </a:spcBef>
              <a:defRPr/>
            </a:pPr>
            <a:r>
              <a:rPr lang="hr-HR" sz="1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Wikimedia Commons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MosaicoVerdiale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2532" y="2060848"/>
            <a:ext cx="4402832" cy="342346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90538" y="115888"/>
            <a:ext cx="8435975" cy="1100137"/>
          </a:xfrm>
        </p:spPr>
        <p:txBody>
          <a:bodyPr/>
          <a:lstStyle/>
          <a:p>
            <a:pPr eaLnBrk="1" hangingPunct="1">
              <a:defRPr/>
            </a:pPr>
            <a:r>
              <a:rPr lang="hr-HR" sz="40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Rob</a:t>
            </a:r>
            <a:endParaRPr lang="hr-HR" dirty="0">
              <a:effectLst>
                <a:outerShdw blurRad="38100" dist="38100" dir="2700000" algn="tl">
                  <a:srgbClr val="C0C0C0"/>
                </a:outerShdw>
              </a:effectLst>
              <a:latin typeface="Palatino Linotype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36" y="1556793"/>
            <a:ext cx="7943814" cy="5185320"/>
          </a:xfrm>
        </p:spPr>
        <p:txBody>
          <a:bodyPr/>
          <a:lstStyle/>
          <a:p>
            <a:pPr eaLnBrk="1" hangingPunct="1">
              <a:defRPr/>
            </a:pP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Vjerni sluga</a:t>
            </a:r>
          </a:p>
          <a:p>
            <a:pPr eaLnBrk="1" hangingPunct="1">
              <a:defRPr/>
            </a:pP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Dosjetljivi spletkar</a:t>
            </a:r>
          </a:p>
          <a:p>
            <a:pPr eaLnBrk="1" hangingPunct="1">
              <a:defRPr/>
            </a:pP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Brbljav i samosvjestan</a:t>
            </a:r>
          </a:p>
          <a:p>
            <a:pPr eaLnBrk="1" hangingPunct="1">
              <a:defRPr/>
            </a:pP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Dopušteno im je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ono što slobodnima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nije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hr-HR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	- </a:t>
            </a:r>
            <a:r>
              <a:rPr lang="hr-H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u </a:t>
            </a:r>
            <a:r>
              <a:rPr lang="hr-HR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togati</a:t>
            </a:r>
            <a:r>
              <a:rPr lang="hr-H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 nema roba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hr-H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	pametnijeg od gospodara</a:t>
            </a:r>
          </a:p>
          <a:p>
            <a:pPr eaLnBrk="1" hangingPunct="1">
              <a:defRPr/>
            </a:pP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Najveća razlika od grčkog predloška</a:t>
            </a:r>
          </a:p>
          <a:p>
            <a:pPr lvl="1" eaLnBrk="1" hangingPunct="1"/>
            <a:r>
              <a:rPr lang="hr-HR" altLang="sr-Latn-R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Servus callidus – </a:t>
            </a:r>
            <a:r>
              <a:rPr lang="hr-HR" altLang="sr-Latn-R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uspješan ili neuspješan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512532" y="695829"/>
            <a:ext cx="3457575" cy="1200150"/>
          </a:xfrm>
          <a:prstGeom prst="rect">
            <a:avLst/>
          </a:prstGeom>
          <a:solidFill>
            <a:srgbClr val="808000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hr-HR" sz="1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Muzička družina iz tzv.</a:t>
            </a:r>
            <a:r>
              <a:rPr lang="hr-HR" sz="16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Ciceronove vile</a:t>
            </a:r>
            <a:r>
              <a:rPr lang="hr-HR" sz="1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, Pompeji; Arheloški muzej u Napulju; </a:t>
            </a:r>
          </a:p>
          <a:p>
            <a:pPr algn="ctr">
              <a:spcBef>
                <a:spcPct val="50000"/>
              </a:spcBef>
              <a:defRPr/>
            </a:pPr>
            <a:r>
              <a:rPr lang="hr-HR" sz="1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Wikimedia Commons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449288"/>
            <a:ext cx="9036496" cy="6408712"/>
          </a:xfrm>
        </p:spPr>
        <p:txBody>
          <a:bodyPr/>
          <a:lstStyle/>
          <a:p>
            <a:pPr algn="ctr" eaLnBrk="1" hangingPunct="1">
              <a:defRPr/>
            </a:pPr>
            <a:br>
              <a:rPr lang="hr-HR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</a:br>
            <a:r>
              <a:rPr lang="hr-HR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…</a:t>
            </a:r>
            <a:br>
              <a:rPr lang="hr-HR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</a:br>
            <a:r>
              <a:rPr lang="hr-HR" sz="2800" i="1" dirty="0">
                <a:solidFill>
                  <a:schemeClr val="accent2"/>
                </a:solidFill>
                <a:latin typeface="Palatino Linotype" pitchFamily="18" charset="0"/>
              </a:rPr>
              <a:t>sed quasi poeta, tabulas cum cepit sibi,</a:t>
            </a:r>
            <a:br>
              <a:rPr lang="hr-HR" sz="2800" i="1" dirty="0">
                <a:solidFill>
                  <a:schemeClr val="accent2"/>
                </a:solidFill>
                <a:latin typeface="Palatino Linotype" pitchFamily="18" charset="0"/>
              </a:rPr>
            </a:br>
            <a:r>
              <a:rPr lang="hr-HR" sz="2800" i="1" dirty="0">
                <a:solidFill>
                  <a:schemeClr val="accent2"/>
                </a:solidFill>
                <a:latin typeface="Palatino Linotype" pitchFamily="18" charset="0"/>
              </a:rPr>
              <a:t>quaerit quod nusquamst gentium, reperit tamen,</a:t>
            </a:r>
            <a:br>
              <a:rPr lang="hr-HR" sz="2800" i="1" dirty="0">
                <a:solidFill>
                  <a:schemeClr val="accent2"/>
                </a:solidFill>
                <a:latin typeface="Palatino Linotype" pitchFamily="18" charset="0"/>
              </a:rPr>
            </a:br>
            <a:r>
              <a:rPr lang="hr-HR" sz="2800" i="1" dirty="0">
                <a:solidFill>
                  <a:schemeClr val="accent2"/>
                </a:solidFill>
                <a:latin typeface="Palatino Linotype" pitchFamily="18" charset="0"/>
              </a:rPr>
              <a:t>facit illud veri simile, quod mendacium est,</a:t>
            </a:r>
            <a:br>
              <a:rPr lang="hr-HR" sz="2800" i="1" dirty="0">
                <a:solidFill>
                  <a:schemeClr val="accent2"/>
                </a:solidFill>
                <a:latin typeface="Palatino Linotype" pitchFamily="18" charset="0"/>
              </a:rPr>
            </a:br>
            <a:r>
              <a:rPr lang="hr-HR" sz="2800" i="1" dirty="0">
                <a:solidFill>
                  <a:schemeClr val="accent2"/>
                </a:solidFill>
                <a:latin typeface="Palatino Linotype" pitchFamily="18" charset="0"/>
              </a:rPr>
              <a:t>nunc ego poeta fiam: viginti minas,</a:t>
            </a:r>
            <a:br>
              <a:rPr lang="hr-HR" sz="2800" i="1" dirty="0">
                <a:solidFill>
                  <a:schemeClr val="accent2"/>
                </a:solidFill>
                <a:latin typeface="Palatino Linotype" pitchFamily="18" charset="0"/>
              </a:rPr>
            </a:br>
            <a:r>
              <a:rPr lang="hr-HR" sz="2800" i="1" dirty="0">
                <a:solidFill>
                  <a:schemeClr val="accent2"/>
                </a:solidFill>
                <a:latin typeface="Palatino Linotype" pitchFamily="18" charset="0"/>
              </a:rPr>
              <a:t>quae nusquam nunc sunt gentium, inveniam tamen.</a:t>
            </a:r>
            <a:r>
              <a:rPr lang="hr-HR" sz="2800" i="1" dirty="0">
                <a:solidFill>
                  <a:schemeClr val="accent2"/>
                </a:solidFill>
              </a:rPr>
              <a:t> </a:t>
            </a:r>
            <a:br>
              <a:rPr lang="hr-HR" sz="2800" i="1" dirty="0">
                <a:solidFill>
                  <a:schemeClr val="accent2"/>
                </a:solidFill>
              </a:rPr>
            </a:br>
            <a:br>
              <a:rPr lang="hr-HR" sz="2800" i="1" dirty="0">
                <a:solidFill>
                  <a:schemeClr val="accent2"/>
                </a:solidFill>
              </a:rPr>
            </a:br>
            <a:r>
              <a:rPr lang="hr-HR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Palatino Linotype" panose="02040502050505030304" pitchFamily="18" charset="0"/>
              </a:rPr>
              <a:t>= Ali kao što pjesnik, kad uzme pločice da piše, traži ono što ne postoji nigdje na svijetu, a ipak to pronalazi i čini sličnim istini ono što je laž, tako ću ja sad postati pjesnikom:</a:t>
            </a:r>
            <a:br>
              <a:rPr lang="hr-HR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Palatino Linotype" panose="02040502050505030304" pitchFamily="18" charset="0"/>
              </a:rPr>
            </a:br>
            <a:r>
              <a:rPr lang="hr-HR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Palatino Linotype" panose="02040502050505030304" pitchFamily="18" charset="0"/>
              </a:rPr>
              <a:t>20 mina (grčkoga novca), koje sada ne postoje nigdje na svijetu, ipak ću naći.</a:t>
            </a:r>
            <a:br>
              <a:rPr lang="hr-HR" sz="32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</a:br>
            <a:br>
              <a:rPr lang="hr-HR" dirty="0"/>
            </a:br>
            <a:r>
              <a:rPr lang="hr-HR" sz="2800" dirty="0">
                <a:latin typeface="Palatino Linotype" pitchFamily="18" charset="0"/>
              </a:rPr>
              <a:t>(</a:t>
            </a:r>
            <a:r>
              <a:rPr lang="hr-HR" sz="2800" i="1" dirty="0">
                <a:latin typeface="Palatino Linotype" pitchFamily="18" charset="0"/>
              </a:rPr>
              <a:t>Pseudolus</a:t>
            </a:r>
            <a:r>
              <a:rPr lang="hr-HR" sz="2800" dirty="0">
                <a:latin typeface="Palatino Linotype" pitchFamily="18" charset="0"/>
              </a:rPr>
              <a:t>, 401-405)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6417542-6FE1-4769-94B5-F37792016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930498"/>
          </a:xfrm>
        </p:spPr>
        <p:txBody>
          <a:bodyPr/>
          <a:lstStyle/>
          <a:p>
            <a:pPr algn="ctr"/>
            <a:r>
              <a:rPr lang="hr-HR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HEGION</a:t>
            </a:r>
          </a:p>
        </p:txBody>
      </p:sp>
      <p:pic>
        <p:nvPicPr>
          <p:cNvPr id="3" name="Slika 2">
            <a:extLst>
              <a:ext uri="{FF2B5EF4-FFF2-40B4-BE49-F238E27FC236}">
                <a16:creationId xmlns:a16="http://schemas.microsoft.com/office/drawing/2014/main" id="{291A9508-1254-4243-B8B5-08CCEDFAA30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18" r="5654"/>
          <a:stretch/>
        </p:blipFill>
        <p:spPr>
          <a:xfrm>
            <a:off x="0" y="1324753"/>
            <a:ext cx="9144001" cy="5533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701603"/>
      </p:ext>
    </p:extLst>
  </p:cSld>
  <p:clrMapOvr>
    <a:masterClrMapping/>
  </p:clrMapOvr>
  <p:transition spd="med">
    <p:strips dir="l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IME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435975" cy="47339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r-HR" altLang="sr-Latn-RS" dirty="0">
                <a:latin typeface="Palatino Linotype" panose="02040502050505030304" pitchFamily="18" charset="0"/>
              </a:rPr>
              <a:t>	</a:t>
            </a:r>
            <a:r>
              <a:rPr lang="hr-HR" altLang="sr-Latn-RS" i="1" dirty="0">
                <a:latin typeface="Palatino Linotype" panose="02040502050505030304" pitchFamily="18" charset="0"/>
              </a:rPr>
              <a:t>M. </a:t>
            </a:r>
            <a:r>
              <a:rPr lang="hr-HR" altLang="sr-Latn-RS" i="1" dirty="0" err="1">
                <a:latin typeface="Palatino Linotype" panose="02040502050505030304" pitchFamily="18" charset="0"/>
              </a:rPr>
              <a:t>Accius</a:t>
            </a:r>
            <a:r>
              <a:rPr lang="hr-HR" altLang="sr-Latn-RS" i="1" dirty="0">
                <a:latin typeface="Palatino Linotype" panose="02040502050505030304" pitchFamily="18" charset="0"/>
              </a:rPr>
              <a:t> </a:t>
            </a:r>
            <a:r>
              <a:rPr lang="hr-HR" altLang="sr-Latn-RS" i="1" dirty="0" err="1">
                <a:latin typeface="Palatino Linotype" panose="02040502050505030304" pitchFamily="18" charset="0"/>
              </a:rPr>
              <a:t>Plautus</a:t>
            </a:r>
            <a:endParaRPr lang="hr-HR" altLang="sr-Latn-RS" i="1" dirty="0">
              <a:latin typeface="Palatino Linotype" panose="02040502050505030304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r-HR" altLang="sr-Latn-RS" dirty="0">
                <a:latin typeface="Palatino Linotype" panose="02040502050505030304" pitchFamily="18" charset="0"/>
              </a:rPr>
              <a:t>ili </a:t>
            </a:r>
            <a:r>
              <a:rPr lang="hr-HR" altLang="sr-Latn-RS" i="1" dirty="0">
                <a:latin typeface="Palatino Linotype" panose="02040502050505030304" pitchFamily="18" charset="0"/>
              </a:rPr>
              <a:t>M. </a:t>
            </a:r>
            <a:r>
              <a:rPr lang="hr-HR" altLang="sr-Latn-RS" i="1" dirty="0" err="1">
                <a:latin typeface="Palatino Linotype" panose="02040502050505030304" pitchFamily="18" charset="0"/>
              </a:rPr>
              <a:t>Accius</a:t>
            </a:r>
            <a:r>
              <a:rPr lang="hr-HR" altLang="sr-Latn-RS" i="1" dirty="0">
                <a:latin typeface="Palatino Linotype" panose="02040502050505030304" pitchFamily="18" charset="0"/>
              </a:rPr>
              <a:t> </a:t>
            </a:r>
            <a:r>
              <a:rPr lang="hr-HR" altLang="sr-Latn-RS" i="1" dirty="0" err="1">
                <a:latin typeface="Palatino Linotype" panose="02040502050505030304" pitchFamily="18" charset="0"/>
              </a:rPr>
              <a:t>Plotus</a:t>
            </a:r>
            <a:endParaRPr lang="hr-HR" altLang="sr-Latn-RS" i="1" dirty="0">
              <a:latin typeface="Palatino Linotype" panose="02040502050505030304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r-HR" altLang="sr-Latn-RS" dirty="0">
                <a:latin typeface="Palatino Linotype" panose="02040502050505030304" pitchFamily="18" charset="0"/>
              </a:rPr>
              <a:t>ili </a:t>
            </a:r>
            <a:r>
              <a:rPr lang="hr-HR" altLang="sr-Latn-RS" i="1" dirty="0">
                <a:latin typeface="Palatino Linotype" panose="02040502050505030304" pitchFamily="18" charset="0"/>
              </a:rPr>
              <a:t>M. </a:t>
            </a:r>
            <a:r>
              <a:rPr lang="hr-HR" altLang="sr-Latn-RS" i="1" dirty="0" err="1">
                <a:latin typeface="Palatino Linotype" panose="02040502050505030304" pitchFamily="18" charset="0"/>
              </a:rPr>
              <a:t>Attius</a:t>
            </a:r>
            <a:r>
              <a:rPr lang="hr-HR" altLang="sr-Latn-RS" i="1" dirty="0">
                <a:latin typeface="Palatino Linotype" panose="02040502050505030304" pitchFamily="18" charset="0"/>
              </a:rPr>
              <a:t> </a:t>
            </a:r>
            <a:r>
              <a:rPr lang="hr-HR" altLang="sr-Latn-RS" i="1" dirty="0" err="1">
                <a:latin typeface="Palatino Linotype" panose="02040502050505030304" pitchFamily="18" charset="0"/>
              </a:rPr>
              <a:t>Plautus</a:t>
            </a:r>
            <a:endParaRPr lang="hr-HR" altLang="sr-Latn-RS" i="1" dirty="0">
              <a:latin typeface="Palatino Linotype" panose="02040502050505030304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r-HR" altLang="sr-Latn-RS" dirty="0">
                <a:latin typeface="Palatino Linotype" panose="02040502050505030304" pitchFamily="18" charset="0"/>
              </a:rPr>
              <a:t>ili </a:t>
            </a:r>
            <a:r>
              <a:rPr lang="hr-HR" altLang="sr-Latn-RS" i="1" dirty="0">
                <a:latin typeface="Palatino Linotype" panose="02040502050505030304" pitchFamily="18" charset="0"/>
              </a:rPr>
              <a:t>T. Maccius Plautus </a:t>
            </a:r>
            <a:r>
              <a:rPr lang="hr-HR" altLang="sr-Latn-RS" dirty="0">
                <a:latin typeface="Palatino Linotype" panose="02040502050505030304" pitchFamily="18" charset="0"/>
              </a:rPr>
              <a:t>(palimpsest iz </a:t>
            </a:r>
            <a:r>
              <a:rPr lang="hr-HR" altLang="sr-Latn-RS" i="1" dirty="0">
                <a:latin typeface="Palatino Linotype" panose="02040502050505030304" pitchFamily="18" charset="0"/>
              </a:rPr>
              <a:t>Ambrosiane</a:t>
            </a:r>
            <a:r>
              <a:rPr lang="hr-HR" altLang="sr-Latn-RS" dirty="0">
                <a:latin typeface="Palatino Linotype" panose="02040502050505030304" pitchFamily="18" charset="0"/>
              </a:rPr>
              <a:t>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hr-HR" altLang="sr-Latn-RS" dirty="0">
              <a:latin typeface="Palatino Linotype" panose="02040502050505030304" pitchFamily="18" charset="0"/>
            </a:endParaRPr>
          </a:p>
          <a:p>
            <a:pPr>
              <a:lnSpc>
                <a:spcPct val="90000"/>
              </a:lnSpc>
            </a:pPr>
            <a:r>
              <a:rPr lang="hr-HR" altLang="sr-Latn-RS" i="1" dirty="0" err="1">
                <a:latin typeface="Palatino Linotype" panose="02040502050505030304" pitchFamily="18" charset="0"/>
              </a:rPr>
              <a:t>Maccius</a:t>
            </a:r>
            <a:r>
              <a:rPr lang="hr-HR" altLang="sr-Latn-RS" dirty="0">
                <a:latin typeface="Palatino Linotype" panose="02040502050505030304" pitchFamily="18" charset="0"/>
              </a:rPr>
              <a:t> &lt; </a:t>
            </a:r>
            <a:r>
              <a:rPr lang="hr-HR" altLang="sr-Latn-RS" i="1" dirty="0" err="1">
                <a:latin typeface="Palatino Linotype" panose="02040502050505030304" pitchFamily="18" charset="0"/>
              </a:rPr>
              <a:t>Maccus</a:t>
            </a:r>
            <a:r>
              <a:rPr lang="hr-HR" altLang="sr-Latn-RS" dirty="0">
                <a:latin typeface="Palatino Linotype" panose="02040502050505030304" pitchFamily="18" charset="0"/>
              </a:rPr>
              <a:t> (lik iz </a:t>
            </a:r>
            <a:r>
              <a:rPr lang="hr-HR" altLang="sr-Latn-RS" dirty="0" err="1">
                <a:latin typeface="Palatino Linotype" panose="02040502050505030304" pitchFamily="18" charset="0"/>
              </a:rPr>
              <a:t>atelane</a:t>
            </a:r>
            <a:r>
              <a:rPr lang="hr-HR" altLang="sr-Latn-RS" dirty="0">
                <a:latin typeface="Palatino Linotype" panose="02040502050505030304" pitchFamily="18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hr-HR" altLang="sr-Latn-RS" i="1" dirty="0" err="1">
                <a:latin typeface="Palatino Linotype" panose="02040502050505030304" pitchFamily="18" charset="0"/>
              </a:rPr>
              <a:t>Plautus</a:t>
            </a:r>
            <a:r>
              <a:rPr lang="hr-HR" altLang="sr-Latn-RS" dirty="0">
                <a:latin typeface="Palatino Linotype" panose="02040502050505030304" pitchFamily="18" charset="0"/>
              </a:rPr>
              <a:t> = ‘klempavih ušiju’ ili ‘ravnih stopala’</a:t>
            </a:r>
          </a:p>
          <a:p>
            <a:pPr>
              <a:lnSpc>
                <a:spcPct val="90000"/>
              </a:lnSpc>
            </a:pPr>
            <a:r>
              <a:rPr lang="hr-HR" altLang="sr-Latn-RS" dirty="0">
                <a:latin typeface="Palatino Linotype" panose="02040502050505030304" pitchFamily="18" charset="0"/>
              </a:rPr>
              <a:t>Formula imena: rimski građanin?</a:t>
            </a:r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ŽIVOT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72816"/>
            <a:ext cx="8075613" cy="4751809"/>
          </a:xfrm>
        </p:spPr>
        <p:txBody>
          <a:bodyPr/>
          <a:lstStyle/>
          <a:p>
            <a:r>
              <a:rPr lang="hr-HR" altLang="sr-Latn-R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Rođen 254./251. </a:t>
            </a:r>
            <a:r>
              <a:rPr lang="hr-HR" altLang="sr-Latn-R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g.pr.Kr</a:t>
            </a:r>
            <a:r>
              <a:rPr lang="hr-HR" altLang="sr-Latn-R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. </a:t>
            </a:r>
          </a:p>
          <a:p>
            <a:pPr>
              <a:buFont typeface="Wingdings" panose="05000000000000000000" pitchFamily="2" charset="2"/>
              <a:buNone/>
            </a:pPr>
            <a:r>
              <a:rPr lang="hr-HR" altLang="sr-Latn-R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	u </a:t>
            </a:r>
            <a:r>
              <a:rPr lang="hr-HR" altLang="sr-Latn-R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Sarsini</a:t>
            </a:r>
            <a:r>
              <a:rPr lang="hr-HR" altLang="sr-Latn-R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u Umbriji </a:t>
            </a:r>
          </a:p>
          <a:p>
            <a:pPr>
              <a:buFont typeface="Wingdings" panose="05000000000000000000" pitchFamily="2" charset="2"/>
              <a:buNone/>
            </a:pPr>
            <a:r>
              <a:rPr lang="hr-HR" altLang="sr-Latn-R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	(</a:t>
            </a:r>
            <a:r>
              <a:rPr lang="hr-HR" altLang="sr-Latn-R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nehelenizirano</a:t>
            </a:r>
            <a:r>
              <a:rPr lang="hr-HR" altLang="sr-Latn-R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područje)</a:t>
            </a:r>
          </a:p>
          <a:p>
            <a:r>
              <a:rPr lang="hr-HR" altLang="sr-Latn-R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Umro je sigurno 184. g.</a:t>
            </a:r>
          </a:p>
          <a:p>
            <a:r>
              <a:rPr lang="hr-HR" altLang="sr-Latn-R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Navodno radio kao scenograf u početku; vjerojatno i redatelj i glumac u komedijama</a:t>
            </a:r>
            <a:r>
              <a:rPr lang="hr-HR" altLang="sr-Latn-R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lvl="1"/>
            <a:r>
              <a:rPr lang="hr-HR" altLang="sr-Latn-R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Vjerojatno imao vlastitu kazališnu družinu</a:t>
            </a:r>
            <a:endParaRPr lang="hr-HR" altLang="sr-Latn-R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hr-HR" altLang="sr-Latn-R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Legenda da je bio dužnički rob u mlinu nakon što mu je propala prekomorska trgovina = samo legenda</a:t>
            </a:r>
          </a:p>
        </p:txBody>
      </p:sp>
      <p:pic>
        <p:nvPicPr>
          <p:cNvPr id="50180" name="Picture 4" descr="Tito_Maccio_Plauto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60032" y="0"/>
            <a:ext cx="3044131" cy="364502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trips dir="l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92075"/>
            <a:ext cx="7543800" cy="1002506"/>
          </a:xfrm>
        </p:spPr>
        <p:txBody>
          <a:bodyPr/>
          <a:lstStyle/>
          <a:p>
            <a:r>
              <a:rPr lang="hr-HR" altLang="sr-Latn-RS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DJELA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08" y="1548506"/>
            <a:ext cx="8856984" cy="5184428"/>
          </a:xfrm>
        </p:spPr>
        <p:txBody>
          <a:bodyPr/>
          <a:lstStyle/>
          <a:p>
            <a:r>
              <a:rPr lang="hr-HR" altLang="sr-Latn-RS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U 2.</a:t>
            </a:r>
            <a:r>
              <a:rPr lang="hr-HR" altLang="sr-Latn-RS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st.n.e. </a:t>
            </a:r>
            <a:r>
              <a:rPr lang="hr-HR" altLang="sr-Latn-RS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pripisivalo mu se oko 130 komedija; najpopularniji autor</a:t>
            </a:r>
          </a:p>
          <a:p>
            <a:r>
              <a:rPr lang="hr-HR" altLang="sr-Latn-RS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Autentičnima Varon proglasio 21 (</a:t>
            </a:r>
            <a:r>
              <a:rPr lang="hr-HR" altLang="sr-Latn-R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fabulae Varronianae</a:t>
            </a:r>
            <a:r>
              <a:rPr lang="hr-HR" altLang="sr-Latn-RS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)</a:t>
            </a:r>
          </a:p>
          <a:p>
            <a:r>
              <a:rPr lang="hr-HR" altLang="sr-Latn-RS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Čita se iz teksta (nema didaskalija); predstava se izvodi u komadu, bez pauza (muzički intervali)</a:t>
            </a:r>
          </a:p>
          <a:p>
            <a:r>
              <a:rPr lang="hr-HR" altLang="sr-Latn-RS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Kronologija poznata samo za neke:</a:t>
            </a:r>
          </a:p>
          <a:p>
            <a:pPr lvl="1"/>
            <a:r>
              <a:rPr lang="en-GB" altLang="sr-Latn-RS" i="1" dirty="0" err="1">
                <a:latin typeface="Palatino Linotype" panose="02040502050505030304" pitchFamily="18" charset="0"/>
              </a:rPr>
              <a:t>Stiho</a:t>
            </a:r>
            <a:r>
              <a:rPr lang="en-GB" altLang="sr-Latn-RS" i="1" dirty="0">
                <a:latin typeface="Palatino Linotype" panose="02040502050505030304" pitchFamily="18" charset="0"/>
              </a:rPr>
              <a:t> </a:t>
            </a:r>
            <a:r>
              <a:rPr lang="hr-HR" altLang="sr-Latn-RS" i="1" dirty="0">
                <a:latin typeface="Palatino Linotype" panose="02040502050505030304" pitchFamily="18" charset="0"/>
              </a:rPr>
              <a:t>- </a:t>
            </a:r>
            <a:r>
              <a:rPr lang="en-GB" altLang="sr-Latn-RS" dirty="0" err="1">
                <a:latin typeface="Palatino Linotype" panose="02040502050505030304" pitchFamily="18" charset="0"/>
              </a:rPr>
              <a:t>prvi</a:t>
            </a:r>
            <a:r>
              <a:rPr lang="en-GB" altLang="sr-Latn-RS" dirty="0">
                <a:latin typeface="Palatino Linotype" panose="02040502050505030304" pitchFamily="18" charset="0"/>
              </a:rPr>
              <a:t> put </a:t>
            </a:r>
            <a:r>
              <a:rPr lang="en-GB" altLang="sr-Latn-RS" dirty="0" err="1">
                <a:latin typeface="Palatino Linotype" panose="02040502050505030304" pitchFamily="18" charset="0"/>
              </a:rPr>
              <a:t>na</a:t>
            </a:r>
            <a:r>
              <a:rPr lang="en-GB" altLang="sr-Latn-RS" dirty="0">
                <a:latin typeface="Palatino Linotype" panose="02040502050505030304" pitchFamily="18" charset="0"/>
              </a:rPr>
              <a:t> </a:t>
            </a:r>
            <a:r>
              <a:rPr lang="en-GB" altLang="sr-Latn-RS" dirty="0" err="1">
                <a:latin typeface="Palatino Linotype" panose="02040502050505030304" pitchFamily="18" charset="0"/>
              </a:rPr>
              <a:t>pozornicu</a:t>
            </a:r>
            <a:r>
              <a:rPr lang="en-GB" altLang="sr-Latn-RS" dirty="0">
                <a:latin typeface="Palatino Linotype" panose="02040502050505030304" pitchFamily="18" charset="0"/>
              </a:rPr>
              <a:t> </a:t>
            </a:r>
            <a:r>
              <a:rPr lang="en-GB" altLang="sr-Latn-RS" dirty="0" err="1">
                <a:latin typeface="Palatino Linotype" panose="02040502050505030304" pitchFamily="18" charset="0"/>
              </a:rPr>
              <a:t>postavljen</a:t>
            </a:r>
            <a:r>
              <a:rPr lang="en-GB" altLang="sr-Latn-RS" dirty="0">
                <a:latin typeface="Palatino Linotype" panose="02040502050505030304" pitchFamily="18" charset="0"/>
              </a:rPr>
              <a:t> 200. g. pr. Kr. </a:t>
            </a:r>
            <a:endParaRPr lang="hr-HR" altLang="sr-Latn-RS" dirty="0">
              <a:latin typeface="Palatino Linotype" panose="02040502050505030304" pitchFamily="18" charset="0"/>
            </a:endParaRPr>
          </a:p>
          <a:p>
            <a:pPr lvl="1"/>
            <a:r>
              <a:rPr lang="en-GB" altLang="sr-Latn-RS" i="1" dirty="0" err="1">
                <a:latin typeface="Palatino Linotype" panose="02040502050505030304" pitchFamily="18" charset="0"/>
              </a:rPr>
              <a:t>Pseudol</a:t>
            </a:r>
            <a:r>
              <a:rPr lang="en-GB" altLang="sr-Latn-RS" dirty="0">
                <a:latin typeface="Palatino Linotype" panose="02040502050505030304" pitchFamily="18" charset="0"/>
              </a:rPr>
              <a:t> 191. g. </a:t>
            </a:r>
            <a:endParaRPr lang="hr-HR" altLang="sr-Latn-RS" dirty="0">
              <a:latin typeface="Palatino Linotype" panose="02040502050505030304" pitchFamily="18" charset="0"/>
            </a:endParaRPr>
          </a:p>
          <a:p>
            <a:pPr lvl="1"/>
            <a:r>
              <a:rPr lang="en-GB" altLang="sr-Latn-RS" i="1" dirty="0" err="1">
                <a:latin typeface="Palatino Linotype" panose="02040502050505030304" pitchFamily="18" charset="0"/>
              </a:rPr>
              <a:t>Kazina</a:t>
            </a:r>
            <a:r>
              <a:rPr lang="hr-HR" altLang="sr-Latn-RS" dirty="0">
                <a:latin typeface="Palatino Linotype" panose="02040502050505030304" pitchFamily="18" charset="0"/>
              </a:rPr>
              <a:t> nakon </a:t>
            </a:r>
            <a:r>
              <a:rPr lang="en-GB" altLang="sr-Latn-RS" dirty="0">
                <a:latin typeface="Palatino Linotype" panose="02040502050505030304" pitchFamily="18" charset="0"/>
              </a:rPr>
              <a:t>186. g. </a:t>
            </a:r>
            <a:endParaRPr lang="hr-HR" altLang="sr-Latn-RS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58837"/>
          </a:xfrm>
        </p:spPr>
        <p:txBody>
          <a:bodyPr/>
          <a:lstStyle/>
          <a:p>
            <a:r>
              <a:rPr lang="hr-HR" altLang="sr-Latn-RS" sz="360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Plautove palijate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13787" cy="55435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sr-Latn-RS" sz="26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Amphitruo</a:t>
            </a:r>
            <a:r>
              <a:rPr lang="en-GB" altLang="sr-Latn-RS" sz="26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GB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en-GB" altLang="sr-Latn-RS" sz="2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Amfitrion</a:t>
            </a:r>
            <a:r>
              <a:rPr lang="en-GB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)</a:t>
            </a:r>
            <a:endParaRPr lang="hr-HR" altLang="sr-Latn-RS" sz="2600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  <a:p>
            <a:pPr lvl="1">
              <a:lnSpc>
                <a:spcPct val="80000"/>
              </a:lnSpc>
            </a:pPr>
            <a:r>
              <a:rPr lang="hr-HR" altLang="sr-Latn-RS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Jedina komedija s mitološkom tematikom; Jupiter uzima lik </a:t>
            </a:r>
            <a:r>
              <a:rPr lang="hr-HR" altLang="sr-Latn-RS" sz="2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Amfitriona</a:t>
            </a:r>
            <a:r>
              <a:rPr lang="hr-HR" altLang="sr-Latn-RS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da zavede </a:t>
            </a:r>
            <a:r>
              <a:rPr lang="hr-HR" altLang="sr-Latn-RS" sz="2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Alkmenu</a:t>
            </a:r>
            <a:r>
              <a:rPr lang="hr-HR" altLang="sr-Latn-RS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, dok Merkur glumi roba </a:t>
            </a:r>
            <a:r>
              <a:rPr lang="hr-HR" altLang="sr-Latn-RS" sz="2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Soziju</a:t>
            </a:r>
            <a:endParaRPr lang="hr-HR" altLang="sr-Latn-RS" sz="2200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  <a:p>
            <a:pPr>
              <a:lnSpc>
                <a:spcPct val="80000"/>
              </a:lnSpc>
            </a:pPr>
            <a:r>
              <a:rPr lang="en-GB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GB" altLang="sr-Latn-RS" sz="26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Asinaria</a:t>
            </a:r>
            <a:r>
              <a:rPr lang="en-GB" altLang="sr-Latn-RS" sz="26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GB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en-GB" altLang="sr-Latn-RS" sz="2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Magarci</a:t>
            </a:r>
            <a:r>
              <a:rPr lang="en-GB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)</a:t>
            </a:r>
            <a:endParaRPr lang="hr-HR" altLang="sr-Latn-RS" sz="2600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  <a:p>
            <a:pPr lvl="1">
              <a:lnSpc>
                <a:spcPct val="80000"/>
              </a:lnSpc>
            </a:pPr>
            <a:r>
              <a:rPr lang="hr-HR" altLang="sr-Latn-RS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Mladić, u suradnji s robovima i ocem otkupljuje ljubljenu prostitutku, pomoću novaca uzetih od majke za kupnju magaraca</a:t>
            </a:r>
            <a:r>
              <a:rPr lang="en-GB" altLang="sr-Latn-RS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</a:t>
            </a:r>
            <a:endParaRPr lang="hr-HR" altLang="sr-Latn-RS" sz="2200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  <a:p>
            <a:pPr>
              <a:lnSpc>
                <a:spcPct val="80000"/>
              </a:lnSpc>
            </a:pPr>
            <a:r>
              <a:rPr lang="en-GB" altLang="sr-Latn-RS" sz="26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Aulularia</a:t>
            </a:r>
            <a:r>
              <a:rPr lang="en-GB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(</a:t>
            </a:r>
            <a:r>
              <a:rPr lang="en-GB" altLang="sr-Latn-RS" sz="2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Ćup</a:t>
            </a:r>
            <a:r>
              <a:rPr lang="en-GB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) </a:t>
            </a:r>
            <a:endParaRPr lang="hr-HR" altLang="sr-Latn-RS" sz="2600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  <a:p>
            <a:pPr lvl="1">
              <a:lnSpc>
                <a:spcPct val="80000"/>
              </a:lnSpc>
            </a:pPr>
            <a:r>
              <a:rPr lang="hr-HR" altLang="sr-Latn-RS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Možda najpopularnija, o škrcu koji skriva ćup sa zlatom i mladiću zaljubljenom u njegovu kćer</a:t>
            </a:r>
          </a:p>
          <a:p>
            <a:pPr>
              <a:lnSpc>
                <a:spcPct val="80000"/>
              </a:lnSpc>
            </a:pPr>
            <a:r>
              <a:rPr lang="en-GB" altLang="sr-Latn-RS" sz="26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Captivi</a:t>
            </a:r>
            <a:r>
              <a:rPr lang="en-GB" altLang="sr-Latn-RS" sz="26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GB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en-GB" altLang="sr-Latn-RS" sz="2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Zarobljenici</a:t>
            </a:r>
            <a:r>
              <a:rPr lang="en-GB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) </a:t>
            </a:r>
            <a:endParaRPr lang="hr-HR" altLang="sr-Latn-RS" sz="2600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  <a:p>
            <a:pPr lvl="1">
              <a:lnSpc>
                <a:spcPct val="80000"/>
              </a:lnSpc>
            </a:pPr>
            <a:r>
              <a:rPr lang="hr-HR" altLang="sr-Latn-RS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Komedija bez ljubavnog zapleta, otac pronalazi davno izgubljenog sina i spašava drugog iz ratnog zarobljeništva</a:t>
            </a:r>
          </a:p>
          <a:p>
            <a:pPr>
              <a:lnSpc>
                <a:spcPct val="80000"/>
              </a:lnSpc>
            </a:pPr>
            <a:r>
              <a:rPr lang="en-GB" altLang="sr-Latn-RS" sz="26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Curculio </a:t>
            </a:r>
            <a:r>
              <a:rPr lang="en-GB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en-GB" altLang="sr-Latn-RS" sz="2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Žižak</a:t>
            </a:r>
            <a:r>
              <a:rPr lang="en-GB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) </a:t>
            </a:r>
            <a:endParaRPr lang="hr-HR" altLang="sr-Latn-RS" sz="2600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  <a:p>
            <a:pPr lvl="1">
              <a:lnSpc>
                <a:spcPct val="80000"/>
              </a:lnSpc>
            </a:pPr>
            <a:r>
              <a:rPr lang="hr-HR" altLang="sr-Latn-RS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Ime dobila po parazitu koji vara i svodnika i vojnika koji sprečavaju da parazitov mladi zaštitnik dođe do djevojke</a:t>
            </a:r>
          </a:p>
        </p:txBody>
      </p:sp>
    </p:spTree>
  </p:cSld>
  <p:clrMapOvr>
    <a:masterClrMapping/>
  </p:clrMapOvr>
  <p:transition spd="med">
    <p:strips dir="l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60350"/>
            <a:ext cx="8642350" cy="63373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sr-Latn-RS" sz="26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Casina</a:t>
            </a:r>
            <a:r>
              <a:rPr lang="en-GB" altLang="sr-Latn-RS" sz="26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GB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en-GB" altLang="sr-Latn-RS" sz="2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Kazina</a:t>
            </a:r>
            <a:r>
              <a:rPr lang="en-GB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)</a:t>
            </a:r>
            <a:endParaRPr lang="hr-HR" altLang="sr-Latn-RS" sz="2600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  <a:p>
            <a:pPr lvl="1">
              <a:lnSpc>
                <a:spcPct val="80000"/>
              </a:lnSpc>
            </a:pPr>
            <a:r>
              <a:rPr lang="hr-HR" altLang="sr-Latn-RS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Starac i njegov sin (kojemu pomaže majka) čeznu za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r-HR" altLang="sr-Latn-RS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	istom djevojkom, siročetom koje odrasta kod njih, te joj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r-HR" altLang="sr-Latn-RS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	podmeću lažne muževe</a:t>
            </a:r>
          </a:p>
          <a:p>
            <a:pPr>
              <a:lnSpc>
                <a:spcPct val="80000"/>
              </a:lnSpc>
            </a:pPr>
            <a:r>
              <a:rPr lang="en-GB" altLang="sr-Latn-RS" sz="26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Cistellaria</a:t>
            </a:r>
            <a:r>
              <a:rPr lang="en-GB" altLang="sr-Latn-RS" sz="26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GB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en-GB" altLang="sr-Latn-RS" sz="2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Kovčežić</a:t>
            </a:r>
            <a:r>
              <a:rPr lang="en-GB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) </a:t>
            </a:r>
            <a:endParaRPr lang="hr-HR" altLang="sr-Latn-RS" sz="2600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  <a:p>
            <a:pPr lvl="1">
              <a:lnSpc>
                <a:spcPct val="80000"/>
              </a:lnSpc>
            </a:pPr>
            <a:r>
              <a:rPr lang="hr-HR" altLang="sr-Latn-RS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Zove se prema kovčežiću koji omogućava prepoznavanje ključno da zaljubljenici mogu sklopiti zakoniti brak</a:t>
            </a:r>
          </a:p>
          <a:p>
            <a:pPr>
              <a:lnSpc>
                <a:spcPct val="80000"/>
              </a:lnSpc>
            </a:pPr>
            <a:r>
              <a:rPr lang="en-GB" altLang="sr-Latn-RS" sz="26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Epidicus</a:t>
            </a:r>
            <a:r>
              <a:rPr lang="en-GB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(</a:t>
            </a:r>
            <a:r>
              <a:rPr lang="en-GB" altLang="sr-Latn-RS" sz="2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Epidik</a:t>
            </a:r>
            <a:r>
              <a:rPr lang="en-GB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)</a:t>
            </a:r>
            <a:endParaRPr lang="hr-HR" altLang="sr-Latn-RS" sz="2600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  <a:p>
            <a:pPr lvl="1">
              <a:lnSpc>
                <a:spcPct val="80000"/>
              </a:lnSpc>
            </a:pPr>
            <a:r>
              <a:rPr lang="hr-HR" altLang="sr-Latn-RS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Naslovni lik je rob koji snuje spletke u korist mladića zaljubljenog u dvije djevojke (te mu treba i dvostruko više novaca)</a:t>
            </a:r>
          </a:p>
          <a:p>
            <a:pPr>
              <a:lnSpc>
                <a:spcPct val="80000"/>
              </a:lnSpc>
            </a:pPr>
            <a:r>
              <a:rPr lang="en-GB" altLang="sr-Latn-RS" sz="26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Bacchides</a:t>
            </a:r>
            <a:r>
              <a:rPr lang="en-GB" altLang="sr-Latn-RS" sz="26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GB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en-GB" altLang="sr-Latn-RS" sz="2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Bakhide</a:t>
            </a:r>
            <a:r>
              <a:rPr lang="en-GB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) </a:t>
            </a:r>
            <a:endParaRPr lang="hr-HR" altLang="sr-Latn-RS" sz="2600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  <a:p>
            <a:pPr lvl="1">
              <a:lnSpc>
                <a:spcPct val="80000"/>
              </a:lnSpc>
            </a:pPr>
            <a:r>
              <a:rPr lang="hr-HR" altLang="sr-Latn-RS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Dva mladića zaljubljena u dvije blizanke prostitutke, stalno nesigurna oko toga koja je koja </a:t>
            </a:r>
          </a:p>
          <a:p>
            <a:pPr lvl="2">
              <a:lnSpc>
                <a:spcPct val="80000"/>
              </a:lnSpc>
            </a:pPr>
            <a:r>
              <a:rPr lang="hr-HR" altLang="sr-Latn-RS" sz="19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Jedina koja se dijelom može uspoređivati s predloškom (</a:t>
            </a:r>
            <a:r>
              <a:rPr lang="hr-HR" altLang="sr-Latn-RS" sz="19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Menandrov</a:t>
            </a:r>
            <a:r>
              <a:rPr lang="hr-HR" altLang="sr-Latn-RS" sz="19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altLang="sr-Latn-RS" sz="19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Dvostruki varalica</a:t>
            </a:r>
            <a:r>
              <a:rPr lang="hr-HR" altLang="sr-Latn-RS" sz="19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)</a:t>
            </a:r>
          </a:p>
          <a:p>
            <a:pPr>
              <a:lnSpc>
                <a:spcPct val="80000"/>
              </a:lnSpc>
            </a:pPr>
            <a:r>
              <a:rPr lang="en-GB" altLang="sr-Latn-RS" sz="26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Mostellaria</a:t>
            </a:r>
            <a:r>
              <a:rPr lang="en-GB" altLang="sr-Latn-RS" sz="26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GB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en-GB" altLang="sr-Latn-RS" sz="2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Avet</a:t>
            </a:r>
            <a:r>
              <a:rPr lang="en-GB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)</a:t>
            </a:r>
            <a:endParaRPr lang="hr-HR" altLang="sr-Latn-RS" sz="2600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  <a:p>
            <a:pPr lvl="1">
              <a:lnSpc>
                <a:spcPct val="80000"/>
              </a:lnSpc>
            </a:pPr>
            <a:r>
              <a:rPr lang="en-GB" altLang="sr-Latn-RS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altLang="sr-Latn-RS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Rob uvjerava ljude da kuću opsjeda duh kako bi sakrio ljubavnu vezu svog mladog gospodara</a:t>
            </a:r>
          </a:p>
        </p:txBody>
      </p:sp>
    </p:spTree>
  </p:cSld>
  <p:clrMapOvr>
    <a:masterClrMapping/>
  </p:clrMapOvr>
  <p:transition spd="med">
    <p:strips dir="l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30250" cy="138112"/>
          </a:xfrm>
        </p:spPr>
        <p:txBody>
          <a:bodyPr/>
          <a:lstStyle/>
          <a:p>
            <a:endParaRPr lang="sr-Latn-RS" altLang="sr-Latn-RS" sz="350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60350"/>
            <a:ext cx="8713787" cy="6337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sr-Latn-RS" sz="26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Menaechmi </a:t>
            </a:r>
            <a:r>
              <a:rPr lang="en-GB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en-GB" altLang="sr-Latn-RS" sz="2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Menehmi</a:t>
            </a:r>
            <a:r>
              <a:rPr lang="en-GB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)</a:t>
            </a:r>
            <a:endParaRPr lang="hr-HR" altLang="sr-Latn-RS" sz="2600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  <a:p>
            <a:pPr lvl="1">
              <a:lnSpc>
                <a:spcPct val="90000"/>
              </a:lnSpc>
            </a:pPr>
            <a:r>
              <a:rPr lang="hr-HR" altLang="sr-Latn-RS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Braća blizanci, razdvojeni u djetinjstvu, ne samo da su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r-HR" altLang="sr-Latn-RS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	isti nego se isto zovu. Zabune nastaju kad jedan dođe u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r-HR" altLang="sr-Latn-RS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	grad drugog</a:t>
            </a:r>
          </a:p>
          <a:p>
            <a:pPr>
              <a:lnSpc>
                <a:spcPct val="90000"/>
              </a:lnSpc>
            </a:pPr>
            <a:r>
              <a:rPr lang="en-GB" altLang="sr-Latn-RS" sz="26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Mercator</a:t>
            </a:r>
            <a:r>
              <a:rPr lang="en-GB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(</a:t>
            </a:r>
            <a:r>
              <a:rPr lang="en-GB" altLang="sr-Latn-RS" sz="2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Trgovac</a:t>
            </a:r>
            <a:r>
              <a:rPr lang="en-GB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) </a:t>
            </a:r>
            <a:endParaRPr lang="hr-HR" altLang="sr-Latn-RS" sz="2600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  <a:p>
            <a:pPr lvl="1">
              <a:lnSpc>
                <a:spcPct val="90000"/>
              </a:lnSpc>
            </a:pPr>
            <a:r>
              <a:rPr lang="hr-HR" altLang="sr-Latn-RS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Otac se zaljubi u djevojku koju je mladić za sebe doveo s putovanja, ulogu igraju i ratoborne žene oca i susjeda</a:t>
            </a:r>
          </a:p>
          <a:p>
            <a:pPr>
              <a:lnSpc>
                <a:spcPct val="90000"/>
              </a:lnSpc>
            </a:pPr>
            <a:r>
              <a:rPr lang="en-GB" altLang="sr-Latn-RS" sz="26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Miles </a:t>
            </a:r>
            <a:r>
              <a:rPr lang="en-GB" altLang="sr-Latn-RS" sz="26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gloriosus</a:t>
            </a:r>
            <a:r>
              <a:rPr lang="en-GB" altLang="sr-Latn-RS" sz="26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GB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en-GB" altLang="sr-Latn-RS" sz="2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Hvalisavi</a:t>
            </a:r>
            <a:r>
              <a:rPr lang="en-GB" altLang="sr-Latn-RS" sz="26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GB" altLang="sr-Latn-RS" sz="2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vojnik</a:t>
            </a:r>
            <a:r>
              <a:rPr lang="en-GB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) </a:t>
            </a:r>
            <a:endParaRPr lang="hr-HR" altLang="sr-Latn-RS" sz="2600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  <a:p>
            <a:pPr lvl="1">
              <a:lnSpc>
                <a:spcPct val="90000"/>
              </a:lnSpc>
            </a:pPr>
            <a:r>
              <a:rPr lang="hr-HR" altLang="sr-Latn-RS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Komedija legendarna po liku vojnika koji predstavlja smetnju mladiću da dođe do voljene djevojke</a:t>
            </a:r>
          </a:p>
          <a:p>
            <a:pPr>
              <a:lnSpc>
                <a:spcPct val="90000"/>
              </a:lnSpc>
            </a:pPr>
            <a:r>
              <a:rPr lang="en-GB" altLang="sr-Latn-RS" sz="26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Pseudolus</a:t>
            </a:r>
            <a:r>
              <a:rPr lang="en-GB" altLang="sr-Latn-RS" sz="26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GB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en-GB" altLang="sr-Latn-RS" sz="2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Pseudol</a:t>
            </a:r>
            <a:r>
              <a:rPr lang="en-GB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) </a:t>
            </a:r>
            <a:endParaRPr lang="hr-HR" altLang="sr-Latn-RS" sz="2600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  <a:p>
            <a:pPr lvl="1">
              <a:lnSpc>
                <a:spcPct val="90000"/>
              </a:lnSpc>
            </a:pPr>
            <a:r>
              <a:rPr lang="hr-HR" altLang="sr-Latn-RS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Naslovni je lik, </a:t>
            </a:r>
            <a:r>
              <a:rPr lang="hr-HR" altLang="sr-Latn-RS" sz="22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Lažljivac</a:t>
            </a:r>
            <a:r>
              <a:rPr lang="hr-HR" altLang="sr-Latn-RS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, u spletkama vrlo uspješan rob čiji je glavni protivnik, naravno, svodnik</a:t>
            </a:r>
            <a:endParaRPr lang="hr-HR" altLang="sr-Latn-RS" sz="2200" i="1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  <a:p>
            <a:pPr>
              <a:lnSpc>
                <a:spcPct val="90000"/>
              </a:lnSpc>
            </a:pPr>
            <a:r>
              <a:rPr lang="en-GB" altLang="sr-Latn-RS" sz="26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Poenulus</a:t>
            </a:r>
            <a:r>
              <a:rPr lang="en-GB" altLang="sr-Latn-RS" sz="26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GB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(Mali</a:t>
            </a:r>
            <a:r>
              <a:rPr lang="en-GB" altLang="sr-Latn-RS" sz="26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GB" altLang="sr-Latn-RS" sz="2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Kartažanin</a:t>
            </a:r>
            <a:r>
              <a:rPr lang="en-GB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)</a:t>
            </a:r>
            <a:endParaRPr lang="hr-HR" altLang="sr-Latn-RS" sz="2600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  <a:p>
            <a:pPr lvl="1">
              <a:lnSpc>
                <a:spcPct val="90000"/>
              </a:lnSpc>
            </a:pPr>
            <a:r>
              <a:rPr lang="hr-HR" altLang="sr-Latn-RS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Smetnja ljubavi mladića otetog iz Kartage i prostitutke rješava se kad dolazi i mladićev rođak </a:t>
            </a:r>
            <a:r>
              <a:rPr lang="hr-HR" altLang="sr-Latn-RS" sz="2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Punjanin</a:t>
            </a:r>
            <a:r>
              <a:rPr lang="hr-HR" altLang="sr-Latn-RS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u potrazi za otetim kćerima</a:t>
            </a:r>
            <a:r>
              <a:rPr lang="en-GB" altLang="sr-Latn-RS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</a:t>
            </a:r>
            <a:endParaRPr lang="hr-HR" altLang="sr-Latn-RS" sz="2200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ransition spd="med">
    <p:strips dir="l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82550" cy="211137"/>
          </a:xfrm>
        </p:spPr>
        <p:txBody>
          <a:bodyPr/>
          <a:lstStyle/>
          <a:p>
            <a:endParaRPr lang="sr-Latn-RS" altLang="sr-Latn-RS" sz="3500" dirty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88913"/>
            <a:ext cx="8713788" cy="64087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sr-Latn-RS" sz="26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Persa</a:t>
            </a:r>
            <a:r>
              <a:rPr lang="en-GB" altLang="sr-Latn-RS" sz="26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GB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en-GB" altLang="sr-Latn-RS" sz="2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Perzijanac</a:t>
            </a:r>
            <a:r>
              <a:rPr lang="en-GB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) </a:t>
            </a:r>
            <a:endParaRPr lang="hr-HR" altLang="sr-Latn-RS" sz="2600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  <a:p>
            <a:pPr lvl="1">
              <a:lnSpc>
                <a:spcPct val="90000"/>
              </a:lnSpc>
            </a:pPr>
            <a:r>
              <a:rPr lang="hr-HR" altLang="sr-Latn-RS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U ovoj je komediji zaljubljeni mladić sam rob,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r-HR" altLang="sr-Latn-RS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	koji protiv svodnika ima pomoć drugog roba</a:t>
            </a:r>
          </a:p>
          <a:p>
            <a:pPr>
              <a:lnSpc>
                <a:spcPct val="90000"/>
              </a:lnSpc>
            </a:pPr>
            <a:r>
              <a:rPr lang="en-GB" altLang="sr-Latn-RS" sz="26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Rudens</a:t>
            </a:r>
            <a:r>
              <a:rPr lang="en-GB" altLang="sr-Latn-RS" sz="26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GB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en-GB" altLang="sr-Latn-RS" sz="2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Konop</a:t>
            </a:r>
            <a:r>
              <a:rPr lang="en-GB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) </a:t>
            </a:r>
            <a:endParaRPr lang="hr-HR" altLang="sr-Latn-RS" sz="2600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  <a:p>
            <a:pPr lvl="1">
              <a:lnSpc>
                <a:spcPct val="90000"/>
              </a:lnSpc>
            </a:pPr>
            <a:r>
              <a:rPr lang="hr-HR" altLang="sr-Latn-RS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“Možda </a:t>
            </a:r>
            <a:r>
              <a:rPr lang="hr-HR" altLang="sr-Latn-RS" sz="2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najneromantičnija</a:t>
            </a:r>
            <a:r>
              <a:rPr lang="hr-HR" altLang="sr-Latn-RS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komedija svih vremena”, nakon brodoloma odvija se prepoznavanje koje djevojci omogućuje sretnu udaju </a:t>
            </a:r>
          </a:p>
          <a:p>
            <a:pPr>
              <a:lnSpc>
                <a:spcPct val="90000"/>
              </a:lnSpc>
            </a:pPr>
            <a:r>
              <a:rPr lang="en-GB" altLang="sr-Latn-RS" sz="26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Stichus</a:t>
            </a:r>
            <a:r>
              <a:rPr lang="en-GB" altLang="sr-Latn-RS" sz="26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GB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en-GB" altLang="sr-Latn-RS" sz="2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Stiho</a:t>
            </a:r>
            <a:r>
              <a:rPr lang="en-GB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) </a:t>
            </a:r>
            <a:endParaRPr lang="hr-HR" altLang="sr-Latn-RS" sz="2600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  <a:p>
            <a:pPr lvl="1">
              <a:lnSpc>
                <a:spcPct val="90000"/>
              </a:lnSpc>
            </a:pPr>
            <a:r>
              <a:rPr lang="hr-HR" altLang="sr-Latn-RS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Čovjek želi da se njegove dvije kćeri razvedu od odsutnih muževa (koji se na kraju ipak vraćaju)</a:t>
            </a:r>
          </a:p>
          <a:p>
            <a:pPr>
              <a:lnSpc>
                <a:spcPct val="90000"/>
              </a:lnSpc>
            </a:pPr>
            <a:r>
              <a:rPr lang="en-GB" altLang="sr-Latn-RS" sz="26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Trinnumus</a:t>
            </a:r>
            <a:r>
              <a:rPr lang="en-GB" altLang="sr-Latn-RS" sz="26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GB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en-GB" altLang="sr-Latn-RS" sz="2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Trogroška</a:t>
            </a:r>
            <a:r>
              <a:rPr lang="en-GB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) </a:t>
            </a:r>
            <a:endParaRPr lang="hr-HR" altLang="sr-Latn-RS" sz="2600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  <a:p>
            <a:pPr lvl="1">
              <a:lnSpc>
                <a:spcPct val="90000"/>
              </a:lnSpc>
            </a:pPr>
            <a:r>
              <a:rPr lang="hr-HR" altLang="sr-Latn-RS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Nešto pristojnije djelo, rasipnog mladića spašava očev prijatelj; zove se po plaći za prevaranta</a:t>
            </a:r>
          </a:p>
          <a:p>
            <a:pPr>
              <a:lnSpc>
                <a:spcPct val="90000"/>
              </a:lnSpc>
            </a:pPr>
            <a:r>
              <a:rPr lang="en-GB" altLang="sr-Latn-RS" sz="26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Truculentus</a:t>
            </a:r>
            <a:r>
              <a:rPr lang="en-GB" altLang="sr-Latn-RS" sz="26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GB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en-GB" altLang="sr-Latn-RS" sz="2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Prostak</a:t>
            </a:r>
            <a:r>
              <a:rPr lang="en-GB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) </a:t>
            </a:r>
            <a:endParaRPr lang="hr-HR" altLang="sr-Latn-RS" sz="2600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  <a:p>
            <a:pPr lvl="1">
              <a:lnSpc>
                <a:spcPct val="90000"/>
              </a:lnSpc>
            </a:pPr>
            <a:r>
              <a:rPr lang="hr-HR" altLang="sr-Latn-RS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Ovdje spletke vodi prostitutka koja iskorištava 3 ljubavnika</a:t>
            </a:r>
          </a:p>
          <a:p>
            <a:pPr>
              <a:lnSpc>
                <a:spcPct val="90000"/>
              </a:lnSpc>
            </a:pPr>
            <a:r>
              <a:rPr lang="en-GB" altLang="sr-Latn-RS" sz="26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Vidularia</a:t>
            </a:r>
            <a:r>
              <a:rPr lang="en-GB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(</a:t>
            </a:r>
            <a:r>
              <a:rPr lang="en-GB" altLang="sr-Latn-RS" sz="2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Kovčeg</a:t>
            </a:r>
            <a:r>
              <a:rPr lang="en-GB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)</a:t>
            </a:r>
            <a:endParaRPr lang="hr-HR" altLang="sr-Latn-RS" sz="2600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  <a:p>
            <a:pPr lvl="1">
              <a:lnSpc>
                <a:spcPct val="90000"/>
              </a:lnSpc>
            </a:pPr>
            <a:r>
              <a:rPr lang="hr-HR" altLang="sr-Latn-RS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Nije u cijelosti sačuvana</a:t>
            </a:r>
          </a:p>
        </p:txBody>
      </p:sp>
    </p:spTree>
  </p:cSld>
  <p:clrMapOvr>
    <a:masterClrMapping/>
  </p:clrMapOvr>
  <p:transition spd="med">
    <p:strips dir="l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836613"/>
          </a:xfrm>
        </p:spPr>
        <p:txBody>
          <a:bodyPr/>
          <a:lstStyle/>
          <a:p>
            <a:pPr eaLnBrk="1" hangingPunct="1">
              <a:defRPr/>
            </a:pPr>
            <a:r>
              <a:rPr lang="hr-HR" dirty="0">
                <a:latin typeface="Times New Roman" pitchFamily="18" charset="0"/>
              </a:rPr>
              <a:t>Zaplet koji treba riješiti (</a:t>
            </a:r>
            <a:r>
              <a:rPr lang="hr-HR" i="1" dirty="0">
                <a:latin typeface="Times New Roman" pitchFamily="18" charset="0"/>
              </a:rPr>
              <a:t>fabula</a:t>
            </a:r>
            <a:r>
              <a:rPr lang="hr-HR" i="0" dirty="0">
                <a:latin typeface="Times New Roman" pitchFamily="18" charset="0"/>
              </a:rPr>
              <a:t>)</a:t>
            </a:r>
            <a:endParaRPr lang="hr-HR" dirty="0">
              <a:latin typeface="Times New Roman" pitchFamily="18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08720"/>
            <a:ext cx="8893175" cy="5949280"/>
          </a:xfrm>
        </p:spPr>
        <p:txBody>
          <a:bodyPr/>
          <a:lstStyle/>
          <a:p>
            <a:pPr eaLnBrk="1" hangingPunct="1">
              <a:defRPr/>
            </a:pPr>
            <a:r>
              <a:rPr lang="hr-HR" sz="2800" dirty="0">
                <a:latin typeface="Times New Roman" pitchFamily="18" charset="0"/>
              </a:rPr>
              <a:t>Razdvojena obitelj </a:t>
            </a:r>
          </a:p>
          <a:p>
            <a:pPr lvl="1">
              <a:defRPr/>
            </a:pPr>
            <a:r>
              <a:rPr lang="hr-HR" sz="2400" dirty="0">
                <a:latin typeface="Times New Roman" pitchFamily="18" charset="0"/>
              </a:rPr>
              <a:t>dijete oteto i prodano u roblje, npr.</a:t>
            </a:r>
          </a:p>
          <a:p>
            <a:pPr eaLnBrk="1" hangingPunct="1">
              <a:defRPr/>
            </a:pPr>
            <a:r>
              <a:rPr lang="hr-HR" sz="2800" dirty="0">
                <a:latin typeface="Times New Roman" pitchFamily="18" charset="0"/>
              </a:rPr>
              <a:t>Sukob dvaju planova s neposrednim posljedicama po obiteljske odnose </a:t>
            </a:r>
          </a:p>
          <a:p>
            <a:pPr lvl="1">
              <a:defRPr/>
            </a:pPr>
            <a:r>
              <a:rPr lang="hr-HR" sz="2400" dirty="0">
                <a:latin typeface="Times New Roman" pitchFamily="18" charset="0"/>
              </a:rPr>
              <a:t>starac i mladić žele istu djevojku, npr.</a:t>
            </a:r>
          </a:p>
          <a:p>
            <a:pPr eaLnBrk="1" hangingPunct="1">
              <a:defRPr/>
            </a:pPr>
            <a:r>
              <a:rPr lang="hr-HR" sz="2800" dirty="0">
                <a:latin typeface="Times New Roman" pitchFamily="18" charset="0"/>
              </a:rPr>
              <a:t>Namjerno loše ponašanje glavnih sudionika radnje </a:t>
            </a:r>
          </a:p>
          <a:p>
            <a:pPr lvl="1">
              <a:defRPr/>
            </a:pPr>
            <a:r>
              <a:rPr lang="hr-HR" sz="2400" dirty="0">
                <a:latin typeface="Times New Roman" pitchFamily="18" charset="0"/>
              </a:rPr>
              <a:t>strogi otac, npr.</a:t>
            </a:r>
          </a:p>
          <a:p>
            <a:pPr eaLnBrk="1" hangingPunct="1">
              <a:defRPr/>
            </a:pPr>
            <a:r>
              <a:rPr lang="hr-HR" sz="2800" dirty="0">
                <a:latin typeface="Times New Roman" pitchFamily="18" charset="0"/>
              </a:rPr>
              <a:t>Karakterna nepodnošljivost nekog lika (svodnik, npr.)</a:t>
            </a:r>
          </a:p>
          <a:p>
            <a:pPr eaLnBrk="1" hangingPunct="1">
              <a:defRPr/>
            </a:pPr>
            <a:endParaRPr lang="hr-HR" sz="2800" dirty="0">
              <a:latin typeface="Times New Roman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hr-HR" sz="2800" dirty="0">
                <a:latin typeface="Times New Roman" pitchFamily="18" charset="0"/>
              </a:rPr>
              <a:t>= problem raspodjele društvenih vrijednosti i imovine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hr-HR" sz="2800" dirty="0">
              <a:latin typeface="Times New Roman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hr-HR" sz="2800" dirty="0">
                <a:latin typeface="Times New Roman" pitchFamily="18" charset="0"/>
              </a:rPr>
              <a:t>Pitanje je KAKO će se to riješiti (iz nereda natrag u red)</a:t>
            </a:r>
          </a:p>
        </p:txBody>
      </p:sp>
    </p:spTree>
  </p:cSld>
  <p:clrMapOvr>
    <a:masterClrMapping/>
  </p:clrMapOvr>
  <p:transition spd="med">
    <p:strips dir="ld"/>
  </p:transition>
</p:sld>
</file>

<file path=ppt/theme/theme1.xml><?xml version="1.0" encoding="utf-8"?>
<a:theme xmlns:a="http://schemas.openxmlformats.org/drawingml/2006/main" name="Network">
  <a:themeElements>
    <a:clrScheme name="Network 8">
      <a:dk1>
        <a:srgbClr val="666699"/>
      </a:dk1>
      <a:lt1>
        <a:srgbClr val="FFFFFF"/>
      </a:lt1>
      <a:dk2>
        <a:srgbClr val="476949"/>
      </a:dk2>
      <a:lt2>
        <a:srgbClr val="FFFFFF"/>
      </a:lt2>
      <a:accent1>
        <a:srgbClr val="CC6600"/>
      </a:accent1>
      <a:accent2>
        <a:srgbClr val="CC9900"/>
      </a:accent2>
      <a:accent3>
        <a:srgbClr val="B1B9B1"/>
      </a:accent3>
      <a:accent4>
        <a:srgbClr val="DADADA"/>
      </a:accent4>
      <a:accent5>
        <a:srgbClr val="E2B8AA"/>
      </a:accent5>
      <a:accent6>
        <a:srgbClr val="B98A00"/>
      </a:accent6>
      <a:hlink>
        <a:srgbClr val="669900"/>
      </a:hlink>
      <a:folHlink>
        <a:srgbClr val="A45200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904</TotalTime>
  <Words>626</Words>
  <Application>Microsoft Office PowerPoint</Application>
  <PresentationFormat>Prikaz na zaslonu (4:3)</PresentationFormat>
  <Paragraphs>163</Paragraphs>
  <Slides>16</Slides>
  <Notes>16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16</vt:i4>
      </vt:variant>
    </vt:vector>
  </HeadingPairs>
  <TitlesOfParts>
    <vt:vector size="22" baseType="lpstr">
      <vt:lpstr>Arial</vt:lpstr>
      <vt:lpstr>Book Antiqua</vt:lpstr>
      <vt:lpstr>Palatino Linotype</vt:lpstr>
      <vt:lpstr>Times New Roman</vt:lpstr>
      <vt:lpstr>Wingdings</vt:lpstr>
      <vt:lpstr>Network</vt:lpstr>
      <vt:lpstr>Plaut </vt:lpstr>
      <vt:lpstr>IME</vt:lpstr>
      <vt:lpstr>ŽIVOT</vt:lpstr>
      <vt:lpstr>DJELA</vt:lpstr>
      <vt:lpstr>Plautove palijate</vt:lpstr>
      <vt:lpstr>PowerPoint prezentacija</vt:lpstr>
      <vt:lpstr>PowerPoint prezentacija</vt:lpstr>
      <vt:lpstr>PowerPoint prezentacija</vt:lpstr>
      <vt:lpstr>Zaplet koji treba riješiti (fabula)</vt:lpstr>
      <vt:lpstr>10-ak tipova likova</vt:lpstr>
      <vt:lpstr>Mladić</vt:lpstr>
      <vt:lpstr>Starac</vt:lpstr>
      <vt:lpstr>Žene</vt:lpstr>
      <vt:lpstr>Rob</vt:lpstr>
      <vt:lpstr> … sed quasi poeta, tabulas cum cepit sibi, quaerit quod nusquamst gentium, reperit tamen, facit illud veri simile, quod mendacium est, nunc ego poeta fiam: viginti minas, quae nusquam nunc sunt gentium, inveniam tamen.   = Ali kao što pjesnik, kad uzme pločice da piše, traži ono što ne postoji nigdje na svijetu, a ipak to pronalazi i čini sličnim istini ono što je laž, tako ću ja sad postati pjesnikom: 20 mina (grčkoga novca), koje sada ne postoje nigdje na svijetu, ipak ću naći.  (Pseudolus, 401-405)</vt:lpstr>
      <vt:lpstr>HEGION</vt:lpstr>
    </vt:vector>
  </TitlesOfParts>
  <Company>HIZP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Plaut</dc:title>
  <dc:creator>Maja Matasović</dc:creator>
  <cp:lastModifiedBy>Iva Božić</cp:lastModifiedBy>
  <cp:revision>55</cp:revision>
  <dcterms:created xsi:type="dcterms:W3CDTF">2010-03-31T07:43:30Z</dcterms:created>
  <dcterms:modified xsi:type="dcterms:W3CDTF">2025-04-10T10:25:30Z</dcterms:modified>
</cp:coreProperties>
</file>