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notesMasterIdLst>
    <p:notesMasterId r:id="rId15"/>
  </p:notesMasterIdLst>
  <p:sldIdLst>
    <p:sldId id="256" r:id="rId2"/>
    <p:sldId id="258" r:id="rId3"/>
    <p:sldId id="265" r:id="rId4"/>
    <p:sldId id="264" r:id="rId5"/>
    <p:sldId id="271" r:id="rId6"/>
    <p:sldId id="267" r:id="rId7"/>
    <p:sldId id="263" r:id="rId8"/>
    <p:sldId id="270" r:id="rId9"/>
    <p:sldId id="260" r:id="rId10"/>
    <p:sldId id="272" r:id="rId11"/>
    <p:sldId id="257" r:id="rId12"/>
    <p:sldId id="273" r:id="rId13"/>
    <p:sldId id="274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726" autoAdjust="0"/>
    <p:restoredTop sz="86410" autoAdjust="0"/>
  </p:normalViewPr>
  <p:slideViewPr>
    <p:cSldViewPr>
      <p:cViewPr varScale="1">
        <p:scale>
          <a:sx n="68" d="100"/>
          <a:sy n="68" d="100"/>
        </p:scale>
        <p:origin x="87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61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noProof="0"/>
              <a:t>Click to edit Master text styles</a:t>
            </a:r>
          </a:p>
          <a:p>
            <a:pPr lvl="1"/>
            <a:r>
              <a:rPr lang="hr-HR" noProof="0"/>
              <a:t>Second level</a:t>
            </a:r>
          </a:p>
          <a:p>
            <a:pPr lvl="2"/>
            <a:r>
              <a:rPr lang="hr-HR" noProof="0"/>
              <a:t>Third level</a:t>
            </a:r>
          </a:p>
          <a:p>
            <a:pPr lvl="3"/>
            <a:r>
              <a:rPr lang="hr-HR" noProof="0"/>
              <a:t>Fourth level</a:t>
            </a:r>
          </a:p>
          <a:p>
            <a:pPr lvl="4"/>
            <a:r>
              <a:rPr lang="hr-HR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EA488531-49B3-4AAB-BBF2-5C38F9D8EAB1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7A206BE3-C10F-4800-903F-B2A85AB53D3A}" type="slidenum">
              <a:rPr lang="hr-HR" altLang="sr-Latn-RS">
                <a:latin typeface="Times New Roman" panose="02020603050405020304" pitchFamily="18" charset="0"/>
              </a:rPr>
              <a:pPr eaLnBrk="1" hangingPunct="1"/>
              <a:t>1</a:t>
            </a:fld>
            <a:endParaRPr lang="hr-HR" altLang="sr-Latn-RS">
              <a:latin typeface="Times New Roman" panose="02020603050405020304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sr-Latn-R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C8711A3D-6A21-4ED2-B0A0-E40D2D38246C}" type="slidenum">
              <a:rPr lang="hr-HR" altLang="sr-Latn-RS" sz="1200"/>
              <a:pPr eaLnBrk="1" hangingPunct="1"/>
              <a:t>12</a:t>
            </a:fld>
            <a:endParaRPr lang="hr-HR" altLang="sr-Latn-RS" sz="120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sr-Latn-R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9EB9EC08-A453-4359-82ED-A6758A0C0794}" type="slidenum">
              <a:rPr lang="hr-HR" altLang="sr-Latn-RS" sz="1200"/>
              <a:pPr eaLnBrk="1" hangingPunct="1"/>
              <a:t>13</a:t>
            </a:fld>
            <a:endParaRPr lang="hr-HR" altLang="sr-Latn-RS" sz="120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sr-Latn-R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E845503D-30CF-4E3C-B810-D23EA980E7E2}" type="slidenum">
              <a:rPr lang="hr-HR" altLang="sr-Latn-RS">
                <a:latin typeface="Times New Roman" panose="02020603050405020304" pitchFamily="18" charset="0"/>
              </a:rPr>
              <a:pPr eaLnBrk="1" hangingPunct="1"/>
              <a:t>2</a:t>
            </a:fld>
            <a:endParaRPr lang="hr-HR" altLang="sr-Latn-RS">
              <a:latin typeface="Times New Roman" panose="02020603050405020304" pitchFamily="18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sr-Latn-R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F39DD356-FCD3-4927-9378-69C3A6D4B8D7}" type="slidenum">
              <a:rPr lang="hr-HR" altLang="sr-Latn-RS">
                <a:latin typeface="Times New Roman" panose="02020603050405020304" pitchFamily="18" charset="0"/>
              </a:rPr>
              <a:pPr eaLnBrk="1" hangingPunct="1"/>
              <a:t>3</a:t>
            </a:fld>
            <a:endParaRPr lang="hr-HR" altLang="sr-Latn-RS">
              <a:latin typeface="Times New Roman" panose="02020603050405020304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sr-Latn-R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242E4854-880E-4191-9E59-BE3D727489CC}" type="slidenum">
              <a:rPr lang="hr-HR" altLang="sr-Latn-RS">
                <a:latin typeface="Times New Roman" panose="02020603050405020304" pitchFamily="18" charset="0"/>
              </a:rPr>
              <a:pPr eaLnBrk="1" hangingPunct="1"/>
              <a:t>4</a:t>
            </a:fld>
            <a:endParaRPr lang="hr-HR" altLang="sr-Latn-RS">
              <a:latin typeface="Times New Roman" panose="02020603050405020304" pitchFamily="18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sr-Latn-R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9683A9B0-1006-4A95-8B28-61A75F044A44}" type="slidenum">
              <a:rPr lang="hr-HR" altLang="sr-Latn-RS">
                <a:latin typeface="Times New Roman" panose="02020603050405020304" pitchFamily="18" charset="0"/>
              </a:rPr>
              <a:pPr eaLnBrk="1" hangingPunct="1"/>
              <a:t>6</a:t>
            </a:fld>
            <a:endParaRPr lang="hr-HR" altLang="sr-Latn-RS">
              <a:latin typeface="Times New Roman" panose="02020603050405020304" pitchFamily="18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sr-Latn-R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3ABEBB40-B581-4187-80C3-C135832E3579}" type="slidenum">
              <a:rPr lang="hr-HR" altLang="sr-Latn-RS">
                <a:latin typeface="Arial" panose="020B0604020202020204" pitchFamily="34" charset="0"/>
              </a:rPr>
              <a:pPr eaLnBrk="1" hangingPunct="1"/>
              <a:t>8</a:t>
            </a:fld>
            <a:endParaRPr lang="hr-HR" altLang="sr-Latn-RS">
              <a:latin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r-Latn-RS" altLang="sr-Latn-R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47EBB92D-BB7C-4874-B5AA-CF6DDE28BED9}" type="slidenum">
              <a:rPr lang="hr-HR" altLang="sr-Latn-RS">
                <a:latin typeface="Arial" panose="020B0604020202020204" pitchFamily="34" charset="0"/>
              </a:rPr>
              <a:pPr eaLnBrk="1" hangingPunct="1"/>
              <a:t>9</a:t>
            </a:fld>
            <a:endParaRPr lang="hr-HR" altLang="sr-Latn-RS">
              <a:latin typeface="Arial" panose="020B0604020202020204" pitchFamily="34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r-Latn-RS" altLang="sr-Latn-R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FD9D9B40-A15A-4A23-BD23-7135F2EC81AF}" type="slidenum">
              <a:rPr lang="hr-HR" altLang="sr-Latn-RS" sz="1200"/>
              <a:pPr eaLnBrk="1" hangingPunct="1"/>
              <a:t>10</a:t>
            </a:fld>
            <a:endParaRPr lang="hr-HR" altLang="sr-Latn-RS" sz="120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sr-Latn-R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18FB921C-3EF0-4E9A-9A72-BFBE63423318}" type="slidenum">
              <a:rPr lang="hr-HR" altLang="sr-Latn-RS" sz="1200"/>
              <a:pPr eaLnBrk="1" hangingPunct="1"/>
              <a:t>11</a:t>
            </a:fld>
            <a:endParaRPr lang="hr-HR" altLang="sr-Latn-RS" sz="120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hr-HR" altLang="sr-Latn-RS" i="1" dirty="0"/>
              <a:t>Cae</a:t>
            </a:r>
            <a:r>
              <a:rPr lang="hr-HR" altLang="sr-Latn-RS" i="1" baseline="0" dirty="0"/>
              <a:t>cilius</a:t>
            </a:r>
            <a:r>
              <a:rPr lang="hr-HR" altLang="sr-Latn-RS" baseline="0" dirty="0"/>
              <a:t> je ime koje je </a:t>
            </a:r>
            <a:r>
              <a:rPr lang="hr-HR" altLang="sr-Latn-RS" baseline="0"/>
              <a:t>vjerojatno pri oslobađanju dobio </a:t>
            </a:r>
            <a:r>
              <a:rPr lang="hr-HR" altLang="sr-Latn-RS" baseline="0" dirty="0"/>
              <a:t>od Metela, svojih zaštitnika (inače obitelji koja se svađala s komediografom Nevijem)</a:t>
            </a:r>
            <a:endParaRPr lang="hr-HR" altLang="sr-Latn-R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51E2C963-9046-4C17-882C-D77F2DFD4057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5878864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57C21C47-075E-4D18-ABAE-5A07CDA1B6F2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594579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57C21C47-075E-4D18-ABAE-5A07CDA1B6F2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698598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7C21C47-075E-4D18-ABAE-5A07CDA1B6F2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648627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7C21C47-075E-4D18-ABAE-5A07CDA1B6F2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478475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7C21C47-075E-4D18-ABAE-5A07CDA1B6F2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8215491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DF16-C035-4F9E-8B06-E8B889160631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0458846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E496-63A6-4A40-88D2-69A22028FEAF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9736047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F4B9-E863-471B-9501-DCFC90B97212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654146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7423F36-4B3C-46AB-B2E1-8CDFC17AB06F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346164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F01BDABC-03ED-42B7-8300-B51FE0E37756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1184323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2F517F85-33DA-4322-B023-CC54961C494F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4897755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A3338-7974-43B9-855C-A3E2A534D154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7932940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9D2B7-181D-49F4-82D9-BAE0502838CB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4276537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EC42A-F910-4B1E-9505-5658E7A07E85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6581621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95DE903C-B06A-4D83-B2C3-4F8B77FEDAAE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1485814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7C21C47-075E-4D18-ABAE-5A07CDA1B6F2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616893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  <p:sldLayoutId id="2147483752" r:id="rId13"/>
    <p:sldLayoutId id="2147483753" r:id="rId14"/>
    <p:sldLayoutId id="2147483754" r:id="rId15"/>
    <p:sldLayoutId id="2147483755" r:id="rId16"/>
  </p:sldLayoutIdLst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watch?v=yulmgTcGLZw&amp;list=RDQMD1xF_6jn1Hc&amp;index=5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Rectangle 135">
            <a:extLst>
              <a:ext uri="{FF2B5EF4-FFF2-40B4-BE49-F238E27FC236}">
                <a16:creationId xmlns:a16="http://schemas.microsoft.com/office/drawing/2014/main" id="{B4BAC1B2-6636-4CB3-8018-BAAE8A045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171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99E51F2A-41B1-4159-8DCF-C9E46EDC59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035" y="935646"/>
            <a:ext cx="3638392" cy="4968016"/>
          </a:xfrm>
          <a:prstGeom prst="rect">
            <a:avLst/>
          </a:prstGeom>
          <a:solidFill>
            <a:schemeClr val="bg1"/>
          </a:solidFill>
          <a:ln w="1270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4868BDA6-98C8-4E7B-8A59-1162BE9390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565507" y="228600"/>
            <a:ext cx="2138628" cy="6638625"/>
            <a:chOff x="2487613" y="285750"/>
            <a:chExt cx="2428875" cy="5654676"/>
          </a:xfrm>
        </p:grpSpPr>
        <p:sp>
          <p:nvSpPr>
            <p:cNvPr id="141" name="Freeform 11">
              <a:extLst>
                <a:ext uri="{FF2B5EF4-FFF2-40B4-BE49-F238E27FC236}">
                  <a16:creationId xmlns:a16="http://schemas.microsoft.com/office/drawing/2014/main" id="{D81ADA10-FA3B-405F-86D4-1BA4D4140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2" name="Freeform 12">
              <a:extLst>
                <a:ext uri="{FF2B5EF4-FFF2-40B4-BE49-F238E27FC236}">
                  <a16:creationId xmlns:a16="http://schemas.microsoft.com/office/drawing/2014/main" id="{D4F2022F-50BA-40A0-9DE3-95D8E5D847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3" name="Freeform 13">
              <a:extLst>
                <a:ext uri="{FF2B5EF4-FFF2-40B4-BE49-F238E27FC236}">
                  <a16:creationId xmlns:a16="http://schemas.microsoft.com/office/drawing/2014/main" id="{D45B3AAD-CD8F-42A9-8911-746584CB4F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4" name="Freeform 14">
              <a:extLst>
                <a:ext uri="{FF2B5EF4-FFF2-40B4-BE49-F238E27FC236}">
                  <a16:creationId xmlns:a16="http://schemas.microsoft.com/office/drawing/2014/main" id="{1B5BBA15-98B5-49B1-BFAA-70496407C6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5" name="Freeform 15">
              <a:extLst>
                <a:ext uri="{FF2B5EF4-FFF2-40B4-BE49-F238E27FC236}">
                  <a16:creationId xmlns:a16="http://schemas.microsoft.com/office/drawing/2014/main" id="{1426328E-D8AD-4CF3-84C4-EADAF4B7CC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6" name="Freeform 16">
              <a:extLst>
                <a:ext uri="{FF2B5EF4-FFF2-40B4-BE49-F238E27FC236}">
                  <a16:creationId xmlns:a16="http://schemas.microsoft.com/office/drawing/2014/main" id="{6D173D77-4FAE-4B6E-BCA3-88C023DEA7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7" name="Freeform 17">
              <a:extLst>
                <a:ext uri="{FF2B5EF4-FFF2-40B4-BE49-F238E27FC236}">
                  <a16:creationId xmlns:a16="http://schemas.microsoft.com/office/drawing/2014/main" id="{D2F3C6ED-3296-4551-890C-E00636FC45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8" name="Freeform 18">
              <a:extLst>
                <a:ext uri="{FF2B5EF4-FFF2-40B4-BE49-F238E27FC236}">
                  <a16:creationId xmlns:a16="http://schemas.microsoft.com/office/drawing/2014/main" id="{CCD94978-E895-4165-8420-BFD493A48B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9" name="Freeform 19">
              <a:extLst>
                <a:ext uri="{FF2B5EF4-FFF2-40B4-BE49-F238E27FC236}">
                  <a16:creationId xmlns:a16="http://schemas.microsoft.com/office/drawing/2014/main" id="{2D296B6E-5119-44C6-8316-91B13AC22B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0" name="Freeform 20">
              <a:extLst>
                <a:ext uri="{FF2B5EF4-FFF2-40B4-BE49-F238E27FC236}">
                  <a16:creationId xmlns:a16="http://schemas.microsoft.com/office/drawing/2014/main" id="{9718EC72-EF07-434B-86CA-F9FB74FA47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1" name="Freeform 21">
              <a:extLst>
                <a:ext uri="{FF2B5EF4-FFF2-40B4-BE49-F238E27FC236}">
                  <a16:creationId xmlns:a16="http://schemas.microsoft.com/office/drawing/2014/main" id="{4A84889A-F40B-4581-B8FF-D34D3EC211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2" name="Freeform 22">
              <a:extLst>
                <a:ext uri="{FF2B5EF4-FFF2-40B4-BE49-F238E27FC236}">
                  <a16:creationId xmlns:a16="http://schemas.microsoft.com/office/drawing/2014/main" id="{EEA5C22F-63E7-4E2A-9135-6820FC6B8C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12B2B893-BDFC-47A3-A8C8-B3351994BF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585933" y="-786"/>
            <a:ext cx="1767505" cy="6854040"/>
            <a:chOff x="6627813" y="194833"/>
            <a:chExt cx="1952625" cy="5678918"/>
          </a:xfrm>
        </p:grpSpPr>
        <p:sp>
          <p:nvSpPr>
            <p:cNvPr id="155" name="Freeform 27">
              <a:extLst>
                <a:ext uri="{FF2B5EF4-FFF2-40B4-BE49-F238E27FC236}">
                  <a16:creationId xmlns:a16="http://schemas.microsoft.com/office/drawing/2014/main" id="{8D083C0B-408E-4195-B8E1-33451B8A3C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6" name="Freeform 28">
              <a:extLst>
                <a:ext uri="{FF2B5EF4-FFF2-40B4-BE49-F238E27FC236}">
                  <a16:creationId xmlns:a16="http://schemas.microsoft.com/office/drawing/2014/main" id="{7C7442FE-70AA-4B30-9386-0E011A0A92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7" name="Freeform 29">
              <a:extLst>
                <a:ext uri="{FF2B5EF4-FFF2-40B4-BE49-F238E27FC236}">
                  <a16:creationId xmlns:a16="http://schemas.microsoft.com/office/drawing/2014/main" id="{6183366D-5F8A-40D5-9D35-25286ECB4F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8" name="Freeform 30">
              <a:extLst>
                <a:ext uri="{FF2B5EF4-FFF2-40B4-BE49-F238E27FC236}">
                  <a16:creationId xmlns:a16="http://schemas.microsoft.com/office/drawing/2014/main" id="{F9E4E29F-ED9B-42DE-8858-A3B54120E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9" name="Freeform 31">
              <a:extLst>
                <a:ext uri="{FF2B5EF4-FFF2-40B4-BE49-F238E27FC236}">
                  <a16:creationId xmlns:a16="http://schemas.microsoft.com/office/drawing/2014/main" id="{75C77770-2C7D-4356-A1C0-F3B10DCCCE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0" name="Freeform 32">
              <a:extLst>
                <a:ext uri="{FF2B5EF4-FFF2-40B4-BE49-F238E27FC236}">
                  <a16:creationId xmlns:a16="http://schemas.microsoft.com/office/drawing/2014/main" id="{A583B398-24D3-452A-9279-409D85D4C3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1" name="Freeform 33">
              <a:extLst>
                <a:ext uri="{FF2B5EF4-FFF2-40B4-BE49-F238E27FC236}">
                  <a16:creationId xmlns:a16="http://schemas.microsoft.com/office/drawing/2014/main" id="{8592BE0E-0BF6-4FE9-ABD6-7B7188BFD1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2" name="Freeform 34">
              <a:extLst>
                <a:ext uri="{FF2B5EF4-FFF2-40B4-BE49-F238E27FC236}">
                  <a16:creationId xmlns:a16="http://schemas.microsoft.com/office/drawing/2014/main" id="{C3D34FBF-02FF-4A36-BD2F-560F61252E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3" name="Freeform 35">
              <a:extLst>
                <a:ext uri="{FF2B5EF4-FFF2-40B4-BE49-F238E27FC236}">
                  <a16:creationId xmlns:a16="http://schemas.microsoft.com/office/drawing/2014/main" id="{F7F01C2A-5852-4E78-87E5-9639938154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4" name="Freeform 36">
              <a:extLst>
                <a:ext uri="{FF2B5EF4-FFF2-40B4-BE49-F238E27FC236}">
                  <a16:creationId xmlns:a16="http://schemas.microsoft.com/office/drawing/2014/main" id="{3F3D15E2-E389-4E28-815C-9F1EF53878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5" name="Freeform 37">
              <a:extLst>
                <a:ext uri="{FF2B5EF4-FFF2-40B4-BE49-F238E27FC236}">
                  <a16:creationId xmlns:a16="http://schemas.microsoft.com/office/drawing/2014/main" id="{933BD079-DCEA-44C2-A3ED-3919F996F1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6" name="Freeform 38">
              <a:extLst>
                <a:ext uri="{FF2B5EF4-FFF2-40B4-BE49-F238E27FC236}">
                  <a16:creationId xmlns:a16="http://schemas.microsoft.com/office/drawing/2014/main" id="{760D82AC-986D-4E9A-9989-BB83B349D4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260796" y="1265087"/>
            <a:ext cx="2386198" cy="384173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hr-HR" sz="40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Plautus vortit </a:t>
            </a:r>
            <a:br>
              <a:rPr lang="hr-HR" sz="40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</a:br>
            <a:r>
              <a:rPr lang="hr-HR" sz="40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barbare</a:t>
            </a:r>
            <a:endParaRPr lang="hr-HR" sz="4000" b="1" dirty="0">
              <a:latin typeface="Palatino Linotype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16170" y="6000634"/>
            <a:ext cx="4588170" cy="83867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hr-HR" altLang="sr-Latn-RS" sz="2000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Difilovi </a:t>
            </a:r>
            <a:r>
              <a:rPr lang="hr-HR" altLang="sr-Latn-RS" sz="2000" i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Kleroumenoi &gt; </a:t>
            </a:r>
            <a:r>
              <a:rPr lang="hr-HR" altLang="sr-Latn-RS" sz="2000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Plautova</a:t>
            </a:r>
            <a:r>
              <a:rPr lang="hr-HR" altLang="sr-Latn-RS" sz="2000" i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 Casina</a:t>
            </a:r>
            <a:r>
              <a:rPr lang="hr-HR" altLang="sr-Latn-RS" sz="2000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; sicilski krater, c.330.g.pr.Kr.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endParaRPr lang="en-GB" altLang="sr-Latn-RS" sz="1400" dirty="0">
              <a:latin typeface="Palatino Linotype" panose="0204050205050503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E0D8A12-035E-4F18-BD5C-CD8A568DBD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" y="1372025"/>
            <a:ext cx="3546711" cy="4106717"/>
          </a:xfrm>
          <a:prstGeom prst="rect">
            <a:avLst/>
          </a:prstGeom>
        </p:spPr>
      </p:pic>
      <p:sp>
        <p:nvSpPr>
          <p:cNvPr id="168" name="Rectangle 167">
            <a:extLst>
              <a:ext uri="{FF2B5EF4-FFF2-40B4-BE49-F238E27FC236}">
                <a16:creationId xmlns:a16="http://schemas.microsoft.com/office/drawing/2014/main" id="{FE8CCA1D-3EED-438C-8DF2-1F365B6F1C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65516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0" name="Freeform 33">
            <a:extLst>
              <a:ext uri="{FF2B5EF4-FFF2-40B4-BE49-F238E27FC236}">
                <a16:creationId xmlns:a16="http://schemas.microsoft.com/office/drawing/2014/main" id="{32D9B158-7DEE-41F9-AC1A-4F746D4282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565516" y="4323810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CDD9CA3-9467-409E-B757-7B873FB1DB86}"/>
              </a:ext>
            </a:extLst>
          </p:cNvPr>
          <p:cNvSpPr txBox="1"/>
          <p:nvPr/>
        </p:nvSpPr>
        <p:spPr>
          <a:xfrm>
            <a:off x="-16170" y="-9809"/>
            <a:ext cx="4678125" cy="1403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altLang="sr-Latn-R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Palatino Linotype" panose="02040502050505030304" pitchFamily="18" charset="0"/>
              </a:rPr>
              <a:t>Sebastiana </a:t>
            </a:r>
            <a:r>
              <a:rPr lang="en-GB" altLang="sr-Latn-R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Palatino Linotype" panose="02040502050505030304" pitchFamily="18" charset="0"/>
              </a:rPr>
              <a:t>Nervegna</a:t>
            </a:r>
            <a:r>
              <a:rPr lang="hr-HR" altLang="sr-Latn-R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Palatino Linotype" panose="02040502050505030304" pitchFamily="18" charset="0"/>
              </a:rPr>
              <a:t>, „</a:t>
            </a:r>
            <a:r>
              <a:rPr lang="en-GB" altLang="sr-Latn-R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Palatino Linotype" panose="02040502050505030304" pitchFamily="18" charset="0"/>
              </a:rPr>
              <a:t>Plautus and Greek Drama</a:t>
            </a:r>
            <a:r>
              <a:rPr lang="hr-HR" altLang="sr-Latn-R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Palatino Linotype" panose="02040502050505030304" pitchFamily="18" charset="0"/>
              </a:rPr>
              <a:t>”, </a:t>
            </a:r>
            <a:r>
              <a:rPr lang="en-GB" altLang="sr-Latn-RS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Palatino Linotype" panose="02040502050505030304" pitchFamily="18" charset="0"/>
              </a:rPr>
              <a:t>A Companion to Plautus</a:t>
            </a:r>
            <a:r>
              <a:rPr lang="hr-HR" altLang="sr-Latn-R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Palatino Linotype" panose="02040502050505030304" pitchFamily="18" charset="0"/>
              </a:rPr>
              <a:t>;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hr-HR" altLang="sr-Latn-R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Palatino Linotype" panose="02040502050505030304" pitchFamily="18" charset="0"/>
              </a:rPr>
              <a:t>https://onlinelibrary.wiley.com/doi/abs/10.1002/9781118958018.ch2</a:t>
            </a:r>
          </a:p>
          <a:p>
            <a:pPr>
              <a:lnSpc>
                <a:spcPct val="120000"/>
              </a:lnSpc>
            </a:pPr>
            <a:r>
              <a:rPr lang="hr-HR" altLang="sr-Latn-RS" sz="1000" dirty="0">
                <a:hlinkClick r:id="rId4"/>
              </a:rPr>
              <a:t>https://www.youtube.com/watch?v=yulmgTcGLZw&amp;list=RDQMD1xF_6jn1Hc&amp;index=5</a:t>
            </a:r>
            <a:r>
              <a:rPr lang="hr-HR" altLang="sr-Latn-RS" sz="1000" dirty="0"/>
              <a:t> </a:t>
            </a:r>
            <a:endParaRPr lang="hr-HR" altLang="sr-Latn-RS" sz="1200" dirty="0">
              <a:solidFill>
                <a:schemeClr val="tx1">
                  <a:lumMod val="65000"/>
                  <a:lumOff val="35000"/>
                </a:schemeClr>
              </a:solidFill>
              <a:latin typeface="Palatino Linotype" panose="02040502050505030304" pitchFamily="18" charset="0"/>
            </a:endParaRPr>
          </a:p>
          <a:p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67744" y="332656"/>
            <a:ext cx="6600451" cy="1634479"/>
          </a:xfrm>
        </p:spPr>
        <p:txBody>
          <a:bodyPr/>
          <a:lstStyle/>
          <a:p>
            <a:pPr eaLnBrk="1" hangingPunct="1">
              <a:defRPr/>
            </a:pPr>
            <a:r>
              <a:rPr lang="hr-HR" b="1" i="1" dirty="0" err="1">
                <a:latin typeface="Times New Roman" pitchFamily="18" charset="0"/>
              </a:rPr>
              <a:t>Caecilius</a:t>
            </a:r>
            <a:r>
              <a:rPr lang="hr-HR" b="1" i="1" dirty="0">
                <a:latin typeface="Times New Roman" pitchFamily="18" charset="0"/>
              </a:rPr>
              <a:t> </a:t>
            </a:r>
            <a:r>
              <a:rPr lang="hr-HR" b="1" i="1" dirty="0" err="1">
                <a:latin typeface="Times New Roman" pitchFamily="18" charset="0"/>
              </a:rPr>
              <a:t>Statius</a:t>
            </a:r>
            <a:endParaRPr lang="en-GB" b="1" i="1" dirty="0">
              <a:latin typeface="Times New Roman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43808" y="4221088"/>
            <a:ext cx="4678363" cy="1752600"/>
          </a:xfrm>
        </p:spPr>
        <p:txBody>
          <a:bodyPr/>
          <a:lstStyle/>
          <a:p>
            <a:pPr eaLnBrk="1" hangingPunct="1">
              <a:defRPr/>
            </a:pPr>
            <a:r>
              <a:rPr lang="hr-HR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Cecilije </a:t>
            </a:r>
            <a:r>
              <a:rPr lang="hr-HR" sz="40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Stacije</a:t>
            </a:r>
            <a:endParaRPr lang="hr-HR" sz="4000" b="1" dirty="0">
              <a:effectLst>
                <a:outerShdw blurRad="38100" dist="38100" dir="2700000" algn="tl">
                  <a:srgbClr val="C0C0C0"/>
                </a:outerShdw>
              </a:effectLst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1720" y="332656"/>
            <a:ext cx="6984776" cy="6295256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hr-HR" altLang="sr-Latn-RS" sz="2800" dirty="0" err="1">
                <a:latin typeface="Palatino Linotype" panose="02040502050505030304" pitchFamily="18" charset="0"/>
              </a:rPr>
              <a:t>Insumbrijski</a:t>
            </a:r>
            <a:r>
              <a:rPr lang="hr-HR" altLang="sr-Latn-RS" sz="2800" dirty="0">
                <a:latin typeface="Palatino Linotype" panose="02040502050505030304" pitchFamily="18" charset="0"/>
              </a:rPr>
              <a:t> Gal, oslobođenik iz Milana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800" dirty="0">
                <a:latin typeface="Palatino Linotype" panose="02040502050505030304" pitchFamily="18" charset="0"/>
              </a:rPr>
              <a:t>Pretpostavlja se da je rođen između 230. i 220. </a:t>
            </a:r>
            <a:r>
              <a:rPr lang="hr-HR" altLang="sr-Latn-RS" sz="2800" dirty="0" err="1">
                <a:latin typeface="Palatino Linotype" panose="02040502050505030304" pitchFamily="18" charset="0"/>
              </a:rPr>
              <a:t>g.pr.Kr</a:t>
            </a:r>
            <a:r>
              <a:rPr lang="hr-HR" altLang="sr-Latn-RS" sz="2800" dirty="0">
                <a:latin typeface="Palatino Linotype" panose="02040502050505030304" pitchFamily="18" charset="0"/>
              </a:rPr>
              <a:t>. </a:t>
            </a:r>
          </a:p>
          <a:p>
            <a:pPr lvl="1" eaLnBrk="1" hangingPunct="1">
              <a:lnSpc>
                <a:spcPct val="90000"/>
              </a:lnSpc>
            </a:pPr>
            <a:r>
              <a:rPr lang="hr-HR" altLang="sr-Latn-RS" sz="2400" dirty="0">
                <a:latin typeface="Palatino Linotype" panose="02040502050505030304" pitchFamily="18" charset="0"/>
              </a:rPr>
              <a:t>oko 200. g. doveden u Rim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800" dirty="0">
                <a:latin typeface="Palatino Linotype" panose="02040502050505030304" pitchFamily="18" charset="0"/>
              </a:rPr>
              <a:t>Umro 168.g.</a:t>
            </a:r>
          </a:p>
          <a:p>
            <a:pPr>
              <a:lnSpc>
                <a:spcPct val="90000"/>
              </a:lnSpc>
            </a:pPr>
            <a:r>
              <a:rPr lang="hr-HR" altLang="sr-Latn-RS" sz="2800" dirty="0" err="1">
                <a:latin typeface="Palatino Linotype" panose="02040502050505030304" pitchFamily="18" charset="0"/>
              </a:rPr>
              <a:t>Enijev</a:t>
            </a:r>
            <a:r>
              <a:rPr lang="hr-HR" altLang="sr-Latn-RS" sz="2800" dirty="0">
                <a:latin typeface="Palatino Linotype" panose="02040502050505030304" pitchFamily="18" charset="0"/>
              </a:rPr>
              <a:t> prijatelj i </a:t>
            </a:r>
            <a:r>
              <a:rPr lang="hr-HR" altLang="sr-Latn-RS" sz="2800" dirty="0" err="1">
                <a:latin typeface="Palatino Linotype" panose="02040502050505030304" pitchFamily="18" charset="0"/>
              </a:rPr>
              <a:t>Terencijev</a:t>
            </a:r>
            <a:r>
              <a:rPr lang="hr-HR" altLang="sr-Latn-RS" sz="2800" dirty="0">
                <a:latin typeface="Palatino Linotype" panose="02040502050505030304" pitchFamily="18" charset="0"/>
              </a:rPr>
              <a:t> mentor</a:t>
            </a:r>
          </a:p>
          <a:p>
            <a:pPr lvl="1">
              <a:lnSpc>
                <a:spcPct val="90000"/>
              </a:lnSpc>
            </a:pPr>
            <a:r>
              <a:rPr lang="hr-HR" altLang="sr-Latn-RS" sz="2400" dirty="0">
                <a:latin typeface="Palatino Linotype" panose="02040502050505030304" pitchFamily="18" charset="0"/>
              </a:rPr>
              <a:t>navodno mu je </a:t>
            </a:r>
            <a:r>
              <a:rPr lang="hr-HR" altLang="sr-Latn-RS" sz="2400" dirty="0" err="1">
                <a:latin typeface="Palatino Linotype" panose="02040502050505030304" pitchFamily="18" charset="0"/>
              </a:rPr>
              <a:t>Terencije</a:t>
            </a:r>
            <a:r>
              <a:rPr lang="hr-HR" altLang="sr-Latn-RS" sz="2400" dirty="0">
                <a:latin typeface="Palatino Linotype" panose="02040502050505030304" pitchFamily="18" charset="0"/>
              </a:rPr>
              <a:t> čitao svoju </a:t>
            </a:r>
            <a:r>
              <a:rPr lang="hr-HR" altLang="sr-Latn-RS" sz="2400" i="1" dirty="0">
                <a:latin typeface="Palatino Linotype" panose="02040502050505030304" pitchFamily="18" charset="0"/>
              </a:rPr>
              <a:t>Djevojku s otoka Andra</a:t>
            </a:r>
          </a:p>
          <a:p>
            <a:pPr lvl="1">
              <a:lnSpc>
                <a:spcPct val="90000"/>
              </a:lnSpc>
            </a:pPr>
            <a:r>
              <a:rPr lang="hr-HR" altLang="sr-Latn-RS" sz="2400" dirty="0">
                <a:latin typeface="Palatino Linotype" panose="02040502050505030304" pitchFamily="18" charset="0"/>
              </a:rPr>
              <a:t>surađivao također s </a:t>
            </a:r>
            <a:r>
              <a:rPr lang="hr-HR" altLang="sr-Latn-RS" sz="2400" dirty="0" err="1">
                <a:latin typeface="Palatino Linotype" panose="02040502050505030304" pitchFamily="18" charset="0"/>
              </a:rPr>
              <a:t>Lucijem</a:t>
            </a:r>
            <a:r>
              <a:rPr lang="hr-HR" altLang="sr-Latn-RS" sz="2400" dirty="0">
                <a:latin typeface="Palatino Linotype" panose="02040502050505030304" pitchFamily="18" charset="0"/>
              </a:rPr>
              <a:t> </a:t>
            </a:r>
            <a:r>
              <a:rPr lang="hr-HR" altLang="sr-Latn-RS" sz="2400" dirty="0" err="1">
                <a:latin typeface="Palatino Linotype" panose="02040502050505030304" pitchFamily="18" charset="0"/>
              </a:rPr>
              <a:t>Ambivijem</a:t>
            </a:r>
            <a:r>
              <a:rPr lang="hr-HR" altLang="sr-Latn-RS" sz="2400" dirty="0">
                <a:latin typeface="Palatino Linotype" panose="02040502050505030304" pitchFamily="18" charset="0"/>
              </a:rPr>
              <a:t> </a:t>
            </a:r>
            <a:r>
              <a:rPr lang="hr-HR" altLang="sr-Latn-RS" sz="2400" dirty="0" err="1">
                <a:latin typeface="Palatino Linotype" panose="02040502050505030304" pitchFamily="18" charset="0"/>
              </a:rPr>
              <a:t>Turpionom</a:t>
            </a:r>
            <a:endParaRPr lang="hr-HR" altLang="sr-Latn-RS" sz="2400" dirty="0">
              <a:latin typeface="Palatino Linotype" panose="0204050205050503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hr-HR" altLang="sr-Latn-RS" sz="2800" dirty="0">
                <a:latin typeface="Palatino Linotype" panose="02040502050505030304" pitchFamily="18" charset="0"/>
              </a:rPr>
              <a:t>Vrlo hvaljen pisac, u kanonu 2/1.st.pr.Kr. na prvom mjestu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800" dirty="0" err="1">
                <a:latin typeface="Palatino Linotype" panose="02040502050505030304" pitchFamily="18" charset="0"/>
              </a:rPr>
              <a:t>Horacije</a:t>
            </a:r>
            <a:r>
              <a:rPr lang="hr-HR" altLang="sr-Latn-RS" sz="2800" dirty="0">
                <a:latin typeface="Palatino Linotype" panose="02040502050505030304" pitchFamily="18" charset="0"/>
              </a:rPr>
              <a:t> se divi njegovoj ozbiljnosti, </a:t>
            </a:r>
            <a:r>
              <a:rPr lang="hr-HR" altLang="sr-Latn-RS" sz="2800" dirty="0" err="1">
                <a:latin typeface="Palatino Linotype" panose="02040502050505030304" pitchFamily="18" charset="0"/>
              </a:rPr>
              <a:t>Varon</a:t>
            </a:r>
            <a:r>
              <a:rPr lang="hr-HR" altLang="sr-Latn-RS" sz="2800" dirty="0">
                <a:latin typeface="Palatino Linotype" panose="02040502050505030304" pitchFamily="18" charset="0"/>
              </a:rPr>
              <a:t> zapletima, obojica dubini osjećaja 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800" dirty="0">
                <a:latin typeface="Palatino Linotype" panose="02040502050505030304" pitchFamily="18" charset="0"/>
              </a:rPr>
              <a:t>Radnja je važnija od karaktera </a:t>
            </a:r>
          </a:p>
          <a:p>
            <a:pPr lvl="1">
              <a:lnSpc>
                <a:spcPct val="90000"/>
              </a:lnSpc>
            </a:pPr>
            <a:r>
              <a:rPr lang="hr-HR" altLang="sr-Latn-RS" sz="2600" dirty="0">
                <a:latin typeface="Palatino Linotype" panose="02040502050505030304" pitchFamily="18" charset="0"/>
              </a:rPr>
              <a:t>to se, nažalost, u fragmentima ne vidi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800" dirty="0">
                <a:latin typeface="Palatino Linotype" panose="02040502050505030304" pitchFamily="18" charset="0"/>
              </a:rPr>
              <a:t>Ciceron prigovara čistoći jezika </a:t>
            </a:r>
          </a:p>
          <a:p>
            <a:pPr lvl="1">
              <a:lnSpc>
                <a:spcPct val="90000"/>
              </a:lnSpc>
            </a:pPr>
            <a:r>
              <a:rPr lang="hr-HR" altLang="sr-Latn-RS" sz="2600" dirty="0" err="1">
                <a:latin typeface="Palatino Linotype" panose="02040502050505030304" pitchFamily="18" charset="0"/>
              </a:rPr>
              <a:t>preumjetna</a:t>
            </a:r>
            <a:r>
              <a:rPr lang="hr-HR" altLang="sr-Latn-RS" sz="2600" dirty="0">
                <a:latin typeface="Palatino Linotype" panose="02040502050505030304" pitchFamily="18" charset="0"/>
              </a:rPr>
              <a:t> imitacija </a:t>
            </a:r>
            <a:r>
              <a:rPr lang="hr-HR" altLang="sr-Latn-RS" sz="2600" dirty="0" err="1">
                <a:latin typeface="Palatino Linotype" panose="02040502050505030304" pitchFamily="18" charset="0"/>
              </a:rPr>
              <a:t>Plauta</a:t>
            </a:r>
            <a:endParaRPr lang="hr-HR" altLang="sr-Latn-RS" sz="2600" dirty="0">
              <a:latin typeface="Palatino Linotype" panose="0204050205050503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hr-HR" altLang="sr-Latn-RS" sz="2800" dirty="0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>
          <a:xfrm>
            <a:off x="6152525" y="116632"/>
            <a:ext cx="2762875" cy="864096"/>
          </a:xfrm>
        </p:spPr>
        <p:txBody>
          <a:bodyPr/>
          <a:lstStyle/>
          <a:p>
            <a:pPr algn="r" eaLnBrk="1" hangingPunct="1">
              <a:defRPr/>
            </a:pPr>
            <a:r>
              <a:rPr lang="hr-H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Djela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1680" y="1231589"/>
            <a:ext cx="7452320" cy="5648672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n-GB" altLang="sr-Latn-RS" sz="2800" dirty="0" err="1">
                <a:solidFill>
                  <a:srgbClr val="000000"/>
                </a:solidFill>
                <a:latin typeface="Palatino Linotype" panose="02040502050505030304" pitchFamily="18" charset="0"/>
              </a:rPr>
              <a:t>Oko</a:t>
            </a:r>
            <a:r>
              <a:rPr lang="hr-HR" altLang="sr-Latn-RS" sz="2800" dirty="0">
                <a:solidFill>
                  <a:srgbClr val="000000"/>
                </a:solidFill>
                <a:latin typeface="Palatino Linotype" panose="02040502050505030304" pitchFamily="18" charset="0"/>
              </a:rPr>
              <a:t> 40</a:t>
            </a:r>
            <a:r>
              <a:rPr lang="en-GB" altLang="sr-Latn-RS" sz="2800" dirty="0">
                <a:solidFill>
                  <a:srgbClr val="000000"/>
                </a:solidFill>
                <a:latin typeface="Palatino Linotype" panose="02040502050505030304" pitchFamily="18" charset="0"/>
              </a:rPr>
              <a:t> </a:t>
            </a:r>
            <a:r>
              <a:rPr lang="en-GB" altLang="sr-Latn-RS" sz="2800" dirty="0" err="1">
                <a:solidFill>
                  <a:srgbClr val="000000"/>
                </a:solidFill>
                <a:latin typeface="Palatino Linotype" panose="02040502050505030304" pitchFamily="18" charset="0"/>
              </a:rPr>
              <a:t>naslova</a:t>
            </a:r>
            <a:r>
              <a:rPr lang="hr-HR" altLang="sr-Latn-RS" sz="2800" dirty="0">
                <a:solidFill>
                  <a:srgbClr val="000000"/>
                </a:solidFill>
                <a:latin typeface="Palatino Linotype" panose="02040502050505030304" pitchFamily="18" charset="0"/>
              </a:rPr>
              <a:t> </a:t>
            </a:r>
            <a:r>
              <a:rPr lang="en-GB" altLang="sr-Latn-RS" sz="2800" dirty="0" err="1">
                <a:solidFill>
                  <a:srgbClr val="000000"/>
                </a:solidFill>
                <a:latin typeface="Palatino Linotype" panose="02040502050505030304" pitchFamily="18" charset="0"/>
              </a:rPr>
              <a:t>palijat</a:t>
            </a:r>
            <a:r>
              <a:rPr lang="hr-HR" altLang="sr-Latn-RS" sz="2800" dirty="0">
                <a:solidFill>
                  <a:srgbClr val="000000"/>
                </a:solidFill>
                <a:latin typeface="Palatino Linotype" panose="02040502050505030304" pitchFamily="18" charset="0"/>
              </a:rPr>
              <a:t>a</a:t>
            </a:r>
            <a:r>
              <a:rPr lang="en-GB" altLang="sr-Latn-RS" sz="2800" dirty="0">
                <a:solidFill>
                  <a:srgbClr val="000000"/>
                </a:solidFill>
                <a:latin typeface="Palatino Linotype" panose="02040502050505030304" pitchFamily="18" charset="0"/>
              </a:rPr>
              <a:t>, </a:t>
            </a:r>
            <a:r>
              <a:rPr lang="en-GB" altLang="sr-Latn-RS" sz="2800" dirty="0" err="1">
                <a:solidFill>
                  <a:srgbClr val="000000"/>
                </a:solidFill>
                <a:latin typeface="Palatino Linotype" panose="02040502050505030304" pitchFamily="18" charset="0"/>
              </a:rPr>
              <a:t>te</a:t>
            </a:r>
            <a:r>
              <a:rPr lang="en-GB" altLang="sr-Latn-RS" sz="2800" dirty="0">
                <a:solidFill>
                  <a:srgbClr val="000000"/>
                </a:solidFill>
                <a:latin typeface="Palatino Linotype" panose="02040502050505030304" pitchFamily="18" charset="0"/>
              </a:rPr>
              <a:t> </a:t>
            </a:r>
            <a:r>
              <a:rPr lang="en-GB" altLang="sr-Latn-RS" sz="2800" dirty="0" err="1">
                <a:solidFill>
                  <a:srgbClr val="000000"/>
                </a:solidFill>
                <a:latin typeface="Palatino Linotype" panose="02040502050505030304" pitchFamily="18" charset="0"/>
              </a:rPr>
              <a:t>oko</a:t>
            </a:r>
            <a:r>
              <a:rPr lang="en-GB" altLang="sr-Latn-RS" sz="2800" dirty="0">
                <a:solidFill>
                  <a:srgbClr val="000000"/>
                </a:solidFill>
                <a:latin typeface="Palatino Linotype" panose="02040502050505030304" pitchFamily="18" charset="0"/>
              </a:rPr>
              <a:t> </a:t>
            </a:r>
            <a:r>
              <a:rPr lang="hr-HR" altLang="sr-Latn-RS" sz="2800" dirty="0">
                <a:solidFill>
                  <a:srgbClr val="000000"/>
                </a:solidFill>
                <a:latin typeface="Palatino Linotype" panose="02040502050505030304" pitchFamily="18" charset="0"/>
              </a:rPr>
              <a:t>300</a:t>
            </a:r>
            <a:r>
              <a:rPr lang="en-GB" altLang="sr-Latn-RS" sz="2800" dirty="0">
                <a:solidFill>
                  <a:srgbClr val="000000"/>
                </a:solidFill>
                <a:latin typeface="Palatino Linotype" panose="02040502050505030304" pitchFamily="18" charset="0"/>
              </a:rPr>
              <a:t> </a:t>
            </a:r>
            <a:r>
              <a:rPr lang="en-GB" altLang="sr-Latn-RS" sz="2800" dirty="0" err="1">
                <a:solidFill>
                  <a:srgbClr val="000000"/>
                </a:solidFill>
                <a:latin typeface="Palatino Linotype" panose="02040502050505030304" pitchFamily="18" charset="0"/>
              </a:rPr>
              <a:t>stihova</a:t>
            </a:r>
            <a:r>
              <a:rPr lang="en-GB" altLang="sr-Latn-RS" sz="2800" dirty="0">
                <a:solidFill>
                  <a:srgbClr val="000000"/>
                </a:solidFill>
                <a:latin typeface="Palatino Linotype" panose="02040502050505030304" pitchFamily="18" charset="0"/>
              </a:rPr>
              <a:t> </a:t>
            </a:r>
            <a:r>
              <a:rPr lang="en-GB" altLang="sr-Latn-RS" sz="2800" dirty="0" err="1">
                <a:solidFill>
                  <a:srgbClr val="000000"/>
                </a:solidFill>
                <a:latin typeface="Palatino Linotype" panose="02040502050505030304" pitchFamily="18" charset="0"/>
              </a:rPr>
              <a:t>fragmenata</a:t>
            </a:r>
            <a:r>
              <a:rPr lang="en-GB" altLang="sr-Latn-RS" sz="2800" dirty="0">
                <a:solidFill>
                  <a:srgbClr val="000000"/>
                </a:solidFill>
                <a:latin typeface="Palatino Linotype" panose="02040502050505030304" pitchFamily="18" charset="0"/>
              </a:rPr>
              <a:t> </a:t>
            </a:r>
            <a:endParaRPr lang="hr-HR" altLang="sr-Latn-RS" sz="2800" dirty="0">
              <a:solidFill>
                <a:srgbClr val="000000"/>
              </a:solidFill>
              <a:latin typeface="Palatino Linotype" panose="02040502050505030304" pitchFamily="18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n-GB" altLang="sr-Latn-RS" sz="2800" dirty="0" err="1">
                <a:solidFill>
                  <a:srgbClr val="000000"/>
                </a:solidFill>
                <a:latin typeface="Palatino Linotype" panose="02040502050505030304" pitchFamily="18" charset="0"/>
              </a:rPr>
              <a:t>Najpoznatija</a:t>
            </a:r>
            <a:r>
              <a:rPr lang="hr-HR" altLang="sr-Latn-RS" sz="2800" dirty="0">
                <a:solidFill>
                  <a:srgbClr val="000000"/>
                </a:solidFill>
                <a:latin typeface="Palatino Linotype" panose="02040502050505030304" pitchFamily="18" charset="0"/>
              </a:rPr>
              <a:t> </a:t>
            </a:r>
            <a:r>
              <a:rPr lang="en-GB" altLang="sr-Latn-RS" sz="2800" dirty="0" err="1">
                <a:solidFill>
                  <a:srgbClr val="000000"/>
                </a:solidFill>
                <a:latin typeface="Palatino Linotype" panose="02040502050505030304" pitchFamily="18" charset="0"/>
              </a:rPr>
              <a:t>komedija</a:t>
            </a:r>
            <a:r>
              <a:rPr lang="en-GB" altLang="sr-Latn-RS" sz="2800" dirty="0">
                <a:solidFill>
                  <a:srgbClr val="000000"/>
                </a:solidFill>
                <a:latin typeface="Palatino Linotype" panose="02040502050505030304" pitchFamily="18" charset="0"/>
              </a:rPr>
              <a:t> </a:t>
            </a:r>
            <a:r>
              <a:rPr lang="en-GB" altLang="sr-Latn-RS" sz="2800" i="1" dirty="0" err="1">
                <a:solidFill>
                  <a:srgbClr val="000000"/>
                </a:solidFill>
                <a:latin typeface="Palatino Linotype" panose="02040502050505030304" pitchFamily="18" charset="0"/>
              </a:rPr>
              <a:t>Plocium</a:t>
            </a:r>
            <a:r>
              <a:rPr lang="en-GB" altLang="sr-Latn-RS" sz="2800" dirty="0">
                <a:solidFill>
                  <a:srgbClr val="000000"/>
                </a:solidFill>
                <a:latin typeface="Palatino Linotype" panose="02040502050505030304" pitchFamily="18" charset="0"/>
              </a:rPr>
              <a:t> ("</a:t>
            </a:r>
            <a:r>
              <a:rPr lang="en-GB" altLang="sr-Latn-RS" sz="2800" dirty="0" err="1">
                <a:solidFill>
                  <a:srgbClr val="000000"/>
                </a:solidFill>
                <a:latin typeface="Palatino Linotype" panose="02040502050505030304" pitchFamily="18" charset="0"/>
              </a:rPr>
              <a:t>Ogrlica</a:t>
            </a:r>
            <a:r>
              <a:rPr lang="en-GB" altLang="sr-Latn-RS" sz="2800" dirty="0">
                <a:solidFill>
                  <a:srgbClr val="000000"/>
                </a:solidFill>
                <a:latin typeface="Palatino Linotype" panose="02040502050505030304" pitchFamily="18" charset="0"/>
              </a:rPr>
              <a:t>")</a:t>
            </a:r>
            <a:endParaRPr lang="hr-HR" altLang="sr-Latn-RS" sz="2800" dirty="0">
              <a:solidFill>
                <a:srgbClr val="000000"/>
              </a:solidFill>
              <a:latin typeface="Palatino Linotype" panose="02040502050505030304" pitchFamily="18" charset="0"/>
            </a:endParaRPr>
          </a:p>
          <a:p>
            <a:pPr lvl="1" eaLnBrk="1" hangingPunct="1">
              <a:spcBef>
                <a:spcPts val="0"/>
              </a:spcBef>
              <a:spcAft>
                <a:spcPts val="600"/>
              </a:spcAft>
            </a:pPr>
            <a:r>
              <a:rPr lang="hr-HR" altLang="sr-Latn-RS" sz="2400" dirty="0">
                <a:solidFill>
                  <a:srgbClr val="000000"/>
                </a:solidFill>
                <a:latin typeface="Palatino Linotype" panose="02040502050505030304" pitchFamily="18" charset="0"/>
              </a:rPr>
              <a:t>Aulo Gelije uspoređivao s </a:t>
            </a:r>
            <a:r>
              <a:rPr lang="hr-HR" altLang="sr-Latn-RS" sz="2400" dirty="0" err="1">
                <a:solidFill>
                  <a:srgbClr val="000000"/>
                </a:solidFill>
                <a:latin typeface="Palatino Linotype" panose="02040502050505030304" pitchFamily="18" charset="0"/>
              </a:rPr>
              <a:t>Menandrovim</a:t>
            </a:r>
            <a:r>
              <a:rPr lang="hr-HR" altLang="sr-Latn-RS" sz="2400" dirty="0">
                <a:solidFill>
                  <a:srgbClr val="000000"/>
                </a:solidFill>
                <a:latin typeface="Palatino Linotype" panose="02040502050505030304" pitchFamily="18" charset="0"/>
              </a:rPr>
              <a:t> originalom</a:t>
            </a:r>
          </a:p>
          <a:p>
            <a:pPr eaLnBrk="1" hangingPunct="1">
              <a:spcBef>
                <a:spcPts val="0"/>
              </a:spcBef>
            </a:pPr>
            <a:r>
              <a:rPr lang="hr-HR" altLang="sr-Latn-RS" sz="2800" u="sng" dirty="0">
                <a:solidFill>
                  <a:srgbClr val="000000"/>
                </a:solidFill>
                <a:latin typeface="Palatino Linotype" panose="02040502050505030304" pitchFamily="18" charset="0"/>
              </a:rPr>
              <a:t>G</a:t>
            </a:r>
            <a:r>
              <a:rPr lang="en-GB" altLang="sr-Latn-RS" sz="2800" u="sng" dirty="0" err="1">
                <a:solidFill>
                  <a:srgbClr val="000000"/>
                </a:solidFill>
                <a:latin typeface="Palatino Linotype" panose="02040502050505030304" pitchFamily="18" charset="0"/>
              </a:rPr>
              <a:t>rčk</a:t>
            </a:r>
            <a:r>
              <a:rPr lang="hr-HR" altLang="sr-Latn-RS" sz="2800" u="sng" dirty="0">
                <a:solidFill>
                  <a:srgbClr val="000000"/>
                </a:solidFill>
                <a:latin typeface="Palatino Linotype" panose="02040502050505030304" pitchFamily="18" charset="0"/>
              </a:rPr>
              <a:t>i</a:t>
            </a:r>
            <a:r>
              <a:rPr lang="hr-HR" altLang="sr-Latn-RS" sz="2800" dirty="0">
                <a:solidFill>
                  <a:srgbClr val="000000"/>
                </a:solidFill>
                <a:latin typeface="Palatino Linotype" panose="02040502050505030304" pitchFamily="18" charset="0"/>
              </a:rPr>
              <a:t> naslovi:</a:t>
            </a:r>
            <a:r>
              <a:rPr lang="en-GB" altLang="sr-Latn-RS" sz="2800" dirty="0">
                <a:solidFill>
                  <a:srgbClr val="000000"/>
                </a:solidFill>
                <a:latin typeface="Palatino Linotype" panose="02040502050505030304" pitchFamily="18" charset="0"/>
              </a:rPr>
              <a:t> </a:t>
            </a:r>
            <a:endParaRPr lang="hr-HR" altLang="sr-Latn-RS" sz="2800" dirty="0">
              <a:solidFill>
                <a:srgbClr val="000000"/>
              </a:solidFill>
              <a:latin typeface="Palatino Linotype" panose="02040502050505030304" pitchFamily="18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hr-HR" altLang="sr-Latn-RS" sz="2800" i="1" dirty="0">
                <a:solidFill>
                  <a:srgbClr val="000000"/>
                </a:solidFill>
                <a:latin typeface="Palatino Linotype" panose="02040502050505030304" pitchFamily="18" charset="0"/>
              </a:rPr>
              <a:t>    </a:t>
            </a:r>
            <a:r>
              <a:rPr lang="en-GB" altLang="sr-Latn-RS" sz="2800" i="1" dirty="0">
                <a:solidFill>
                  <a:srgbClr val="000000"/>
                </a:solidFill>
                <a:latin typeface="Palatino Linotype" panose="02040502050505030304" pitchFamily="18" charset="0"/>
              </a:rPr>
              <a:t>Ex </a:t>
            </a:r>
            <a:r>
              <a:rPr lang="en-GB" altLang="sr-Latn-RS" sz="2800" i="1" dirty="0" err="1">
                <a:solidFill>
                  <a:srgbClr val="000000"/>
                </a:solidFill>
                <a:latin typeface="Palatino Linotype" panose="02040502050505030304" pitchFamily="18" charset="0"/>
              </a:rPr>
              <a:t>hautou</a:t>
            </a:r>
            <a:r>
              <a:rPr lang="en-GB" altLang="sr-Latn-RS" sz="2800" i="1" dirty="0">
                <a:solidFill>
                  <a:srgbClr val="000000"/>
                </a:solidFill>
                <a:latin typeface="Palatino Linotype" panose="02040502050505030304" pitchFamily="18" charset="0"/>
              </a:rPr>
              <a:t> </a:t>
            </a:r>
            <a:r>
              <a:rPr lang="en-GB" altLang="sr-Latn-RS" sz="2800" i="1" dirty="0" err="1">
                <a:solidFill>
                  <a:srgbClr val="000000"/>
                </a:solidFill>
                <a:latin typeface="Palatino Linotype" panose="02040502050505030304" pitchFamily="18" charset="0"/>
              </a:rPr>
              <a:t>hestos</a:t>
            </a:r>
            <a:r>
              <a:rPr lang="en-GB" altLang="sr-Latn-RS" sz="2800" dirty="0">
                <a:solidFill>
                  <a:srgbClr val="000000"/>
                </a:solidFill>
                <a:latin typeface="Palatino Linotype" panose="02040502050505030304" pitchFamily="18" charset="0"/>
              </a:rPr>
              <a:t> ("Na</a:t>
            </a:r>
            <a:r>
              <a:rPr lang="hr-HR" altLang="sr-Latn-RS" sz="2800" dirty="0">
                <a:solidFill>
                  <a:srgbClr val="000000"/>
                </a:solidFill>
                <a:latin typeface="Palatino Linotype" panose="02040502050505030304" pitchFamily="18" charset="0"/>
              </a:rPr>
              <a:t> </a:t>
            </a:r>
            <a:r>
              <a:rPr lang="en-GB" altLang="sr-Latn-RS" sz="2800" dirty="0" err="1">
                <a:solidFill>
                  <a:srgbClr val="000000"/>
                </a:solidFill>
                <a:latin typeface="Palatino Linotype" panose="02040502050505030304" pitchFamily="18" charset="0"/>
              </a:rPr>
              <a:t>vlastitim</a:t>
            </a:r>
            <a:r>
              <a:rPr lang="en-GB" altLang="sr-Latn-RS" sz="2800" dirty="0">
                <a:solidFill>
                  <a:srgbClr val="000000"/>
                </a:solidFill>
                <a:latin typeface="Palatino Linotype" panose="02040502050505030304" pitchFamily="18" charset="0"/>
              </a:rPr>
              <a:t> </a:t>
            </a:r>
            <a:r>
              <a:rPr lang="en-GB" altLang="sr-Latn-RS" sz="2800" dirty="0" err="1">
                <a:solidFill>
                  <a:srgbClr val="000000"/>
                </a:solidFill>
                <a:latin typeface="Palatino Linotype" panose="02040502050505030304" pitchFamily="18" charset="0"/>
              </a:rPr>
              <a:t>nogama</a:t>
            </a:r>
            <a:r>
              <a:rPr lang="en-GB" altLang="sr-Latn-RS" sz="2800" dirty="0">
                <a:solidFill>
                  <a:srgbClr val="000000"/>
                </a:solidFill>
                <a:latin typeface="Palatino Linotype" panose="02040502050505030304" pitchFamily="18" charset="0"/>
              </a:rPr>
              <a:t>"), </a:t>
            </a:r>
            <a:endParaRPr lang="hr-HR" altLang="sr-Latn-RS" sz="2800" dirty="0">
              <a:solidFill>
                <a:srgbClr val="000000"/>
              </a:solidFill>
              <a:latin typeface="Palatino Linotype" panose="02040502050505030304" pitchFamily="18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hr-HR" altLang="sr-Latn-RS" sz="2800" i="1" dirty="0">
                <a:solidFill>
                  <a:srgbClr val="000000"/>
                </a:solidFill>
                <a:latin typeface="Palatino Linotype" panose="02040502050505030304" pitchFamily="18" charset="0"/>
              </a:rPr>
              <a:t>    </a:t>
            </a:r>
            <a:r>
              <a:rPr lang="en-GB" altLang="sr-Latn-RS" sz="2800" i="1" dirty="0" err="1">
                <a:solidFill>
                  <a:srgbClr val="000000"/>
                </a:solidFill>
                <a:latin typeface="Palatino Linotype" panose="02040502050505030304" pitchFamily="18" charset="0"/>
              </a:rPr>
              <a:t>Gamos</a:t>
            </a:r>
            <a:r>
              <a:rPr lang="en-GB" altLang="sr-Latn-RS" sz="2800" dirty="0">
                <a:solidFill>
                  <a:srgbClr val="000000"/>
                </a:solidFill>
                <a:latin typeface="Palatino Linotype" panose="02040502050505030304" pitchFamily="18" charset="0"/>
              </a:rPr>
              <a:t> ("</a:t>
            </a:r>
            <a:r>
              <a:rPr lang="en-GB" altLang="sr-Latn-RS" sz="2800" dirty="0" err="1">
                <a:solidFill>
                  <a:srgbClr val="000000"/>
                </a:solidFill>
                <a:latin typeface="Palatino Linotype" panose="02040502050505030304" pitchFamily="18" charset="0"/>
              </a:rPr>
              <a:t>Brak</a:t>
            </a:r>
            <a:r>
              <a:rPr lang="en-GB" altLang="sr-Latn-RS" sz="2800" dirty="0">
                <a:solidFill>
                  <a:srgbClr val="000000"/>
                </a:solidFill>
                <a:latin typeface="Palatino Linotype" panose="02040502050505030304" pitchFamily="18" charset="0"/>
              </a:rPr>
              <a:t>"), </a:t>
            </a:r>
            <a:r>
              <a:rPr lang="en-GB" altLang="sr-Latn-RS" sz="2800" i="1" dirty="0" err="1">
                <a:solidFill>
                  <a:srgbClr val="000000"/>
                </a:solidFill>
                <a:latin typeface="Palatino Linotype" panose="02040502050505030304" pitchFamily="18" charset="0"/>
              </a:rPr>
              <a:t>Epicleros</a:t>
            </a:r>
            <a:r>
              <a:rPr lang="en-GB" altLang="sr-Latn-RS" sz="2800" dirty="0">
                <a:solidFill>
                  <a:srgbClr val="000000"/>
                </a:solidFill>
                <a:latin typeface="Palatino Linotype" panose="02040502050505030304" pitchFamily="18" charset="0"/>
              </a:rPr>
              <a:t> </a:t>
            </a:r>
            <a:r>
              <a:rPr lang="hr-HR" altLang="sr-Latn-RS" sz="2800" dirty="0">
                <a:solidFill>
                  <a:srgbClr val="000000"/>
                </a:solidFill>
                <a:latin typeface="Palatino Linotype" panose="02040502050505030304" pitchFamily="18" charset="0"/>
              </a:rPr>
              <a:t>(</a:t>
            </a:r>
            <a:r>
              <a:rPr lang="en-GB" altLang="sr-Latn-RS" sz="2800" dirty="0">
                <a:solidFill>
                  <a:srgbClr val="000000"/>
                </a:solidFill>
                <a:latin typeface="Palatino Linotype" panose="02040502050505030304" pitchFamily="18" charset="0"/>
              </a:rPr>
              <a:t>"</a:t>
            </a:r>
            <a:r>
              <a:rPr lang="en-GB" altLang="sr-Latn-RS" sz="2800" dirty="0" err="1">
                <a:solidFill>
                  <a:srgbClr val="000000"/>
                </a:solidFill>
                <a:latin typeface="Palatino Linotype" panose="02040502050505030304" pitchFamily="18" charset="0"/>
              </a:rPr>
              <a:t>Baštinica</a:t>
            </a:r>
            <a:r>
              <a:rPr lang="en-GB" altLang="sr-Latn-RS" sz="2800" dirty="0">
                <a:solidFill>
                  <a:srgbClr val="000000"/>
                </a:solidFill>
                <a:latin typeface="Palatino Linotype" panose="02040502050505030304" pitchFamily="18" charset="0"/>
              </a:rPr>
              <a:t>"), </a:t>
            </a:r>
            <a:r>
              <a:rPr lang="hr-HR" altLang="sr-Latn-RS" sz="2800" dirty="0">
                <a:solidFill>
                  <a:srgbClr val="000000"/>
                </a:solidFill>
                <a:latin typeface="Palatino Linotype" panose="02040502050505030304" pitchFamily="18" charset="0"/>
              </a:rPr>
              <a:t>    </a:t>
            </a: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</a:pPr>
            <a:r>
              <a:rPr lang="hr-HR" altLang="sr-Latn-RS" sz="2800" i="1" dirty="0">
                <a:solidFill>
                  <a:srgbClr val="000000"/>
                </a:solidFill>
                <a:latin typeface="Palatino Linotype" panose="02040502050505030304" pitchFamily="18" charset="0"/>
              </a:rPr>
              <a:t>    </a:t>
            </a:r>
            <a:r>
              <a:rPr lang="en-GB" altLang="sr-Latn-RS" sz="2800" i="1" dirty="0" err="1">
                <a:solidFill>
                  <a:srgbClr val="000000"/>
                </a:solidFill>
                <a:latin typeface="Palatino Linotype" panose="02040502050505030304" pitchFamily="18" charset="0"/>
              </a:rPr>
              <a:t>Synaristosae</a:t>
            </a:r>
            <a:r>
              <a:rPr lang="en-GB" altLang="sr-Latn-RS" sz="2800" dirty="0">
                <a:solidFill>
                  <a:srgbClr val="000000"/>
                </a:solidFill>
                <a:latin typeface="Palatino Linotype" panose="02040502050505030304" pitchFamily="18" charset="0"/>
              </a:rPr>
              <a:t> ("</a:t>
            </a:r>
            <a:r>
              <a:rPr lang="en-GB" altLang="sr-Latn-RS" sz="2800" dirty="0" err="1">
                <a:solidFill>
                  <a:srgbClr val="000000"/>
                </a:solidFill>
                <a:latin typeface="Palatino Linotype" panose="02040502050505030304" pitchFamily="18" charset="0"/>
              </a:rPr>
              <a:t>Uzvanice</a:t>
            </a:r>
            <a:r>
              <a:rPr lang="en-GB" altLang="sr-Latn-RS" sz="2800" dirty="0">
                <a:solidFill>
                  <a:srgbClr val="000000"/>
                </a:solidFill>
                <a:latin typeface="Palatino Linotype" panose="02040502050505030304" pitchFamily="18" charset="0"/>
              </a:rPr>
              <a:t>"), </a:t>
            </a:r>
            <a:r>
              <a:rPr lang="en-GB" altLang="sr-Latn-RS" sz="2800" i="1" dirty="0" err="1">
                <a:solidFill>
                  <a:srgbClr val="000000"/>
                </a:solidFill>
                <a:latin typeface="Palatino Linotype" panose="02040502050505030304" pitchFamily="18" charset="0"/>
              </a:rPr>
              <a:t>Synephebi</a:t>
            </a:r>
            <a:r>
              <a:rPr lang="en-GB" altLang="sr-Latn-RS" sz="2800" dirty="0">
                <a:solidFill>
                  <a:srgbClr val="000000"/>
                </a:solidFill>
                <a:latin typeface="Palatino Linotype" panose="02040502050505030304" pitchFamily="18" charset="0"/>
              </a:rPr>
              <a:t> ("</a:t>
            </a:r>
            <a:r>
              <a:rPr lang="en-GB" altLang="sr-Latn-RS" sz="2800" dirty="0" err="1">
                <a:solidFill>
                  <a:srgbClr val="000000"/>
                </a:solidFill>
                <a:latin typeface="Palatino Linotype" panose="02040502050505030304" pitchFamily="18" charset="0"/>
              </a:rPr>
              <a:t>Vršnjaci</a:t>
            </a:r>
            <a:r>
              <a:rPr lang="en-GB" altLang="sr-Latn-RS" sz="2800" dirty="0">
                <a:solidFill>
                  <a:srgbClr val="000000"/>
                </a:solidFill>
                <a:latin typeface="Palatino Linotype" panose="02040502050505030304" pitchFamily="18" charset="0"/>
              </a:rPr>
              <a:t>") </a:t>
            </a:r>
            <a:endParaRPr lang="hr-HR" altLang="sr-Latn-RS" sz="2800" dirty="0">
              <a:solidFill>
                <a:srgbClr val="000000"/>
              </a:solidFill>
              <a:latin typeface="Palatino Linotype" panose="02040502050505030304" pitchFamily="18" charset="0"/>
            </a:endParaRP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n-GB" altLang="sr-Latn-RS" sz="2800" u="sng" dirty="0" err="1">
                <a:solidFill>
                  <a:srgbClr val="000000"/>
                </a:solidFill>
                <a:latin typeface="Palatino Linotype" panose="02040502050505030304" pitchFamily="18" charset="0"/>
              </a:rPr>
              <a:t>Latinsk</a:t>
            </a:r>
            <a:r>
              <a:rPr lang="hr-HR" altLang="sr-Latn-RS" sz="2800" u="sng" dirty="0">
                <a:solidFill>
                  <a:srgbClr val="000000"/>
                </a:solidFill>
                <a:latin typeface="Palatino Linotype" panose="02040502050505030304" pitchFamily="18" charset="0"/>
              </a:rPr>
              <a:t>i</a:t>
            </a:r>
            <a:r>
              <a:rPr lang="hr-HR" altLang="sr-Latn-RS" sz="2800" dirty="0">
                <a:solidFill>
                  <a:srgbClr val="000000"/>
                </a:solidFill>
                <a:latin typeface="Palatino Linotype" panose="02040502050505030304" pitchFamily="18" charset="0"/>
              </a:rPr>
              <a:t> naslovi:</a:t>
            </a:r>
            <a:r>
              <a:rPr lang="en-GB" altLang="sr-Latn-RS" sz="2800" dirty="0">
                <a:solidFill>
                  <a:srgbClr val="000000"/>
                </a:solidFill>
                <a:latin typeface="Palatino Linotype" panose="02040502050505030304" pitchFamily="18" charset="0"/>
              </a:rPr>
              <a:t> </a:t>
            </a:r>
            <a:r>
              <a:rPr lang="en-GB" altLang="sr-Latn-RS" sz="2800" i="1" dirty="0" err="1">
                <a:solidFill>
                  <a:srgbClr val="000000"/>
                </a:solidFill>
                <a:latin typeface="Palatino Linotype" panose="02040502050505030304" pitchFamily="18" charset="0"/>
              </a:rPr>
              <a:t>Epistula</a:t>
            </a:r>
            <a:r>
              <a:rPr lang="en-GB" altLang="sr-Latn-RS" sz="2800" dirty="0">
                <a:solidFill>
                  <a:srgbClr val="000000"/>
                </a:solidFill>
                <a:latin typeface="Palatino Linotype" panose="02040502050505030304" pitchFamily="18" charset="0"/>
              </a:rPr>
              <a:t> ("Pismo"), </a:t>
            </a:r>
            <a:r>
              <a:rPr lang="en-GB" altLang="sr-Latn-RS" sz="2800" i="1" dirty="0" err="1">
                <a:solidFill>
                  <a:srgbClr val="000000"/>
                </a:solidFill>
                <a:latin typeface="Palatino Linotype" panose="02040502050505030304" pitchFamily="18" charset="0"/>
              </a:rPr>
              <a:t>Pugil</a:t>
            </a:r>
            <a:r>
              <a:rPr lang="en-GB" altLang="sr-Latn-RS" sz="2800" dirty="0">
                <a:solidFill>
                  <a:srgbClr val="000000"/>
                </a:solidFill>
                <a:latin typeface="Palatino Linotype" panose="02040502050505030304" pitchFamily="18" charset="0"/>
              </a:rPr>
              <a:t> ("</a:t>
            </a:r>
            <a:r>
              <a:rPr lang="en-GB" altLang="sr-Latn-RS" sz="2800" dirty="0" err="1">
                <a:solidFill>
                  <a:srgbClr val="000000"/>
                </a:solidFill>
                <a:latin typeface="Palatino Linotype" panose="02040502050505030304" pitchFamily="18" charset="0"/>
              </a:rPr>
              <a:t>Šakač</a:t>
            </a:r>
            <a:r>
              <a:rPr lang="en-GB" altLang="sr-Latn-RS" sz="2800" dirty="0">
                <a:solidFill>
                  <a:srgbClr val="000000"/>
                </a:solidFill>
                <a:latin typeface="Palatino Linotype" panose="02040502050505030304" pitchFamily="18" charset="0"/>
              </a:rPr>
              <a:t>") </a:t>
            </a:r>
            <a:endParaRPr lang="hr-HR" altLang="sr-Latn-RS" sz="2800" dirty="0">
              <a:solidFill>
                <a:srgbClr val="000000"/>
              </a:solidFill>
              <a:latin typeface="Palatino Linotype" panose="02040502050505030304" pitchFamily="18" charset="0"/>
            </a:endParaRPr>
          </a:p>
          <a:p>
            <a:pPr eaLnBrk="1" hangingPunct="1">
              <a:spcBef>
                <a:spcPts val="0"/>
              </a:spcBef>
            </a:pPr>
            <a:r>
              <a:rPr lang="hr-HR" altLang="sr-Latn-RS" sz="2800" u="sng" dirty="0">
                <a:solidFill>
                  <a:srgbClr val="000000"/>
                </a:solidFill>
                <a:latin typeface="Palatino Linotype" panose="02040502050505030304" pitchFamily="18" charset="0"/>
              </a:rPr>
              <a:t>D</a:t>
            </a:r>
            <a:r>
              <a:rPr lang="en-GB" altLang="sr-Latn-RS" sz="2800" u="sng" dirty="0" err="1">
                <a:solidFill>
                  <a:srgbClr val="000000"/>
                </a:solidFill>
                <a:latin typeface="Palatino Linotype" panose="02040502050505030304" pitchFamily="18" charset="0"/>
              </a:rPr>
              <a:t>vostruk</a:t>
            </a:r>
            <a:r>
              <a:rPr lang="hr-HR" altLang="sr-Latn-RS" sz="2800" u="sng" dirty="0">
                <a:solidFill>
                  <a:srgbClr val="000000"/>
                </a:solidFill>
                <a:latin typeface="Palatino Linotype" panose="02040502050505030304" pitchFamily="18" charset="0"/>
              </a:rPr>
              <a:t>i</a:t>
            </a:r>
            <a:r>
              <a:rPr lang="hr-HR" altLang="sr-Latn-RS" sz="2800" dirty="0">
                <a:solidFill>
                  <a:srgbClr val="000000"/>
                </a:solidFill>
                <a:latin typeface="Palatino Linotype" panose="02040502050505030304" pitchFamily="18" charset="0"/>
              </a:rPr>
              <a:t>, npr.</a:t>
            </a:r>
            <a:r>
              <a:rPr lang="en-GB" altLang="sr-Latn-RS" sz="2800" dirty="0">
                <a:solidFill>
                  <a:srgbClr val="000000"/>
                </a:solidFill>
                <a:latin typeface="Palatino Linotype" panose="02040502050505030304" pitchFamily="18" charset="0"/>
              </a:rPr>
              <a:t> </a:t>
            </a:r>
            <a:r>
              <a:rPr lang="en-GB" altLang="sr-Latn-RS" sz="2800" i="1" dirty="0" err="1">
                <a:solidFill>
                  <a:srgbClr val="000000"/>
                </a:solidFill>
                <a:latin typeface="Palatino Linotype" panose="02040502050505030304" pitchFamily="18" charset="0"/>
              </a:rPr>
              <a:t>Obolostates</a:t>
            </a:r>
            <a:r>
              <a:rPr lang="en-GB" altLang="sr-Latn-RS" sz="2800" i="1" dirty="0">
                <a:solidFill>
                  <a:srgbClr val="000000"/>
                </a:solidFill>
                <a:latin typeface="Palatino Linotype" panose="02040502050505030304" pitchFamily="18" charset="0"/>
              </a:rPr>
              <a:t> / </a:t>
            </a:r>
            <a:r>
              <a:rPr lang="en-GB" altLang="sr-Latn-RS" sz="2800" i="1" dirty="0" err="1">
                <a:solidFill>
                  <a:srgbClr val="000000"/>
                </a:solidFill>
                <a:latin typeface="Palatino Linotype" panose="02040502050505030304" pitchFamily="18" charset="0"/>
              </a:rPr>
              <a:t>Faenerator</a:t>
            </a:r>
            <a:r>
              <a:rPr lang="en-GB" altLang="sr-Latn-RS" sz="2800" dirty="0">
                <a:solidFill>
                  <a:srgbClr val="000000"/>
                </a:solidFill>
                <a:latin typeface="Palatino Linotype" panose="02040502050505030304" pitchFamily="18" charset="0"/>
              </a:rPr>
              <a:t> ("</a:t>
            </a:r>
            <a:r>
              <a:rPr lang="en-GB" altLang="sr-Latn-RS" sz="2800" dirty="0" err="1">
                <a:solidFill>
                  <a:srgbClr val="000000"/>
                </a:solidFill>
                <a:latin typeface="Palatino Linotype" panose="02040502050505030304" pitchFamily="18" charset="0"/>
              </a:rPr>
              <a:t>Zelenaš</a:t>
            </a:r>
            <a:r>
              <a:rPr lang="en-GB" altLang="sr-Latn-RS" sz="2800" dirty="0">
                <a:solidFill>
                  <a:srgbClr val="000000"/>
                </a:solidFill>
                <a:latin typeface="Palatino Linotype" panose="02040502050505030304" pitchFamily="18" charset="0"/>
              </a:rPr>
              <a:t>")</a:t>
            </a:r>
            <a:endParaRPr lang="hr-HR" altLang="sr-Latn-RS" sz="2800" dirty="0">
              <a:solidFill>
                <a:srgbClr val="000000"/>
              </a:solidFill>
              <a:latin typeface="Palatino Linotype" panose="02040502050505030304" pitchFamily="18" charset="0"/>
            </a:endParaRPr>
          </a:p>
          <a:p>
            <a:pPr lvl="1" eaLnBrk="1" hangingPunct="1">
              <a:spcBef>
                <a:spcPts val="0"/>
              </a:spcBef>
            </a:pPr>
            <a:r>
              <a:rPr lang="hr-HR" altLang="sr-Latn-RS" sz="2400" i="1" dirty="0">
                <a:solidFill>
                  <a:srgbClr val="000000"/>
                </a:solidFill>
                <a:latin typeface="Palatino Linotype" panose="02040502050505030304" pitchFamily="18" charset="0"/>
              </a:rPr>
              <a:t>Obolostates </a:t>
            </a:r>
            <a:r>
              <a:rPr lang="hr-HR" altLang="sr-Latn-RS" sz="2400" dirty="0">
                <a:solidFill>
                  <a:srgbClr val="000000"/>
                </a:solidFill>
                <a:latin typeface="Palatino Linotype" panose="02040502050505030304" pitchFamily="18" charset="0"/>
              </a:rPr>
              <a:t>je pred 30-ak godina otkriven na papirusu u spaljenoj knjižnici u Herkulaneju (c. 400-500 stihova)</a:t>
            </a:r>
            <a:endParaRPr lang="hr-HR" altLang="sr-Latn-RS" sz="2400" i="1" dirty="0">
              <a:solidFill>
                <a:srgbClr val="000000"/>
              </a:solidFill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64088" y="14469"/>
            <a:ext cx="3754129" cy="1143000"/>
          </a:xfrm>
        </p:spPr>
        <p:txBody>
          <a:bodyPr>
            <a:normAutofit fontScale="90000"/>
          </a:bodyPr>
          <a:lstStyle/>
          <a:p>
            <a:pPr algn="r" eaLnBrk="1" hangingPunct="1">
              <a:defRPr/>
            </a:pPr>
            <a:r>
              <a:rPr lang="hr-HR" sz="5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Karakteristike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647" y="908719"/>
            <a:ext cx="7714569" cy="5934811"/>
          </a:xfrm>
        </p:spPr>
        <p:txBody>
          <a:bodyPr>
            <a:normAutofit/>
          </a:bodyPr>
          <a:lstStyle/>
          <a:p>
            <a:pPr eaLnBrk="1" hangingPunct="1"/>
            <a:r>
              <a:rPr lang="hr-HR" altLang="sr-Latn-RS" sz="2800" dirty="0">
                <a:latin typeface="Palatino Linotype" panose="02040502050505030304" pitchFamily="18" charset="0"/>
              </a:rPr>
              <a:t>Najzastupljeniji uzor mu je </a:t>
            </a:r>
            <a:r>
              <a:rPr lang="hr-HR" altLang="sr-Latn-RS" sz="2800" dirty="0" err="1">
                <a:latin typeface="Palatino Linotype" panose="02040502050505030304" pitchFamily="18" charset="0"/>
              </a:rPr>
              <a:t>Menandar</a:t>
            </a:r>
            <a:endParaRPr lang="hr-HR" altLang="sr-Latn-RS" sz="2800" dirty="0">
              <a:latin typeface="Palatino Linotype" panose="02040502050505030304" pitchFamily="18" charset="0"/>
            </a:endParaRPr>
          </a:p>
          <a:p>
            <a:pPr lvl="1" eaLnBrk="1" hangingPunct="1"/>
            <a:r>
              <a:rPr lang="hr-HR" altLang="sr-Latn-RS" sz="2400" dirty="0">
                <a:latin typeface="Palatino Linotype" panose="02040502050505030304" pitchFamily="18" charset="0"/>
              </a:rPr>
              <a:t>Imitira i srednju i novu atičku komediju	</a:t>
            </a:r>
          </a:p>
          <a:p>
            <a:pPr eaLnBrk="1" hangingPunct="1"/>
            <a:r>
              <a:rPr lang="hr-HR" altLang="sr-Latn-RS" sz="2800" dirty="0">
                <a:latin typeface="Palatino Linotype" panose="02040502050505030304" pitchFamily="18" charset="0"/>
              </a:rPr>
              <a:t>Za razliku od Plauta nema naslova po imenima robova, ni kontaminacije</a:t>
            </a:r>
            <a:r>
              <a:rPr lang="en-GB" altLang="sr-Latn-RS" sz="2800" dirty="0">
                <a:latin typeface="Palatino Linotype" panose="02040502050505030304" pitchFamily="18" charset="0"/>
              </a:rPr>
              <a:t> </a:t>
            </a:r>
            <a:r>
              <a:rPr lang="hr-HR" altLang="sr-Latn-RS" sz="2800" dirty="0">
                <a:latin typeface="Palatino Linotype" panose="02040502050505030304" pitchFamily="18" charset="0"/>
              </a:rPr>
              <a:t>(„križanja” dviju ili više originalnih grčkih komedija) </a:t>
            </a:r>
          </a:p>
          <a:p>
            <a:pPr lvl="1" eaLnBrk="1" hangingPunct="1"/>
            <a:r>
              <a:rPr lang="hr-HR" altLang="sr-Latn-RS" sz="2400" dirty="0">
                <a:latin typeface="Palatino Linotype" panose="02040502050505030304" pitchFamily="18" charset="0"/>
              </a:rPr>
              <a:t>Bez obraćanja publici, bez rimskih aluzija</a:t>
            </a:r>
          </a:p>
          <a:p>
            <a:pPr eaLnBrk="1" hangingPunct="1"/>
            <a:r>
              <a:rPr lang="hr-HR" altLang="sr-Latn-RS" sz="2800" dirty="0">
                <a:latin typeface="Palatino Linotype" panose="02040502050505030304" pitchFamily="18" charset="0"/>
              </a:rPr>
              <a:t>Učeniji i “heleniziraniji”, kao i rimska kultura tog doba</a:t>
            </a:r>
            <a:endParaRPr lang="en-GB" altLang="sr-Latn-RS" sz="2800" dirty="0">
              <a:latin typeface="Palatino Linotype" panose="02040502050505030304" pitchFamily="18" charset="0"/>
            </a:endParaRPr>
          </a:p>
          <a:p>
            <a:pPr lvl="1" eaLnBrk="1" hangingPunct="1"/>
            <a:r>
              <a:rPr lang="hr-HR" altLang="sr-Latn-RS" sz="2400" dirty="0">
                <a:latin typeface="Palatino Linotype" panose="02040502050505030304" pitchFamily="18" charset="0"/>
              </a:rPr>
              <a:t>Ozbiljne (</a:t>
            </a:r>
            <a:r>
              <a:rPr lang="hr-HR" altLang="sr-Latn-RS" sz="2400" i="1" dirty="0">
                <a:latin typeface="Palatino Linotype" panose="02040502050505030304" pitchFamily="18" charset="0"/>
              </a:rPr>
              <a:t>graves</a:t>
            </a:r>
            <a:r>
              <a:rPr lang="hr-HR" altLang="sr-Latn-RS" sz="2400" dirty="0">
                <a:latin typeface="Palatino Linotype" panose="02040502050505030304" pitchFamily="18" charset="0"/>
              </a:rPr>
              <a:t>)</a:t>
            </a:r>
            <a:r>
              <a:rPr lang="hr-HR" altLang="sr-Latn-RS" sz="2400" i="1" dirty="0">
                <a:latin typeface="Palatino Linotype" panose="02040502050505030304" pitchFamily="18" charset="0"/>
              </a:rPr>
              <a:t> </a:t>
            </a:r>
            <a:r>
              <a:rPr lang="hr-HR" altLang="sr-Latn-RS" sz="2400" dirty="0">
                <a:latin typeface="Palatino Linotype" panose="02040502050505030304" pitchFamily="18" charset="0"/>
              </a:rPr>
              <a:t>misli o moralnim i obiteljskim temama</a:t>
            </a:r>
          </a:p>
          <a:p>
            <a:pPr eaLnBrk="1" hangingPunct="1"/>
            <a:r>
              <a:rPr lang="hr-HR" altLang="sr-Latn-RS" sz="2800" dirty="0">
                <a:latin typeface="Palatino Linotype" panose="02040502050505030304" pitchFamily="18" charset="0"/>
              </a:rPr>
              <a:t>Još uvijek ima mnoštvo različitih metara i sklonost farsi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475657" y="404664"/>
            <a:ext cx="7344816" cy="791369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hr-HR" sz="40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„Plaut je okrenuo na barbarski”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187624" y="1556792"/>
            <a:ext cx="7848872" cy="5040858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hr-HR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Od grčkih uzora koje je prilagođavao rimskom ukusu i italskoj tradiciji koristio je </a:t>
            </a:r>
          </a:p>
          <a:p>
            <a:pPr lvl="1" eaLnBrk="1" hangingPunct="1">
              <a:defRPr/>
            </a:pPr>
            <a:r>
              <a:rPr lang="hr-HR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 i Filemona (</a:t>
            </a:r>
            <a:r>
              <a:rPr lang="hr-HR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Mercator, Trinummus, Mostellaria?</a:t>
            </a:r>
            <a:r>
              <a:rPr lang="hr-HR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) </a:t>
            </a:r>
          </a:p>
          <a:p>
            <a:pPr lvl="1" eaLnBrk="1" hangingPunct="1">
              <a:defRPr/>
            </a:pPr>
            <a:r>
              <a:rPr lang="hr-HR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 i Difila (</a:t>
            </a:r>
            <a:r>
              <a:rPr lang="hr-HR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Casina, </a:t>
            </a:r>
            <a:r>
              <a:rPr lang="hr-HR" sz="3200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Rudens</a:t>
            </a:r>
            <a:r>
              <a:rPr lang="hr-HR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, </a:t>
            </a:r>
            <a:r>
              <a:rPr lang="hr-HR" sz="3200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Vidularia</a:t>
            </a:r>
            <a:r>
              <a:rPr lang="hr-HR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) </a:t>
            </a:r>
          </a:p>
          <a:p>
            <a:pPr lvl="1" eaLnBrk="1" hangingPunct="1">
              <a:defRPr/>
            </a:pPr>
            <a:r>
              <a:rPr lang="hr-HR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 i Demofila (</a:t>
            </a:r>
            <a:r>
              <a:rPr lang="hr-HR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Asinaria</a:t>
            </a:r>
            <a:r>
              <a:rPr lang="hr-HR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) </a:t>
            </a:r>
          </a:p>
          <a:p>
            <a:pPr lvl="1" eaLnBrk="1" hangingPunct="1">
              <a:defRPr/>
            </a:pPr>
            <a:r>
              <a:rPr lang="hr-HR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 i Aleksida (</a:t>
            </a:r>
            <a:r>
              <a:rPr lang="hr-HR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Poenulus</a:t>
            </a:r>
            <a:r>
              <a:rPr lang="hr-HR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)</a:t>
            </a:r>
          </a:p>
          <a:p>
            <a:pPr lvl="1" eaLnBrk="1" hangingPunct="1">
              <a:defRPr/>
            </a:pPr>
            <a:r>
              <a:rPr lang="hr-HR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 i Menandra (</a:t>
            </a:r>
            <a:r>
              <a:rPr lang="hr-HR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Bacchides, Stichus, Cistellaria, ~Aulularia</a:t>
            </a:r>
            <a:r>
              <a:rPr lang="hr-HR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)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hr-HR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-&gt; nema omiljenog autora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475656" y="548680"/>
            <a:ext cx="5760640" cy="1026989"/>
          </a:xfrm>
        </p:spPr>
        <p:txBody>
          <a:bodyPr/>
          <a:lstStyle/>
          <a:p>
            <a:pPr eaLnBrk="1" hangingPunct="1">
              <a:defRPr/>
            </a:pPr>
            <a:r>
              <a:rPr lang="hr-HR" sz="40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Razlike</a:t>
            </a:r>
            <a:endParaRPr lang="hr-HR" dirty="0">
              <a:effectLst>
                <a:outerShdw blurRad="38100" dist="38100" dir="2700000" algn="tl">
                  <a:srgbClr val="C0C0C0"/>
                </a:outerShdw>
              </a:effectLst>
              <a:latin typeface="Palatino Linotype" pitchFamily="18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1691680" y="1916832"/>
            <a:ext cx="7128791" cy="475252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hr-HR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Plaut želi iskoristiti svaku mogućnost za komiku, Grci više paze na kompoziciju i karakterizaciju</a:t>
            </a:r>
          </a:p>
          <a:p>
            <a:pPr eaLnBrk="1" hangingPunct="1">
              <a:defRPr/>
            </a:pPr>
            <a:r>
              <a:rPr lang="hr-HR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Slobodni ljudi ne smiju kršiti rimske vrijednosti (iako su službeno Grci) </a:t>
            </a:r>
          </a:p>
          <a:p>
            <a:pPr lvl="1">
              <a:defRPr/>
            </a:pPr>
            <a:r>
              <a:rPr lang="hr-HR" sz="2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fides = </a:t>
            </a:r>
            <a:r>
              <a:rPr lang="hr-HR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povjerenje, odanost savezu – vrlina rimskog građanina</a:t>
            </a:r>
          </a:p>
          <a:p>
            <a:pPr eaLnBrk="1" hangingPunct="1">
              <a:defRPr/>
            </a:pPr>
            <a:r>
              <a:rPr lang="hr-HR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Prostor za korske dijelove nestaje, ali stižu </a:t>
            </a:r>
            <a:r>
              <a:rPr lang="hr-HR" sz="28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cantica </a:t>
            </a:r>
            <a:r>
              <a:rPr lang="hr-HR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(ili muzički intervali bez riječi)</a:t>
            </a:r>
            <a:endParaRPr lang="hr-HR" sz="2000" dirty="0">
              <a:effectLst>
                <a:outerShdw blurRad="38100" dist="38100" dir="2700000" algn="tl">
                  <a:srgbClr val="C0C0C0"/>
                </a:outerShdw>
              </a:effectLst>
              <a:latin typeface="Palatino Linotype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6923088" cy="450850"/>
          </a:xfrm>
        </p:spPr>
        <p:txBody>
          <a:bodyPr>
            <a:normAutofit fontScale="90000"/>
          </a:bodyPr>
          <a:lstStyle/>
          <a:p>
            <a:pPr eaLnBrk="1" hangingPunct="1"/>
            <a:endParaRPr lang="hr-HR" altLang="sr-Latn-RS" sz="4000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1547664" y="1124744"/>
            <a:ext cx="7345510" cy="5544616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hr-HR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Plautovi najrazrađeniji likovi drugačiji su od onih u Novoj komediji: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r-HR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Pirgopolinik, Balion, Euklion, Alkmena,...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r-HR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Više karikature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Samo 3 slučaja u svim sačuvanim djelima da 2 lika nose isto ime (iz grč. N. komedije)</a:t>
            </a:r>
          </a:p>
          <a:p>
            <a:pPr lvl="1">
              <a:lnSpc>
                <a:spcPct val="90000"/>
              </a:lnSpc>
              <a:defRPr/>
            </a:pPr>
            <a:r>
              <a:rPr lang="hr-HR" sz="28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Callicles</a:t>
            </a:r>
            <a:r>
              <a:rPr lang="hr-HR" sz="28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 </a:t>
            </a:r>
            <a:r>
              <a:rPr lang="hr-HR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(</a:t>
            </a:r>
            <a:r>
              <a:rPr lang="hr-HR" sz="28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Trinummus/Truculentus</a:t>
            </a:r>
            <a:r>
              <a:rPr lang="hr-HR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) </a:t>
            </a:r>
            <a:r>
              <a:rPr lang="hr-HR" sz="28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Demipho</a:t>
            </a:r>
            <a:r>
              <a:rPr lang="hr-HR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 </a:t>
            </a:r>
            <a:r>
              <a:rPr lang="hr-HR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(</a:t>
            </a:r>
            <a:r>
              <a:rPr lang="hr-HR" sz="28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Cistellaria/Mercator</a:t>
            </a:r>
            <a:r>
              <a:rPr lang="hr-HR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)    </a:t>
            </a:r>
            <a:r>
              <a:rPr lang="hr-HR" sz="28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Charinus</a:t>
            </a:r>
            <a:r>
              <a:rPr lang="hr-HR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 </a:t>
            </a:r>
            <a:r>
              <a:rPr lang="hr-HR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(</a:t>
            </a:r>
            <a:r>
              <a:rPr lang="hr-HR" sz="28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Mercator/Pseudolus</a:t>
            </a:r>
            <a:r>
              <a:rPr lang="hr-HR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)</a:t>
            </a:r>
            <a:endParaRPr lang="hr-HR" sz="2800" b="1" dirty="0">
              <a:effectLst>
                <a:outerShdw blurRad="38100" dist="38100" dir="2700000" algn="tl">
                  <a:srgbClr val="C0C0C0"/>
                </a:outerShdw>
              </a:effectLst>
              <a:latin typeface="Palatino Linotype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57903-0237-4DDE-BDC5-DAB0D7CEB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212602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301C1A-0364-42A7-B1C8-9CB9945D8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273" y="1340768"/>
            <a:ext cx="6661207" cy="5328592"/>
          </a:xfrm>
        </p:spPr>
        <p:txBody>
          <a:bodyPr>
            <a:normAutofit fontScale="92500" lnSpcReduction="10000"/>
          </a:bodyPr>
          <a:lstStyle/>
          <a:p>
            <a:r>
              <a:rPr lang="hr-HR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Promjena imena kod Plauta obično motivirana značenjem (prikladnost ili suprotnost karakteru) ili igrom riječi </a:t>
            </a:r>
          </a:p>
          <a:p>
            <a:pPr lvl="1"/>
            <a:r>
              <a:rPr lang="hr-HR" sz="30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Syrus &gt; Chrysalus</a:t>
            </a:r>
            <a:r>
              <a:rPr lang="hr-HR" sz="30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, npr. (</a:t>
            </a:r>
            <a:r>
              <a:rPr lang="hr-HR" sz="3000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opus est chryso Chrysalo = </a:t>
            </a:r>
            <a:r>
              <a:rPr lang="hr-HR" sz="30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„Zlatko/Goldie treba zlata”</a:t>
            </a:r>
            <a:r>
              <a:rPr lang="hr-HR" sz="3000" dirty="0"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)</a:t>
            </a:r>
          </a:p>
          <a:p>
            <a:r>
              <a:rPr lang="hr-HR" altLang="sr-Latn-RS" sz="3200" dirty="0">
                <a:latin typeface="Palatino Linotype" panose="02040502050505030304" pitchFamily="18" charset="0"/>
              </a:rPr>
              <a:t>Karakteri su često pretjerani ili se ne ponašaju onako kako bi trebali</a:t>
            </a:r>
          </a:p>
          <a:p>
            <a:r>
              <a:rPr lang="hr-HR" altLang="sr-Latn-RS" sz="3200" dirty="0">
                <a:latin typeface="Palatino Linotype" panose="02040502050505030304" pitchFamily="18" charset="0"/>
              </a:rPr>
              <a:t>Plaut nije zloban, on se smije </a:t>
            </a:r>
            <a:r>
              <a:rPr lang="hr-HR" altLang="sr-Latn-RS" sz="3200" b="1" u="sng" dirty="0">
                <a:latin typeface="Palatino Linotype" panose="02040502050505030304" pitchFamily="18" charset="0"/>
              </a:rPr>
              <a:t>sa</a:t>
            </a:r>
            <a:r>
              <a:rPr lang="hr-HR" altLang="sr-Latn-RS" sz="3200" dirty="0">
                <a:latin typeface="Palatino Linotype" panose="02040502050505030304" pitchFamily="18" charset="0"/>
              </a:rPr>
              <a:t> svojim likovima</a:t>
            </a:r>
          </a:p>
        </p:txBody>
      </p:sp>
    </p:spTree>
    <p:extLst>
      <p:ext uri="{BB962C8B-B14F-4D97-AF65-F5344CB8AC3E}">
        <p14:creationId xmlns:p14="http://schemas.microsoft.com/office/powerpoint/2010/main" val="28764458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475656" y="620688"/>
            <a:ext cx="7488832" cy="86409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hr-HR" altLang="sr-Latn-RS" dirty="0">
                <a:solidFill>
                  <a:schemeClr val="tx2">
                    <a:lumMod val="50000"/>
                  </a:schemeClr>
                </a:solidFill>
                <a:latin typeface="Palatino Linotype" panose="02040502050505030304" pitchFamily="18" charset="0"/>
              </a:rPr>
              <a:t>Još jedan usporedivi primjer prevođenja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683569" y="2133600"/>
            <a:ext cx="7850832" cy="446375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hr-HR" sz="3600" i="1" dirty="0">
                <a:solidFill>
                  <a:schemeClr val="accent6">
                    <a:lumMod val="50000"/>
                  </a:schemeClr>
                </a:solidFill>
                <a:latin typeface="Book Antiqua" pitchFamily="18" charset="0"/>
              </a:rPr>
              <a:t>Hon hoi theoi philousin apothn</a:t>
            </a:r>
            <a:r>
              <a:rPr lang="hr-HR" sz="3600" i="1" dirty="0">
                <a:solidFill>
                  <a:schemeClr val="accent6">
                    <a:lumMod val="50000"/>
                  </a:schemeClr>
                </a:solidFill>
                <a:latin typeface="Book Antiqua" panose="02040602050305030304" pitchFamily="18" charset="0"/>
                <a:cs typeface="Times New Roman" pitchFamily="18" charset="0"/>
              </a:rPr>
              <a:t>ē</a:t>
            </a:r>
            <a:r>
              <a:rPr lang="hr-HR" sz="3600" i="1" dirty="0">
                <a:solidFill>
                  <a:schemeClr val="accent6">
                    <a:lumMod val="50000"/>
                  </a:schemeClr>
                </a:solidFill>
                <a:latin typeface="Book Antiqua" pitchFamily="18" charset="0"/>
              </a:rPr>
              <a:t>iskei neos. </a:t>
            </a:r>
            <a:r>
              <a:rPr lang="hr-HR" sz="3600" dirty="0">
                <a:solidFill>
                  <a:schemeClr val="accent6">
                    <a:lumMod val="50000"/>
                  </a:schemeClr>
                </a:solidFill>
                <a:latin typeface="Book Antiqua" pitchFamily="18" charset="0"/>
              </a:rPr>
              <a:t>„Onaj koga bogovi vole umire mlad.” </a:t>
            </a:r>
            <a:r>
              <a:rPr lang="hr-HR" sz="3600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(Menandar, </a:t>
            </a:r>
            <a:r>
              <a:rPr lang="hr-HR" sz="3600" i="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Dis exapat</a:t>
            </a:r>
            <a:r>
              <a:rPr lang="en-US" sz="3600" i="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ō</a:t>
            </a:r>
            <a:r>
              <a:rPr lang="hr-HR" sz="3600" i="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n</a:t>
            </a:r>
            <a:r>
              <a:rPr lang="hr-HR" sz="3600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, 125K)</a:t>
            </a:r>
            <a:endParaRPr lang="en-US" sz="3600" dirty="0"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  <a:p>
            <a:pPr eaLnBrk="1" hangingPunct="1">
              <a:defRPr/>
            </a:pPr>
            <a:endParaRPr lang="hr-HR" sz="3600" i="1" dirty="0"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hr-HR" sz="3600" i="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= </a:t>
            </a:r>
            <a:r>
              <a:rPr lang="en-GB" sz="3600" i="1" dirty="0" err="1">
                <a:solidFill>
                  <a:schemeClr val="accent6">
                    <a:lumMod val="50000"/>
                  </a:schemeClr>
                </a:solidFill>
                <a:latin typeface="Book Antiqua" panose="02040602050305030304" pitchFamily="18" charset="0"/>
              </a:rPr>
              <a:t>Quem</a:t>
            </a:r>
            <a:r>
              <a:rPr lang="en-GB" sz="3600" i="1" dirty="0">
                <a:solidFill>
                  <a:schemeClr val="accent6">
                    <a:lumMod val="50000"/>
                  </a:schemeClr>
                </a:solidFill>
                <a:latin typeface="Book Antiqua" panose="02040602050305030304" pitchFamily="18" charset="0"/>
              </a:rPr>
              <a:t> di </a:t>
            </a:r>
            <a:r>
              <a:rPr lang="en-GB" sz="3600" i="1" dirty="0" err="1">
                <a:solidFill>
                  <a:schemeClr val="accent6">
                    <a:lumMod val="50000"/>
                  </a:schemeClr>
                </a:solidFill>
                <a:latin typeface="Book Antiqua" panose="02040602050305030304" pitchFamily="18" charset="0"/>
              </a:rPr>
              <a:t>diligunt</a:t>
            </a:r>
            <a:r>
              <a:rPr lang="hr-HR" sz="3600" i="1" dirty="0">
                <a:solidFill>
                  <a:schemeClr val="accent6">
                    <a:lumMod val="50000"/>
                  </a:schemeClr>
                </a:solidFill>
                <a:latin typeface="Book Antiqua" panose="02040602050305030304" pitchFamily="18" charset="0"/>
              </a:rPr>
              <a:t> </a:t>
            </a:r>
            <a:r>
              <a:rPr lang="en-GB" sz="3600" i="1" dirty="0" err="1">
                <a:solidFill>
                  <a:schemeClr val="accent6">
                    <a:lumMod val="50000"/>
                  </a:schemeClr>
                </a:solidFill>
                <a:latin typeface="Book Antiqua" panose="02040602050305030304" pitchFamily="18" charset="0"/>
              </a:rPr>
              <a:t>adulescens</a:t>
            </a:r>
            <a:r>
              <a:rPr lang="en-GB" sz="3600" i="1" dirty="0">
                <a:solidFill>
                  <a:schemeClr val="accent6">
                    <a:lumMod val="50000"/>
                  </a:schemeClr>
                </a:solidFill>
                <a:latin typeface="Book Antiqua" panose="02040602050305030304" pitchFamily="18" charset="0"/>
              </a:rPr>
              <a:t> </a:t>
            </a:r>
            <a:r>
              <a:rPr lang="en-GB" sz="3600" i="1" dirty="0" err="1">
                <a:solidFill>
                  <a:schemeClr val="accent6">
                    <a:lumMod val="50000"/>
                  </a:schemeClr>
                </a:solidFill>
                <a:latin typeface="Book Antiqua" panose="02040602050305030304" pitchFamily="18" charset="0"/>
              </a:rPr>
              <a:t>moritur</a:t>
            </a:r>
            <a:r>
              <a:rPr lang="en-GB" sz="3600" i="1" dirty="0">
                <a:solidFill>
                  <a:schemeClr val="accent6">
                    <a:lumMod val="50000"/>
                  </a:schemeClr>
                </a:solidFill>
                <a:latin typeface="Book Antiqua" panose="02040602050305030304" pitchFamily="18" charset="0"/>
              </a:rPr>
              <a:t>, </a:t>
            </a:r>
            <a:r>
              <a:rPr lang="en-GB" sz="3600" i="1" dirty="0" err="1">
                <a:solidFill>
                  <a:schemeClr val="accent6">
                    <a:lumMod val="50000"/>
                  </a:schemeClr>
                </a:solidFill>
                <a:latin typeface="Book Antiqua" panose="02040602050305030304" pitchFamily="18" charset="0"/>
              </a:rPr>
              <a:t>dum</a:t>
            </a:r>
            <a:r>
              <a:rPr lang="en-GB" sz="3600" i="1" dirty="0">
                <a:solidFill>
                  <a:schemeClr val="accent6">
                    <a:lumMod val="50000"/>
                  </a:schemeClr>
                </a:solidFill>
                <a:latin typeface="Book Antiqua" panose="02040602050305030304" pitchFamily="18" charset="0"/>
              </a:rPr>
              <a:t> valet </a:t>
            </a:r>
            <a:r>
              <a:rPr lang="en-GB" sz="3600" i="1" dirty="0" err="1">
                <a:solidFill>
                  <a:schemeClr val="accent6">
                    <a:lumMod val="50000"/>
                  </a:schemeClr>
                </a:solidFill>
                <a:latin typeface="Book Antiqua" panose="02040602050305030304" pitchFamily="18" charset="0"/>
              </a:rPr>
              <a:t>sentit</a:t>
            </a:r>
            <a:r>
              <a:rPr lang="en-GB" sz="3600" i="1" dirty="0">
                <a:solidFill>
                  <a:schemeClr val="accent6">
                    <a:lumMod val="50000"/>
                  </a:schemeClr>
                </a:solidFill>
                <a:latin typeface="Book Antiqua" panose="02040602050305030304" pitchFamily="18" charset="0"/>
              </a:rPr>
              <a:t> </a:t>
            </a:r>
            <a:r>
              <a:rPr lang="en-GB" sz="3600" i="1" dirty="0" err="1">
                <a:solidFill>
                  <a:schemeClr val="accent6">
                    <a:lumMod val="50000"/>
                  </a:schemeClr>
                </a:solidFill>
                <a:latin typeface="Book Antiqua" panose="02040602050305030304" pitchFamily="18" charset="0"/>
              </a:rPr>
              <a:t>sapit</a:t>
            </a:r>
            <a:r>
              <a:rPr lang="en-GB" sz="3600" i="1" dirty="0">
                <a:solidFill>
                  <a:schemeClr val="accent6">
                    <a:lumMod val="50000"/>
                  </a:schemeClr>
                </a:solidFill>
                <a:latin typeface="Book Antiqua" panose="02040602050305030304" pitchFamily="18" charset="0"/>
              </a:rPr>
              <a:t>.</a:t>
            </a:r>
            <a:endParaRPr lang="hr-HR" sz="3600" i="1" dirty="0">
              <a:solidFill>
                <a:schemeClr val="accent6">
                  <a:lumMod val="50000"/>
                </a:schemeClr>
              </a:solidFill>
              <a:latin typeface="Book Antiqua" panose="02040602050305030304" pitchFamily="18" charset="0"/>
            </a:endParaRPr>
          </a:p>
          <a:p>
            <a:pPr>
              <a:buNone/>
              <a:defRPr/>
            </a:pPr>
            <a:r>
              <a:rPr lang="hr-HR" sz="3600" i="1" dirty="0">
                <a:solidFill>
                  <a:schemeClr val="accent6">
                    <a:lumMod val="50000"/>
                  </a:schemeClr>
                </a:solidFill>
                <a:latin typeface="Book Antiqua" panose="02040602050305030304" pitchFamily="18" charset="0"/>
              </a:rPr>
              <a:t>   </a:t>
            </a:r>
            <a:r>
              <a:rPr lang="hr-HR" sz="3600" dirty="0">
                <a:solidFill>
                  <a:schemeClr val="accent6">
                    <a:lumMod val="50000"/>
                  </a:schemeClr>
                </a:solidFill>
                <a:latin typeface="Book Antiqua" pitchFamily="18" charset="0"/>
              </a:rPr>
              <a:t>„Onaj koga bogovi vole umire mlad, dok ima snage, osjeta i uma.”</a:t>
            </a:r>
            <a:r>
              <a:rPr lang="hr-HR" sz="3600" i="1" dirty="0">
                <a:solidFill>
                  <a:schemeClr val="accent6">
                    <a:lumMod val="50000"/>
                  </a:schemeClr>
                </a:solidFill>
                <a:latin typeface="Book Antiqua" panose="02040602050305030304" pitchFamily="18" charset="0"/>
              </a:rPr>
              <a:t> </a:t>
            </a:r>
          </a:p>
          <a:p>
            <a:pPr>
              <a:buNone/>
              <a:defRPr/>
            </a:pPr>
            <a:r>
              <a:rPr lang="hr-HR" sz="3600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	(Plaut, </a:t>
            </a:r>
            <a:r>
              <a:rPr lang="hr-HR" sz="3600" i="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Bacchides</a:t>
            </a:r>
            <a:r>
              <a:rPr lang="hr-HR" sz="3600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 816-7)</a:t>
            </a:r>
            <a:endParaRPr lang="en-GB" sz="3600" dirty="0"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anose="0204060205030503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151" y="148680"/>
            <a:ext cx="7741328" cy="1020242"/>
          </a:xfrm>
        </p:spPr>
        <p:txBody>
          <a:bodyPr/>
          <a:lstStyle/>
          <a:p>
            <a:pPr algn="ctr">
              <a:defRPr/>
            </a:pPr>
            <a:r>
              <a:rPr lang="hr-HR" dirty="0">
                <a:latin typeface="Palatino Linotype" panose="02040502050505030304" pitchFamily="18" charset="0"/>
              </a:rPr>
              <a:t>Izvor komike u radnji</a:t>
            </a:r>
            <a:endParaRPr lang="en-GB" dirty="0">
              <a:latin typeface="Palatino Linotype" panose="02040502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1" y="908720"/>
            <a:ext cx="7884369" cy="5832648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hr-HR" sz="2400" dirty="0">
                <a:latin typeface="Palatino Linotype" panose="02040502050505030304" pitchFamily="18" charset="0"/>
                <a:cs typeface="Times New Roman" pitchFamily="18" charset="0"/>
              </a:rPr>
              <a:t>Tipične i netipične situacije:</a:t>
            </a:r>
          </a:p>
          <a:p>
            <a:pPr lvl="1">
              <a:spcBef>
                <a:spcPts val="0"/>
              </a:spcBef>
              <a:defRPr/>
            </a:pPr>
            <a:r>
              <a:rPr lang="hr-HR" sz="2000" dirty="0">
                <a:latin typeface="Palatino Linotype" panose="02040502050505030304" pitchFamily="18" charset="0"/>
                <a:cs typeface="Times New Roman" pitchFamily="18" charset="0"/>
              </a:rPr>
              <a:t>Prisluškivanje (udaljenost?)</a:t>
            </a:r>
          </a:p>
          <a:p>
            <a:pPr lvl="1">
              <a:spcBef>
                <a:spcPts val="0"/>
              </a:spcBef>
              <a:defRPr/>
            </a:pPr>
            <a:r>
              <a:rPr lang="hr-HR" sz="2000" dirty="0">
                <a:latin typeface="Palatino Linotype" panose="02040502050505030304" pitchFamily="18" charset="0"/>
                <a:cs typeface="Times New Roman" pitchFamily="18" charset="0"/>
              </a:rPr>
              <a:t>prazna scena</a:t>
            </a:r>
          </a:p>
          <a:p>
            <a:pPr lvl="1">
              <a:spcBef>
                <a:spcPts val="0"/>
              </a:spcBef>
              <a:defRPr/>
            </a:pPr>
            <a:r>
              <a:rPr lang="hr-HR" sz="2000" dirty="0">
                <a:latin typeface="Palatino Linotype" panose="02040502050505030304" pitchFamily="18" charset="0"/>
                <a:cs typeface="Times New Roman" pitchFamily="18" charset="0"/>
              </a:rPr>
              <a:t>zvukovi izvan scene</a:t>
            </a:r>
          </a:p>
          <a:p>
            <a:pPr>
              <a:defRPr/>
            </a:pPr>
            <a:r>
              <a:rPr lang="hr-HR" sz="2400" u="sng" dirty="0">
                <a:latin typeface="Palatino Linotype" panose="02040502050505030304" pitchFamily="18" charset="0"/>
                <a:cs typeface="Times New Roman" pitchFamily="18" charset="0"/>
              </a:rPr>
              <a:t>Varijacije</a:t>
            </a:r>
            <a:r>
              <a:rPr lang="hr-HR" sz="2400" dirty="0">
                <a:latin typeface="Palatino Linotype" panose="02040502050505030304" pitchFamily="18" charset="0"/>
                <a:cs typeface="Times New Roman" pitchFamily="18" charset="0"/>
              </a:rPr>
              <a:t> u uobičajenim rutinama (prolog, ljubavna scena, pisanje i čitanje pisma i sl.) stvaraju komičke efekte</a:t>
            </a:r>
          </a:p>
          <a:p>
            <a:r>
              <a:rPr lang="hr-HR" altLang="sr-Latn-RS" sz="2400" u="sng" dirty="0">
                <a:latin typeface="Palatino Linotype" panose="02040502050505030304" pitchFamily="18" charset="0"/>
              </a:rPr>
              <a:t>Greške</a:t>
            </a:r>
            <a:r>
              <a:rPr lang="hr-HR" altLang="sr-Latn-RS" sz="2400" dirty="0">
                <a:latin typeface="Palatino Linotype" panose="02040502050505030304" pitchFamily="18" charset="0"/>
              </a:rPr>
              <a:t>: nesporazumi, kriva uvjerenja, namjerne prijevare (publika obično zna više, najčešće iz prologa)</a:t>
            </a:r>
          </a:p>
          <a:p>
            <a:pPr lvl="1"/>
            <a:r>
              <a:rPr lang="hr-HR" altLang="sr-Latn-RS" sz="2000" i="1" dirty="0">
                <a:latin typeface="Palatino Linotype" panose="02040502050505030304" pitchFamily="18" charset="0"/>
              </a:rPr>
              <a:t>Quid pro quo: </a:t>
            </a:r>
            <a:r>
              <a:rPr lang="hr-HR" altLang="sr-Latn-RS" sz="2000" dirty="0">
                <a:latin typeface="Palatino Linotype" panose="02040502050505030304" pitchFamily="18" charset="0"/>
              </a:rPr>
              <a:t>dijalog Eukliona i Likonida u </a:t>
            </a:r>
            <a:r>
              <a:rPr lang="hr-HR" altLang="sr-Latn-RS" sz="2000" i="1" dirty="0">
                <a:latin typeface="Palatino Linotype" panose="02040502050505030304" pitchFamily="18" charset="0"/>
              </a:rPr>
              <a:t>Aululariji </a:t>
            </a:r>
            <a:r>
              <a:rPr lang="hr-HR" altLang="sr-Latn-RS" sz="2000" dirty="0">
                <a:latin typeface="Palatino Linotype" panose="02040502050505030304" pitchFamily="18" charset="0"/>
              </a:rPr>
              <a:t>o krađi ćupa / silovanju kćeri</a:t>
            </a:r>
          </a:p>
          <a:p>
            <a:r>
              <a:rPr lang="hr-HR" altLang="sr-Latn-RS" sz="2400" u="sng" dirty="0">
                <a:latin typeface="Palatino Linotype" panose="02040502050505030304" pitchFamily="18" charset="0"/>
              </a:rPr>
              <a:t>Kontrast</a:t>
            </a:r>
            <a:r>
              <a:rPr lang="hr-HR" altLang="sr-Latn-RS" sz="2400" dirty="0">
                <a:latin typeface="Palatino Linotype" panose="02040502050505030304" pitchFamily="18" charset="0"/>
              </a:rPr>
              <a:t> između onoga što publika očekuje i što se zbilja događa (element </a:t>
            </a:r>
            <a:r>
              <a:rPr lang="hr-HR" altLang="sr-Latn-RS" sz="2400" u="sng" dirty="0">
                <a:latin typeface="Palatino Linotype" panose="02040502050505030304" pitchFamily="18" charset="0"/>
              </a:rPr>
              <a:t>iznenađenja</a:t>
            </a:r>
            <a:r>
              <a:rPr lang="hr-HR" altLang="sr-Latn-RS" sz="2400" dirty="0">
                <a:latin typeface="Palatino Linotype" panose="02040502050505030304" pitchFamily="18" charset="0"/>
              </a:rPr>
              <a:t>)</a:t>
            </a:r>
          </a:p>
          <a:p>
            <a:pPr lvl="1" eaLnBrk="1" hangingPunct="1">
              <a:spcBef>
                <a:spcPts val="0"/>
              </a:spcBef>
            </a:pPr>
            <a:r>
              <a:rPr lang="hr-HR" altLang="sr-Latn-RS" sz="2000" i="1" dirty="0">
                <a:latin typeface="Times New Roman" pitchFamily="18" charset="0"/>
              </a:rPr>
              <a:t>Pater familias </a:t>
            </a:r>
            <a:r>
              <a:rPr lang="hr-HR" altLang="sr-Latn-RS" sz="2000" dirty="0">
                <a:latin typeface="Times New Roman" pitchFamily="18" charset="0"/>
              </a:rPr>
              <a:t>koji je prevaren ili se ponaša kao zaljubljeni mladić </a:t>
            </a:r>
          </a:p>
          <a:p>
            <a:pPr lvl="1" eaLnBrk="1" hangingPunct="1">
              <a:spcBef>
                <a:spcPts val="0"/>
              </a:spcBef>
            </a:pPr>
            <a:r>
              <a:rPr lang="hr-HR" altLang="sr-Latn-RS" sz="2000" i="1" dirty="0">
                <a:latin typeface="Times New Roman" pitchFamily="18" charset="0"/>
              </a:rPr>
              <a:t>Servus </a:t>
            </a:r>
            <a:r>
              <a:rPr lang="hr-HR" altLang="sr-Latn-RS" sz="2000" i="1" u="sng" dirty="0">
                <a:latin typeface="Times New Roman" pitchFamily="18" charset="0"/>
              </a:rPr>
              <a:t>callidus</a:t>
            </a:r>
            <a:r>
              <a:rPr lang="hr-HR" altLang="sr-Latn-RS" sz="2000" i="1" dirty="0">
                <a:latin typeface="Times New Roman" pitchFamily="18" charset="0"/>
              </a:rPr>
              <a:t> </a:t>
            </a:r>
            <a:r>
              <a:rPr lang="hr-HR" altLang="sr-Latn-RS" sz="2000" dirty="0">
                <a:latin typeface="Times New Roman" pitchFamily="18" charset="0"/>
              </a:rPr>
              <a:t>(lukavi rob)</a:t>
            </a:r>
            <a:r>
              <a:rPr lang="hr-HR" altLang="sr-Latn-RS" sz="2000" i="1" dirty="0">
                <a:latin typeface="Times New Roman" pitchFamily="18" charset="0"/>
              </a:rPr>
              <a:t>– </a:t>
            </a:r>
            <a:r>
              <a:rPr lang="hr-HR" altLang="sr-Latn-RS" sz="2000" dirty="0">
                <a:latin typeface="Times New Roman" pitchFamily="18" charset="0"/>
              </a:rPr>
              <a:t>uspješan ili neuspješan</a:t>
            </a:r>
          </a:p>
          <a:p>
            <a:pPr lvl="1" eaLnBrk="1" hangingPunct="1">
              <a:spcBef>
                <a:spcPts val="0"/>
              </a:spcBef>
            </a:pPr>
            <a:r>
              <a:rPr lang="hr-HR" altLang="sr-Latn-RS" sz="2000" dirty="0">
                <a:latin typeface="Times New Roman" pitchFamily="18" charset="0"/>
              </a:rPr>
              <a:t>Hvalisavi vojnik pobijeđen u hvalisanju</a:t>
            </a:r>
          </a:p>
          <a:p>
            <a:endParaRPr lang="hr-HR" altLang="sr-Latn-RS" sz="2400" u="sng" dirty="0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332656"/>
            <a:ext cx="7920880" cy="6408712"/>
          </a:xfrm>
        </p:spPr>
        <p:txBody>
          <a:bodyPr>
            <a:normAutofit fontScale="77500" lnSpcReduction="20000"/>
          </a:bodyPr>
          <a:lstStyle/>
          <a:p>
            <a:pPr eaLnBrk="1" hangingPunct="1"/>
            <a:r>
              <a:rPr lang="hr-HR" altLang="sr-Latn-RS" sz="3600" dirty="0">
                <a:latin typeface="Times New Roman" pitchFamily="18" charset="0"/>
              </a:rPr>
              <a:t>Količina ozbiljnosti</a:t>
            </a:r>
          </a:p>
          <a:p>
            <a:pPr lvl="1" eaLnBrk="1" hangingPunct="1"/>
            <a:r>
              <a:rPr lang="hr-HR" altLang="sr-Latn-RS" sz="3400" dirty="0">
                <a:latin typeface="Times New Roman" pitchFamily="18" charset="0"/>
              </a:rPr>
              <a:t>Batine, nesretna ljubav, društveni problemi... </a:t>
            </a:r>
          </a:p>
          <a:p>
            <a:pPr lvl="1" eaLnBrk="1" hangingPunct="1"/>
            <a:r>
              <a:rPr lang="hr-HR" altLang="sr-Latn-RS" sz="3400" dirty="0">
                <a:latin typeface="Times New Roman" pitchFamily="18" charset="0"/>
              </a:rPr>
              <a:t>Muzika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sz="3600" dirty="0">
                <a:latin typeface="Times New Roman" pitchFamily="18" charset="0"/>
              </a:rPr>
              <a:t>Epizodnost radnje još je jedna od Plautovih karakteristika</a:t>
            </a:r>
          </a:p>
          <a:p>
            <a:pPr lvl="1">
              <a:lnSpc>
                <a:spcPct val="90000"/>
              </a:lnSpc>
              <a:defRPr/>
            </a:pPr>
            <a:r>
              <a:rPr lang="hr-HR" sz="3400" dirty="0">
                <a:latin typeface="Times New Roman" pitchFamily="18" charset="0"/>
              </a:rPr>
              <a:t> Pozornost publike?</a:t>
            </a:r>
          </a:p>
          <a:p>
            <a:pPr lvl="1">
              <a:lnSpc>
                <a:spcPct val="90000"/>
              </a:lnSpc>
              <a:defRPr/>
            </a:pPr>
            <a:r>
              <a:rPr lang="hr-HR" sz="3600" dirty="0">
                <a:latin typeface="Times New Roman" pitchFamily="18" charset="0"/>
              </a:rPr>
              <a:t> </a:t>
            </a:r>
            <a:r>
              <a:rPr lang="hr-HR" sz="3400" dirty="0">
                <a:latin typeface="Times New Roman" pitchFamily="18" charset="0"/>
              </a:rPr>
              <a:t>Gledatelj se ne može vratiti na prethodnu scenu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sz="3600" dirty="0">
                <a:latin typeface="Times New Roman" pitchFamily="18" charset="0"/>
              </a:rPr>
              <a:t>Ponavljanje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r-HR" sz="3200" dirty="0">
                <a:latin typeface="Times New Roman" pitchFamily="18" charset="0"/>
              </a:rPr>
              <a:t>Najupečatljivije u Menehmima (6 likova zaredom misli da je Menehmo II zapravo I, a jednom obratno)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sz="3600" dirty="0">
                <a:latin typeface="Times New Roman" pitchFamily="18" charset="0"/>
              </a:rPr>
              <a:t>Razbijanje komičke iluzije: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r-HR" sz="3200" dirty="0">
                <a:latin typeface="Times New Roman" pitchFamily="18" charset="0"/>
              </a:rPr>
              <a:t>obraćanje publici</a:t>
            </a:r>
          </a:p>
          <a:p>
            <a:pPr lvl="2">
              <a:lnSpc>
                <a:spcPct val="90000"/>
              </a:lnSpc>
              <a:defRPr/>
            </a:pPr>
            <a:r>
              <a:rPr lang="hr-HR" sz="2800" dirty="0">
                <a:latin typeface="Times New Roman" pitchFamily="18" charset="0"/>
              </a:rPr>
              <a:t>Lik s maskom teško vidi sa strane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r-HR" sz="3200" dirty="0">
                <a:latin typeface="Times New Roman" pitchFamily="18" charset="0"/>
              </a:rPr>
              <a:t>u grčki svijet ulaze rimski likovi i običaji (kvestori, npr.)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16632"/>
            <a:ext cx="8460432" cy="1023193"/>
          </a:xfrm>
        </p:spPr>
        <p:txBody>
          <a:bodyPr/>
          <a:lstStyle/>
          <a:p>
            <a:pPr algn="l" eaLnBrk="1" hangingPunct="1">
              <a:defRPr/>
            </a:pPr>
            <a:r>
              <a:rPr lang="hr-HR" sz="4000" dirty="0">
                <a:latin typeface="Times New Roman" pitchFamily="18" charset="0"/>
              </a:rPr>
              <a:t>Pretjerivanje (pučki ~ vulgarno):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540" y="1151781"/>
            <a:ext cx="8712460" cy="5589587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hr-HR" sz="2800" dirty="0">
                <a:latin typeface="Palatino Linotype" panose="02040502050505030304" pitchFamily="18" charset="0"/>
              </a:rPr>
              <a:t>Karakterizacija s boljeg na gore, ali i prikazivanje lošeg karaktera boljim (kad to radi on sam)</a:t>
            </a:r>
          </a:p>
          <a:p>
            <a:pPr lvl="1">
              <a:lnSpc>
                <a:spcPct val="90000"/>
              </a:lnSpc>
              <a:defRPr/>
            </a:pPr>
            <a:r>
              <a:rPr lang="hr-HR" sz="2400" dirty="0">
                <a:latin typeface="Times New Roman" pitchFamily="18" charset="0"/>
              </a:rPr>
              <a:t>Plautovi su likovi često pretjerani ili se ne ponašaju prikladno („izvan svog statusa”)</a:t>
            </a:r>
            <a:endParaRPr lang="hr-HR" sz="2400" dirty="0">
              <a:latin typeface="Palatino Linotype" panose="02040502050505030304" pitchFamily="18" charset="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hr-HR" sz="2400" i="1" dirty="0">
                <a:latin typeface="Palatino Linotype" panose="02040502050505030304" pitchFamily="18" charset="0"/>
              </a:rPr>
              <a:t>	</a:t>
            </a:r>
            <a:r>
              <a:rPr lang="hr-HR" sz="2400" i="1" dirty="0">
                <a:solidFill>
                  <a:schemeClr val="accent6">
                    <a:lumMod val="50000"/>
                  </a:schemeClr>
                </a:solidFill>
                <a:latin typeface="Palatino Linotype" panose="02040502050505030304" pitchFamily="18" charset="0"/>
              </a:rPr>
              <a:t>... ducenos annos poterunt vivere</a:t>
            </a:r>
            <a:br>
              <a:rPr lang="hr-HR" sz="2400" i="1" dirty="0">
                <a:solidFill>
                  <a:schemeClr val="accent6">
                    <a:lumMod val="50000"/>
                  </a:schemeClr>
                </a:solidFill>
                <a:latin typeface="Palatino Linotype" panose="02040502050505030304" pitchFamily="18" charset="0"/>
              </a:rPr>
            </a:br>
            <a:r>
              <a:rPr lang="hr-HR" sz="2400" i="1" dirty="0">
                <a:solidFill>
                  <a:schemeClr val="accent6">
                    <a:lumMod val="50000"/>
                  </a:schemeClr>
                </a:solidFill>
                <a:latin typeface="Palatino Linotype" panose="02040502050505030304" pitchFamily="18" charset="0"/>
              </a:rPr>
              <a:t>meas qui essitabunt escas quas condivero.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hr-HR" sz="2400" i="1" dirty="0">
                <a:solidFill>
                  <a:schemeClr val="accent6">
                    <a:lumMod val="50000"/>
                  </a:schemeClr>
                </a:solidFill>
                <a:latin typeface="Palatino Linotype" panose="02040502050505030304" pitchFamily="18" charset="0"/>
              </a:rPr>
              <a:t>	= </a:t>
            </a:r>
            <a:r>
              <a:rPr lang="hr-HR" sz="2400" dirty="0">
                <a:solidFill>
                  <a:schemeClr val="accent6">
                    <a:lumMod val="50000"/>
                  </a:schemeClr>
                </a:solidFill>
                <a:latin typeface="Palatino Linotype" panose="02040502050505030304" pitchFamily="18" charset="0"/>
              </a:rPr>
              <a:t>Dvjesto će godina moći živjeti oni koji budu jeli jela koja ja začinim.</a:t>
            </a:r>
            <a:r>
              <a:rPr lang="hr-HR" sz="2400" i="1" dirty="0">
                <a:latin typeface="Palatino Linotype" panose="02040502050505030304" pitchFamily="18" charset="0"/>
              </a:rPr>
              <a:t> </a:t>
            </a:r>
            <a:r>
              <a:rPr lang="hr-HR" sz="2400" dirty="0">
                <a:latin typeface="Palatino Linotype" panose="02040502050505030304" pitchFamily="18" charset="0"/>
              </a:rPr>
              <a:t>(</a:t>
            </a:r>
            <a:r>
              <a:rPr lang="hr-HR" sz="2400" i="1" dirty="0">
                <a:latin typeface="Palatino Linotype" panose="02040502050505030304" pitchFamily="18" charset="0"/>
              </a:rPr>
              <a:t>Pseudolus </a:t>
            </a:r>
            <a:r>
              <a:rPr lang="hr-HR" sz="2400" dirty="0">
                <a:latin typeface="Palatino Linotype" panose="02040502050505030304" pitchFamily="18" charset="0"/>
              </a:rPr>
              <a:t>829-30)  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hr-HR" sz="2800" i="1" dirty="0">
                <a:latin typeface="Palatino Linotype" panose="02040502050505030304" pitchFamily="18" charset="0"/>
              </a:rPr>
              <a:t>Servus currens</a:t>
            </a:r>
            <a:r>
              <a:rPr lang="hr-HR" sz="2800" dirty="0">
                <a:latin typeface="Palatino Linotype" panose="02040502050505030304" pitchFamily="18" charset="0"/>
              </a:rPr>
              <a:t>: rob koji se jako žuri i tjera prolaznike, ili zastaje i drži dugačke monologe i sl.</a:t>
            </a:r>
            <a:endParaRPr lang="hr-HR" sz="2400" dirty="0">
              <a:latin typeface="Palatino Linotype" panose="02040502050505030304" pitchFamily="18" charset="0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hr-HR" sz="2400" dirty="0">
                <a:latin typeface="Times New Roman" pitchFamily="18" charset="0"/>
              </a:rPr>
              <a:t>Problemi</a:t>
            </a:r>
            <a:r>
              <a:rPr lang="hr-HR" sz="2400" baseline="0" dirty="0">
                <a:latin typeface="Times New Roman" pitchFamily="18" charset="0"/>
              </a:rPr>
              <a:t> prolaska vremena</a:t>
            </a:r>
            <a:endParaRPr lang="hr-HR" sz="2400" dirty="0">
              <a:latin typeface="Palatino Linotype" panose="02040502050505030304" pitchFamily="18" charset="0"/>
            </a:endParaRPr>
          </a:p>
          <a:p>
            <a:pPr eaLnBrk="1" hangingPunct="1">
              <a:spcBef>
                <a:spcPts val="0"/>
              </a:spcBef>
              <a:defRPr/>
            </a:pPr>
            <a:r>
              <a:rPr lang="hr-HR" sz="2800" dirty="0">
                <a:latin typeface="Palatino Linotype" panose="02040502050505030304" pitchFamily="18" charset="0"/>
              </a:rPr>
              <a:t>Situacije: kucanje na vrata, tučnjava, ludilo ili pijanstvo (često glumljeno), razuzdano slavlje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1194</TotalTime>
  <Words>1007</Words>
  <Application>Microsoft Office PowerPoint</Application>
  <PresentationFormat>Prikaz na zaslonu (4:3)</PresentationFormat>
  <Paragraphs>111</Paragraphs>
  <Slides>13</Slides>
  <Notes>11</Notes>
  <HiddenSlides>0</HiddenSlides>
  <MMClips>0</MMClips>
  <ScaleCrop>false</ScaleCrop>
  <HeadingPairs>
    <vt:vector size="6" baseType="variant">
      <vt:variant>
        <vt:lpstr>Korišteni fontovi</vt:lpstr>
      </vt:variant>
      <vt:variant>
        <vt:i4>7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13</vt:i4>
      </vt:variant>
    </vt:vector>
  </HeadingPairs>
  <TitlesOfParts>
    <vt:vector size="21" baseType="lpstr">
      <vt:lpstr>Arial</vt:lpstr>
      <vt:lpstr>Book Antiqua</vt:lpstr>
      <vt:lpstr>Century Gothic</vt:lpstr>
      <vt:lpstr>Palatino Linotype</vt:lpstr>
      <vt:lpstr>Times New Roman</vt:lpstr>
      <vt:lpstr>Wingdings</vt:lpstr>
      <vt:lpstr>Wingdings 3</vt:lpstr>
      <vt:lpstr>Wisp</vt:lpstr>
      <vt:lpstr>Plautus vortit  barbare</vt:lpstr>
      <vt:lpstr>„Plaut je okrenuo na barbarski”</vt:lpstr>
      <vt:lpstr>Razlike</vt:lpstr>
      <vt:lpstr>PowerPoint prezentacija</vt:lpstr>
      <vt:lpstr>PowerPoint prezentacija</vt:lpstr>
      <vt:lpstr>Još jedan usporedivi primjer prevođenja</vt:lpstr>
      <vt:lpstr>Izvor komike u radnji</vt:lpstr>
      <vt:lpstr>PowerPoint prezentacija</vt:lpstr>
      <vt:lpstr>Pretjerivanje (pučki ~ vulgarno):</vt:lpstr>
      <vt:lpstr>Caecilius Statius</vt:lpstr>
      <vt:lpstr>PowerPoint prezentacija</vt:lpstr>
      <vt:lpstr>Djela</vt:lpstr>
      <vt:lpstr>Karakteristike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Likovi</dc:title>
  <dc:creator>Maja</dc:creator>
  <cp:lastModifiedBy>Maja Matasović</cp:lastModifiedBy>
  <cp:revision>79</cp:revision>
  <dcterms:created xsi:type="dcterms:W3CDTF">2010-03-09T21:50:49Z</dcterms:created>
  <dcterms:modified xsi:type="dcterms:W3CDTF">2025-05-08T07:09:51Z</dcterms:modified>
</cp:coreProperties>
</file>