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58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4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2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5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8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6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0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7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1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EB4616-533A-4479-BCA5-69D75046AAC0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7FEE21E-9A31-4ECE-80C9-6A5F76F40F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45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Ponderiranje</a:t>
            </a:r>
            <a:r>
              <a:rPr lang="hr-HR" dirty="0" smtClean="0"/>
              <a:t> (nastavak)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 smtClean="0"/>
              <a:t>Doc. Dr. </a:t>
            </a:r>
            <a:r>
              <a:rPr lang="hr-HR" dirty="0" err="1" smtClean="0"/>
              <a:t>sc</a:t>
            </a:r>
            <a:r>
              <a:rPr lang="hr-HR" dirty="0" smtClean="0"/>
              <a:t>. Dario </a:t>
            </a:r>
            <a:r>
              <a:rPr lang="hr-HR" dirty="0" err="1" smtClean="0"/>
              <a:t>pavić</a:t>
            </a:r>
            <a:r>
              <a:rPr lang="hr-HR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3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Sttratificirani</a:t>
            </a:r>
            <a:r>
              <a:rPr lang="hr-HR" dirty="0" smtClean="0"/>
              <a:t> uzorak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 smtClean="0"/>
                  <a:t>Kao što smo naveli, ukupna aritmetička sredina neke varijable u stratificiranom uzorku mjeri se kao zbroj ponderiranih aritmetičkih sredina pojedinih stratuma prema formuli:</a:t>
                </a:r>
              </a:p>
              <a:p>
                <a:pPr marL="0" indent="0">
                  <a:buNone/>
                </a:pPr>
                <a:endParaRPr lang="hr-HR" dirty="0" smtClean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r>
                  <a:rPr lang="hr-HR" dirty="0" smtClean="0"/>
                  <a:t>Gdje je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acc>
                  </m:oMath>
                </a14:m>
                <a:r>
                  <a:rPr lang="hr-HR" dirty="0" smtClean="0"/>
                  <a:t> aritmetička sredina pojedinog stratuma,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hr-HR" dirty="0" smtClean="0"/>
                  <a:t>je udio pojedinog stratuma u populaciji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hr-HR" dirty="0" smtClean="0"/>
                  <a:t>).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 smtClean="0"/>
                  <a:t>Često nam nisu dostupne aritmetičke sredine pojedinih stratuma ni njihovi udjeli. Podaci su nam dostupni za pojedinačne opservacije </a:t>
                </a:r>
                <a:r>
                  <a:rPr lang="hr-HR" dirty="0" err="1" smtClean="0"/>
                  <a:t>npr</a:t>
                </a:r>
                <a:r>
                  <a:rPr lang="hr-HR" dirty="0" smtClean="0"/>
                  <a:t>: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7">
            <a:extLst>
              <a:ext uri="{FF2B5EF4-FFF2-40B4-BE49-F238E27FC236}">
                <a16:creationId xmlns:a16="http://schemas.microsoft.com/office/drawing/2014/main" id="{06677CEA-D523-4400-9E35-428D5E7BA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714" y="2730210"/>
            <a:ext cx="3420152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38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Podaci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 smtClean="0"/>
                  <a:t>Kako u ovom slučaju izračunati ukupnu aritmetičku sredinu?</a:t>
                </a:r>
              </a:p>
              <a:p>
                <a:r>
                  <a:rPr lang="hr-HR" dirty="0" smtClean="0"/>
                  <a:t>I dalje moramo znati udjele stratuma u populaciji, no prvo</a:t>
                </a:r>
              </a:p>
              <a:p>
                <a:r>
                  <a:rPr lang="hr-HR" dirty="0"/>
                  <a:t>m</a:t>
                </a:r>
                <a:r>
                  <a:rPr lang="hr-HR" dirty="0" smtClean="0"/>
                  <a:t>oramo izračunati pojedinačne pondere temeljene na dizajnu ankete</a:t>
                </a:r>
              </a:p>
              <a:p>
                <a:r>
                  <a:rPr lang="hr-HR" dirty="0" smtClean="0"/>
                  <a:t>(ovdje je stratificirani uzorak). Pojedinačni ponder za svaki element pojedinog </a:t>
                </a:r>
              </a:p>
              <a:p>
                <a:r>
                  <a:rPr lang="hr-HR" dirty="0"/>
                  <a:t>s</a:t>
                </a:r>
                <a:r>
                  <a:rPr lang="hr-HR" dirty="0" smtClean="0"/>
                  <a:t>tratuma iznosi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  <m:r>
                      <a:rPr lang="hr-H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𝑡𝑗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. 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</m:oMath>
                </a14:m>
                <a:endParaRPr lang="hr-HR" dirty="0" smtClean="0"/>
              </a:p>
              <a:p>
                <a:r>
                  <a:rPr lang="hr-HR" dirty="0" smtClean="0"/>
                  <a:t>Pogledajmo naše podatke i zamislimo da su udjeli pojedinih razreda u populaciji</a:t>
                </a:r>
              </a:p>
              <a:p>
                <a:r>
                  <a:rPr lang="hr-HR" dirty="0" smtClean="0"/>
                  <a:t>0.4 za prvi razred, 0.25 za drugi razred i 0.35 za treći razred (zbroj udjela =1)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65499"/>
              </p:ext>
            </p:extLst>
          </p:nvPr>
        </p:nvGraphicFramePr>
        <p:xfrm>
          <a:off x="9498359" y="1845734"/>
          <a:ext cx="12192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39561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447050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Razred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34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2011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5566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51683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0563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2065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2995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6267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603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8554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9794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8690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16804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5267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85614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347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73193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6327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83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Podaci - nastavak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 smtClean="0"/>
                  <a:t>Prema tome, ponderi za pojedinačne podatke za svaki razred iznose:</a:t>
                </a:r>
              </a:p>
              <a:p>
                <a:r>
                  <a:rPr lang="hr-HR" dirty="0" smtClean="0"/>
                  <a:t>1. razred: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den>
                    </m:f>
                    <m:r>
                      <a:rPr lang="hr-HR" b="0" i="1" smtClean="0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endParaRPr lang="hr-HR" dirty="0" smtClean="0"/>
              </a:p>
              <a:p>
                <a:r>
                  <a:rPr lang="hr-HR" dirty="0" smtClean="0"/>
                  <a:t>2. razred: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0.25</m:t>
                        </m:r>
                      </m:den>
                    </m:f>
                    <m:r>
                      <a:rPr lang="hr-HR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hr-HR" dirty="0" smtClean="0"/>
              </a:p>
              <a:p>
                <a:r>
                  <a:rPr lang="hr-HR" dirty="0" smtClean="0"/>
                  <a:t>3. razred: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0.35</m:t>
                        </m:r>
                      </m:den>
                    </m:f>
                    <m:r>
                      <a:rPr lang="hr-HR" b="0" i="1" smtClean="0">
                        <a:latin typeface="Cambria Math" panose="02040503050406030204" pitchFamily="18" charset="0"/>
                      </a:rPr>
                      <m:t>=2.857</m:t>
                    </m:r>
                  </m:oMath>
                </a14:m>
                <a:endParaRPr lang="hr-HR" dirty="0" smtClean="0"/>
              </a:p>
              <a:p>
                <a:r>
                  <a:rPr lang="hr-HR" dirty="0" smtClean="0"/>
                  <a:t>Ukupna aritmetička sredina računa se po formuli:</a:t>
                </a:r>
              </a:p>
              <a:p>
                <a:endParaRPr lang="hr-HR" dirty="0"/>
              </a:p>
              <a:p>
                <a:endParaRPr lang="hr-HR" dirty="0" smtClean="0"/>
              </a:p>
              <a:p>
                <a:r>
                  <a:rPr lang="hr-HR" dirty="0" smtClean="0"/>
                  <a:t>gdje su n-ovi veličina pojedinog stratuma </a:t>
                </a:r>
                <a:r>
                  <a:rPr lang="hr-HR" smtClean="0"/>
                  <a:t>u uzorku.</a:t>
                </a:r>
                <a:endParaRPr lang="hr-HR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34547"/>
              </p:ext>
            </p:extLst>
          </p:nvPr>
        </p:nvGraphicFramePr>
        <p:xfrm>
          <a:off x="8661545" y="1935307"/>
          <a:ext cx="18288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508922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21898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922141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Razred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Ponder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61468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35367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268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6674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7672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9257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2791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11411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8347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2594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2766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983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352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8508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7545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45484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23494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2,86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17818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593" y="4621877"/>
            <a:ext cx="2328493" cy="67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Podaci - nastavak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Arit</a:t>
            </a:r>
            <a:r>
              <a:rPr lang="hr-HR" dirty="0" smtClean="0"/>
              <a:t>. sredina je:</a:t>
            </a:r>
          </a:p>
          <a:p>
            <a:r>
              <a:rPr lang="hr-HR" dirty="0" smtClean="0"/>
              <a:t>[2.5*(65+60+74+52+80+67) + 4*(44+52+63+74+76+80+32) + 2.86*(69+66+65+70)] / (6*2.5 + 7*4 + 4*2.86)</a:t>
            </a:r>
          </a:p>
          <a:p>
            <a:r>
              <a:rPr lang="hr-HR" dirty="0" smtClean="0"/>
              <a:t>= 3451.2/54.44=63.4</a:t>
            </a:r>
          </a:p>
          <a:p>
            <a:r>
              <a:rPr lang="hr-HR" dirty="0" smtClean="0"/>
              <a:t>Probajte izračunati ukupnu </a:t>
            </a:r>
            <a:r>
              <a:rPr lang="hr-HR" dirty="0" err="1" smtClean="0"/>
              <a:t>arit</a:t>
            </a:r>
            <a:r>
              <a:rPr lang="hr-HR" dirty="0" smtClean="0"/>
              <a:t>. sredinu prema ranijoj formuli, uz pomoć udjela pojedinih razreda u populaciji i njihovih </a:t>
            </a:r>
            <a:r>
              <a:rPr lang="hr-HR" dirty="0" err="1" smtClean="0"/>
              <a:t>arit</a:t>
            </a:r>
            <a:r>
              <a:rPr lang="hr-HR" dirty="0" smtClean="0"/>
              <a:t>. sredina.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5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Dvije formule - izvod</a:t>
            </a:r>
            <a:endParaRPr lang="en-US" dirty="0"/>
          </a:p>
        </p:txBody>
      </p:sp>
      <p:pic>
        <p:nvPicPr>
          <p:cNvPr id="4" name="Slik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2613" y="1985963"/>
            <a:ext cx="34671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658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256</Words>
  <Application>Microsoft Office PowerPoint</Application>
  <PresentationFormat>Widescreen</PresentationFormat>
  <Paragraphs>122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Ponderiranje (nastavak)</vt:lpstr>
      <vt:lpstr>Sttratificirani uzorak</vt:lpstr>
      <vt:lpstr>Podaci</vt:lpstr>
      <vt:lpstr>Podaci - nastavak</vt:lpstr>
      <vt:lpstr>Podaci - nastavak</vt:lpstr>
      <vt:lpstr>Dvije formule - izvod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Ponderiranje (nastavak)</dc:title>
  <dc:creator>Dario Pavić</dc:creator>
  <cp:lastModifiedBy>Dario Pavić</cp:lastModifiedBy>
  <cp:revision>7</cp:revision>
  <dcterms:created xsi:type="dcterms:W3CDTF">2017-11-29T06:32:06Z</dcterms:created>
  <dcterms:modified xsi:type="dcterms:W3CDTF">2017-11-29T07:26:57Z</dcterms:modified>
</cp:coreProperties>
</file>