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11" r:id="rId2"/>
    <p:sldId id="312" r:id="rId3"/>
    <p:sldId id="314" r:id="rId4"/>
    <p:sldId id="315" r:id="rId5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0" autoAdjust="0"/>
    <p:restoredTop sz="94660"/>
  </p:normalViewPr>
  <p:slideViewPr>
    <p:cSldViewPr>
      <p:cViewPr>
        <p:scale>
          <a:sx n="100" d="100"/>
          <a:sy n="100" d="100"/>
        </p:scale>
        <p:origin x="3390" y="10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4800" y="6984492"/>
            <a:ext cx="10081260" cy="439420"/>
          </a:xfrm>
          <a:custGeom>
            <a:avLst/>
            <a:gdLst/>
            <a:ahLst/>
            <a:cxnLst/>
            <a:rect l="l" t="t" r="r" b="b"/>
            <a:pathLst>
              <a:path w="10081260" h="439420">
                <a:moveTo>
                  <a:pt x="10081260" y="438911"/>
                </a:moveTo>
                <a:lnTo>
                  <a:pt x="0" y="438911"/>
                </a:lnTo>
                <a:lnTo>
                  <a:pt x="0" y="0"/>
                </a:lnTo>
                <a:lnTo>
                  <a:pt x="10081260" y="0"/>
                </a:lnTo>
                <a:lnTo>
                  <a:pt x="10081260" y="438911"/>
                </a:lnTo>
                <a:close/>
              </a:path>
            </a:pathLst>
          </a:custGeom>
          <a:solidFill>
            <a:srgbClr val="D3DDF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59040" y="6976871"/>
            <a:ext cx="2267712" cy="454151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04800" y="981455"/>
            <a:ext cx="10083165" cy="0"/>
          </a:xfrm>
          <a:custGeom>
            <a:avLst/>
            <a:gdLst/>
            <a:ahLst/>
            <a:cxnLst/>
            <a:rect l="l" t="t" r="r" b="b"/>
            <a:pathLst>
              <a:path w="10083165">
                <a:moveTo>
                  <a:pt x="0" y="0"/>
                </a:moveTo>
                <a:lnTo>
                  <a:pt x="10082784" y="0"/>
                </a:lnTo>
              </a:path>
            </a:pathLst>
          </a:custGeom>
          <a:ln w="21336">
            <a:solidFill>
              <a:srgbClr val="2149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92648" y="91011"/>
            <a:ext cx="9793605" cy="777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1154" y="2218119"/>
            <a:ext cx="9371091" cy="44119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95690" y="7055033"/>
            <a:ext cx="369570" cy="3081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1" i="0">
                <a:solidFill>
                  <a:srgbClr val="2149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2295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1510" rIns="0" bIns="0" rtlCol="0">
            <a:spAutoFit/>
          </a:bodyPr>
          <a:lstStyle/>
          <a:p>
            <a:pPr marL="3090545">
              <a:lnSpc>
                <a:spcPct val="100000"/>
              </a:lnSpc>
              <a:spcBef>
                <a:spcPts val="100"/>
              </a:spcBef>
            </a:pPr>
            <a:r>
              <a:rPr dirty="0"/>
              <a:t>Vježba</a:t>
            </a:r>
            <a:r>
              <a:rPr spc="-70" dirty="0"/>
              <a:t> </a:t>
            </a:r>
            <a:r>
              <a:rPr spc="-10" dirty="0"/>
              <a:t>br.</a:t>
            </a:r>
            <a:r>
              <a:rPr spc="-65" dirty="0"/>
              <a:t> </a:t>
            </a:r>
            <a:r>
              <a:rPr dirty="0"/>
              <a:t>1</a:t>
            </a:r>
            <a:r>
              <a:rPr spc="-55" dirty="0"/>
              <a:t> </a:t>
            </a:r>
            <a:r>
              <a:rPr dirty="0"/>
              <a:t>–</a:t>
            </a:r>
            <a:r>
              <a:rPr spc="-35" dirty="0"/>
              <a:t> </a:t>
            </a:r>
            <a:r>
              <a:rPr dirty="0"/>
              <a:t>grupni</a:t>
            </a:r>
            <a:r>
              <a:rPr spc="-90" dirty="0"/>
              <a:t> </a:t>
            </a:r>
            <a:r>
              <a:rPr spc="-25" dirty="0"/>
              <a:t>rad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4343" y="1008003"/>
            <a:ext cx="9680575" cy="318459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Zadatak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:</a:t>
            </a:r>
            <a:r>
              <a:rPr kumimoji="0" sz="1400" b="0" i="0" u="none" strike="noStrike" kern="0" cap="none" spc="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Pripremite</a:t>
            </a:r>
            <a:r>
              <a:rPr kumimoji="0" sz="1400" b="0" i="0" u="none" strike="noStrike" kern="0" cap="none" spc="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WBS</a:t>
            </a:r>
            <a:r>
              <a:rPr kumimoji="0" sz="1400" b="0" i="0" u="none" strike="noStrike" kern="0" cap="none" spc="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za</a:t>
            </a:r>
            <a:r>
              <a:rPr kumimoji="0" sz="1400" b="0" i="0" u="none" strike="noStrike" kern="0" cap="none" spc="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Vaš</a:t>
            </a:r>
            <a:r>
              <a:rPr kumimoji="0" sz="1400" b="0" i="0" u="none" strike="noStrike" kern="0" cap="none" spc="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projekt</a:t>
            </a:r>
            <a:r>
              <a:rPr kumimoji="0" lang="hr-HR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. Izabrati naziv organizacije.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265430" marR="0" lvl="1" indent="-252729" defTabSz="914400" eaLnBrk="1" fontAlgn="auto" latinLnBrk="0" hangingPunct="1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265430" marR="0" lvl="1" indent="-252729" defTabSz="914400" eaLnBrk="1" fontAlgn="auto" latinLnBrk="0" hangingPunct="1">
              <a:lnSpc>
                <a:spcPct val="100000"/>
              </a:lnSpc>
              <a:spcBef>
                <a:spcPts val="625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1)</a:t>
            </a:r>
            <a:r>
              <a:rPr kumimoji="0" sz="1400" b="0" i="0" u="none" strike="noStrike" kern="0" cap="none" spc="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Organizirajte</a:t>
            </a:r>
            <a:r>
              <a:rPr kumimoji="0" sz="1400" b="0" i="0" u="none" strike="noStrike" kern="0" cap="none" spc="1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svoj</a:t>
            </a:r>
            <a:r>
              <a:rPr kumimoji="0" sz="1400" b="0" i="0" u="none" strike="noStrike" kern="0" cap="none" spc="1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projekt</a:t>
            </a:r>
            <a:r>
              <a:rPr kumimoji="0" sz="1400" b="0" i="0" u="none" strike="noStrike" kern="0" cap="none" spc="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u</a:t>
            </a:r>
            <a:r>
              <a:rPr kumimoji="0" sz="1400" b="0" i="0" u="none" strike="noStrike" kern="0" cap="none" spc="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Radne</a:t>
            </a:r>
            <a:r>
              <a:rPr kumimoji="0" sz="1400" b="0" i="0" u="none" strike="noStrike" kern="0" cap="none" spc="1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pakete,</a:t>
            </a:r>
            <a:r>
              <a:rPr kumimoji="0" sz="1400" b="0" i="0" u="none" strike="noStrike" kern="0" cap="none" spc="10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nacrtajte</a:t>
            </a:r>
            <a:r>
              <a:rPr kumimoji="0" sz="1400" b="0" i="0" u="none" strike="noStrike" kern="0" cap="none" spc="9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ih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12700" marR="3716654" lvl="1" indent="252729" defTabSz="914400" eaLnBrk="1" fontAlgn="auto" latinLnBrk="0" hangingPunct="1">
              <a:lnSpc>
                <a:spcPct val="137100"/>
              </a:lnSpc>
              <a:spcBef>
                <a:spcPts val="1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2)</a:t>
            </a:r>
            <a:r>
              <a:rPr kumimoji="0" sz="1400" b="0" i="0" u="none" strike="noStrike" kern="0" cap="none" spc="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Pripremite</a:t>
            </a:r>
            <a:r>
              <a:rPr kumimoji="0" sz="1400" b="0" i="0" u="none" strike="noStrike" kern="0" cap="none" spc="1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popis</a:t>
            </a:r>
            <a:r>
              <a:rPr kumimoji="0" sz="1400" b="0" i="0" u="none" strike="noStrike" kern="0" cap="none" spc="1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aktivnosti</a:t>
            </a:r>
            <a:r>
              <a:rPr kumimoji="0" sz="1400" b="0" i="0" u="none" strike="noStrike" kern="0" cap="none" spc="114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koje</a:t>
            </a:r>
            <a:r>
              <a:rPr kumimoji="0" sz="1400" b="0" i="0" u="none" strike="noStrike" kern="0" cap="none" spc="7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pripadaju</a:t>
            </a:r>
            <a:r>
              <a:rPr kumimoji="0" sz="1400" b="0" i="0" u="none" strike="noStrike" kern="0" cap="none" spc="1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pojedinom</a:t>
            </a:r>
            <a:r>
              <a:rPr kumimoji="0" sz="1400" b="0" i="0" u="none" strike="noStrike" kern="0" cap="none" spc="1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radnom</a:t>
            </a:r>
            <a:r>
              <a:rPr kumimoji="0" sz="1400" b="0" i="0" u="none" strike="noStrike" kern="0" cap="none" spc="1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paketu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Za</a:t>
            </a:r>
            <a:r>
              <a:rPr kumimoji="0" sz="1400" b="0" i="0" u="none" strike="noStrike" kern="0" cap="none" spc="9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svaku</a:t>
            </a:r>
            <a:r>
              <a:rPr kumimoji="0" sz="1400" b="0" i="0" u="none" strike="noStrike" kern="0" cap="none" spc="8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aktivnost</a:t>
            </a:r>
            <a:r>
              <a:rPr kumimoji="0" sz="1400" b="0" i="0" u="none" strike="noStrike" kern="0" cap="none" spc="1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pripremite</a:t>
            </a:r>
            <a:r>
              <a:rPr kumimoji="0" sz="1400" b="0" i="0" u="none" strike="noStrike" kern="0" cap="none" spc="1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4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informacije: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769620" marR="0" lvl="2" indent="-252729" defTabSz="914400" eaLnBrk="1" fontAlgn="auto" latinLnBrk="0" hangingPunct="1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769620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Broj</a:t>
            </a:r>
            <a:r>
              <a:rPr kumimoji="0" sz="1200" b="0" i="0" u="none" strike="noStrike" kern="0" cap="none" spc="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aktivnosti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769620" marR="0" lvl="2" indent="-252729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769620" algn="l"/>
              </a:tabLst>
              <a:defRPr/>
            </a:pP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Naziv</a:t>
            </a:r>
            <a:r>
              <a:rPr kumimoji="0" sz="1200" b="0" i="0" u="none" strike="noStrike" kern="0" cap="none" spc="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2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aktivnosti</a:t>
            </a:r>
            <a:endParaRPr kumimoji="0" lang="hr-HR" sz="1200" b="0" i="0" u="none" strike="noStrike" kern="0" cap="none" spc="-1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769620" marR="0" lvl="2" indent="-252729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769620" algn="l"/>
              </a:tabLst>
              <a:defRPr/>
            </a:pPr>
            <a:r>
              <a:rPr kumimoji="0" lang="hr-HR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Opis</a:t>
            </a:r>
            <a:r>
              <a:rPr kumimoji="0" lang="hr-HR" sz="1200" b="0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lang="hr-HR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aktivnosti</a:t>
            </a:r>
            <a:endParaRPr kumimoji="0" lang="hr-HR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769620" marR="0" lvl="0" indent="-252729" defTabSz="91440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769620" algn="l"/>
              </a:tabLst>
              <a:defRPr/>
            </a:pPr>
            <a:r>
              <a:rPr kumimoji="0" sz="12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Rezultat</a:t>
            </a:r>
            <a:r>
              <a:rPr kumimoji="0" sz="1200" b="0" i="0" u="none" strike="noStrike" kern="0" cap="none" spc="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aktivnosti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769620" marR="0" lvl="0" indent="-252729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769620" algn="l"/>
              </a:tabLst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Odgovorna</a:t>
            </a:r>
            <a:r>
              <a:rPr kumimoji="0" sz="1200" b="0" i="0" u="none" strike="noStrike" kern="0" cap="none" spc="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1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osoba/</a:t>
            </a:r>
            <a:r>
              <a:rPr kumimoji="0" sz="1200" b="0" i="0" u="none" strike="noStrike" kern="0" cap="none" spc="-1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organizacije</a:t>
            </a:r>
            <a:endParaRPr lang="hr-HR" sz="1200" spc="-10" dirty="0">
              <a:latin typeface="Microsoft Sans Serif"/>
              <a:cs typeface="Microsoft Sans Serif"/>
            </a:endParaRPr>
          </a:p>
          <a:p>
            <a:pPr marL="516891" marR="0" lvl="0" defTabSz="914400" eaLnBrk="1" fontAlgn="auto" latinLnBrk="0" hangingPunct="1">
              <a:lnSpc>
                <a:spcPct val="100000"/>
              </a:lnSpc>
              <a:spcBef>
                <a:spcPts val="135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769620" algn="l"/>
              </a:tabLst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540751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648" y="91011"/>
            <a:ext cx="9793605" cy="702161"/>
          </a:xfrm>
          <a:prstGeom prst="rect">
            <a:avLst/>
          </a:prstGeom>
        </p:spPr>
        <p:txBody>
          <a:bodyPr vert="horz" wrap="square" lIns="0" tIns="291510" rIns="0" bIns="0" rtlCol="0">
            <a:spAutoFit/>
          </a:bodyPr>
          <a:lstStyle/>
          <a:p>
            <a:pPr marL="1262380">
              <a:lnSpc>
                <a:spcPct val="100000"/>
              </a:lnSpc>
              <a:spcBef>
                <a:spcPts val="100"/>
              </a:spcBef>
            </a:pPr>
            <a:r>
              <a:t>Zadatak:</a:t>
            </a:r>
            <a:r>
              <a:rPr spc="-60"/>
              <a:t> </a:t>
            </a:r>
            <a:r>
              <a:rPr dirty="0"/>
              <a:t>izradite</a:t>
            </a:r>
            <a:r>
              <a:rPr spc="-70" dirty="0"/>
              <a:t> </a:t>
            </a:r>
            <a:r>
              <a:rPr spc="-25" dirty="0"/>
              <a:t>WBS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2300" y="868251"/>
            <a:ext cx="9763760" cy="2124299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65430" marR="5080" lvl="0" indent="-253365" defTabSz="914400" eaLnBrk="1" fontAlgn="auto" latinLnBrk="0" hangingPunct="1">
              <a:lnSpc>
                <a:spcPts val="2380"/>
              </a:lnSpc>
              <a:spcBef>
                <a:spcPts val="405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Za</a:t>
            </a:r>
            <a:r>
              <a:rPr kumimoji="0" sz="2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isti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projektni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zadatak popišite</a:t>
            </a:r>
            <a:r>
              <a:rPr kumimoji="0" sz="22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aktivnosti</a:t>
            </a:r>
            <a:r>
              <a:rPr kumimoji="0" sz="2200" b="0" i="0" u="none" strike="noStrike" kern="0" cap="none" spc="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koje</a:t>
            </a:r>
            <a:r>
              <a:rPr kumimoji="0" sz="2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je</a:t>
            </a:r>
            <a:r>
              <a:rPr kumimoji="0" sz="2200" b="0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potrebno provesti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81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Smisleno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ih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organizirajte,</a:t>
            </a:r>
            <a:r>
              <a:rPr kumimoji="0" sz="2200" b="0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grupirajte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u</a:t>
            </a:r>
            <a:r>
              <a:rPr kumimoji="0" sz="2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radne</a:t>
            </a:r>
            <a:r>
              <a:rPr kumimoji="0" sz="2200" b="0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pakete</a:t>
            </a: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Pripremite</a:t>
            </a:r>
            <a:r>
              <a:rPr kumimoji="0" sz="2200" b="0" i="0" u="none" strike="noStrike" kern="0" cap="none" spc="-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WBS</a:t>
            </a:r>
            <a:r>
              <a:rPr kumimoji="0" sz="2200" b="0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 </a:t>
            </a:r>
            <a:r>
              <a:rPr kumimoji="0" sz="2200" b="0" i="0" u="none" strike="noStrike" kern="0" cap="none" spc="-2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shemu</a:t>
            </a:r>
            <a:endParaRPr kumimoji="0" lang="hr-HR" sz="2200" b="0" i="0" u="none" strike="noStrike" kern="0" cap="none" spc="-2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2200" spc="-20" dirty="0">
                <a:latin typeface="Microsoft Sans Serif"/>
                <a:cs typeface="Microsoft Sans Serif"/>
              </a:rPr>
              <a:t>Rok za slanje: do 23. ožujka 2025.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endParaRPr kumimoji="0" sz="2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3145536"/>
            <a:ext cx="10081260" cy="2685287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6565900" y="6372225"/>
            <a:ext cx="914400" cy="685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22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950" b="1" i="0" u="none" strike="noStrike" kern="0" cap="none" spc="-25" normalizeH="0" baseline="0" noProof="0" dirty="0">
              <a:ln>
                <a:noFill/>
              </a:ln>
              <a:solidFill>
                <a:srgbClr val="214985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3456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647" y="28575"/>
            <a:ext cx="9793605" cy="702161"/>
          </a:xfrm>
          <a:prstGeom prst="rect">
            <a:avLst/>
          </a:prstGeom>
        </p:spPr>
        <p:txBody>
          <a:bodyPr vert="horz" wrap="square" lIns="0" tIns="291510" rIns="0" bIns="0" rtlCol="0">
            <a:spAutoFit/>
          </a:bodyPr>
          <a:lstStyle/>
          <a:p>
            <a:pPr marL="3090545">
              <a:lnSpc>
                <a:spcPct val="100000"/>
              </a:lnSpc>
              <a:spcBef>
                <a:spcPts val="100"/>
              </a:spcBef>
            </a:pPr>
            <a:r>
              <a:rPr lang="hr-HR" spc="-25" dirty="0"/>
              <a:t>Podjela u timove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65100" y="657225"/>
            <a:ext cx="10021154" cy="6623608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1" marR="0" lvl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265430" algn="l"/>
              </a:tabLst>
              <a:defRPr/>
            </a:pPr>
            <a:r>
              <a:rPr lang="hr-HR" sz="1400" b="1" dirty="0">
                <a:solidFill>
                  <a:srgbClr val="002060"/>
                </a:solidFill>
                <a:latin typeface="Microsoft Sans Serif"/>
                <a:cs typeface="Microsoft Sans Serif"/>
              </a:rPr>
              <a:t>Grupa 1. 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Barbara	</a:t>
            </a:r>
            <a:r>
              <a:rPr lang="hr-HR" sz="1400" dirty="0" err="1">
                <a:latin typeface="Microsoft Sans Serif"/>
                <a:cs typeface="Microsoft Sans Serif"/>
              </a:rPr>
              <a:t>Babič</a:t>
            </a: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Mara	Batinica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Lana	</a:t>
            </a:r>
            <a:r>
              <a:rPr lang="hr-HR" sz="1400" dirty="0" err="1">
                <a:latin typeface="Microsoft Sans Serif"/>
                <a:cs typeface="Microsoft Sans Serif"/>
              </a:rPr>
              <a:t>Dajčer</a:t>
            </a: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Lovro	Domitrović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endParaRPr lang="hr-HR" sz="1400" dirty="0">
              <a:latin typeface="Microsoft Sans Serif"/>
              <a:cs typeface="Microsoft Sans Serif"/>
            </a:endParaRPr>
          </a:p>
          <a:p>
            <a:pPr marL="12701" marR="0" lvl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265430" algn="l"/>
              </a:tabLst>
              <a:defRPr/>
            </a:pPr>
            <a:r>
              <a:rPr lang="hr-HR" sz="1400" b="1" dirty="0">
                <a:solidFill>
                  <a:srgbClr val="002060"/>
                </a:solidFill>
                <a:latin typeface="Microsoft Sans Serif"/>
                <a:cs typeface="Microsoft Sans Serif"/>
              </a:rPr>
              <a:t>Grupa 2.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Petra	</a:t>
            </a:r>
            <a:r>
              <a:rPr lang="hr-HR" sz="1400" dirty="0" err="1">
                <a:latin typeface="Microsoft Sans Serif"/>
                <a:cs typeface="Microsoft Sans Serif"/>
              </a:rPr>
              <a:t>Ficović</a:t>
            </a: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Lovro	</a:t>
            </a:r>
            <a:r>
              <a:rPr lang="hr-HR" sz="1400" dirty="0" err="1">
                <a:latin typeface="Microsoft Sans Serif"/>
                <a:cs typeface="Microsoft Sans Serif"/>
              </a:rPr>
              <a:t>Gregačević</a:t>
            </a: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Antonela Hamer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Marta	Hren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endParaRPr lang="hr-HR" sz="1400" dirty="0">
              <a:latin typeface="Microsoft Sans Serif"/>
              <a:cs typeface="Microsoft Sans Serif"/>
            </a:endParaRPr>
          </a:p>
          <a:p>
            <a:pPr marL="12701" marR="0" lvl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265430" algn="l"/>
              </a:tabLst>
              <a:defRPr/>
            </a:pPr>
            <a:r>
              <a:rPr lang="hr-HR" sz="1400" b="1" dirty="0">
                <a:solidFill>
                  <a:srgbClr val="002060"/>
                </a:solidFill>
                <a:latin typeface="Microsoft Sans Serif"/>
                <a:cs typeface="Microsoft Sans Serif"/>
              </a:rPr>
              <a:t>Grupa 3.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Mia	Jelinčić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Laura	</a:t>
            </a:r>
            <a:r>
              <a:rPr lang="hr-HR" sz="1400" dirty="0" err="1">
                <a:latin typeface="Microsoft Sans Serif"/>
                <a:cs typeface="Microsoft Sans Serif"/>
              </a:rPr>
              <a:t>Kundich</a:t>
            </a: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Antonija Kunštek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Lucija	Leko 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Nika </a:t>
            </a:r>
            <a:r>
              <a:rPr lang="hr-HR" sz="1400" dirty="0" err="1">
                <a:latin typeface="Microsoft Sans Serif"/>
                <a:cs typeface="Microsoft Sans Serif"/>
              </a:rPr>
              <a:t>Žužić</a:t>
            </a: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84350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648" y="91011"/>
            <a:ext cx="9793605" cy="702161"/>
          </a:xfrm>
          <a:prstGeom prst="rect">
            <a:avLst/>
          </a:prstGeom>
        </p:spPr>
        <p:txBody>
          <a:bodyPr vert="horz" wrap="square" lIns="0" tIns="291510" rIns="0" bIns="0" rtlCol="0">
            <a:spAutoFit/>
          </a:bodyPr>
          <a:lstStyle/>
          <a:p>
            <a:pPr marL="3090545">
              <a:lnSpc>
                <a:spcPct val="100000"/>
              </a:lnSpc>
              <a:spcBef>
                <a:spcPts val="100"/>
              </a:spcBef>
            </a:pPr>
            <a:r>
              <a:rPr dirty="0"/>
              <a:t>Vježba</a:t>
            </a:r>
            <a:r>
              <a:rPr spc="-70" dirty="0"/>
              <a:t> </a:t>
            </a:r>
            <a:r>
              <a:rPr spc="-10" dirty="0"/>
              <a:t>br.</a:t>
            </a:r>
            <a:r>
              <a:rPr spc="-65" dirty="0"/>
              <a:t> </a:t>
            </a:r>
            <a:r>
              <a:rPr dirty="0"/>
              <a:t>1</a:t>
            </a:r>
            <a:r>
              <a:rPr spc="-55" dirty="0"/>
              <a:t> </a:t>
            </a:r>
            <a:r>
              <a:rPr dirty="0"/>
              <a:t>–</a:t>
            </a:r>
            <a:r>
              <a:rPr spc="-35" dirty="0"/>
              <a:t> </a:t>
            </a:r>
            <a:r>
              <a:rPr kumimoji="0" lang="hr-HR" sz="2650" b="1" i="0" u="none" strike="noStrike" kern="0" cap="none" spc="-25" normalizeH="0" baseline="0" noProof="0" dirty="0">
                <a:ln>
                  <a:noFill/>
                </a:ln>
                <a:solidFill>
                  <a:srgbClr val="214985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Podjela u timove</a:t>
            </a:r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65100" y="1038225"/>
            <a:ext cx="10137775" cy="5402761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1" marR="0" lvl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265430" algn="l"/>
              </a:tabLst>
              <a:defRPr/>
            </a:pPr>
            <a:endParaRPr lang="hr-HR" sz="1400" b="1" dirty="0">
              <a:latin typeface="Microsoft Sans Serif"/>
              <a:cs typeface="Microsoft Sans Serif"/>
            </a:endParaRPr>
          </a:p>
          <a:p>
            <a:pPr marL="12701" marR="0" lvl="0" indent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Tx/>
              <a:buNone/>
              <a:tabLst>
                <a:tab pos="265430" algn="l"/>
              </a:tabLst>
              <a:defRPr/>
            </a:pPr>
            <a:r>
              <a:rPr kumimoji="0" lang="hr-HR" sz="1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Grupa 4.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Marta	Leš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Ela	Madunić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Lana	Matešić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Hrvoje	Meštrović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kumimoji="0" lang="hr-HR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Ana-Marija </a:t>
            </a:r>
            <a:r>
              <a:rPr kumimoji="0" lang="hr-HR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icrosoft Sans Serif"/>
                <a:cs typeface="Microsoft Sans Serif"/>
              </a:rPr>
              <a:t>Zatko</a:t>
            </a: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12701" marR="0" lvl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265430" algn="l"/>
              </a:tabLst>
              <a:defRPr/>
            </a:pP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12701" marR="0" lvl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265430" algn="l"/>
              </a:tabLst>
              <a:defRPr/>
            </a:pPr>
            <a:endParaRPr lang="hr-HR" sz="1400" b="1" dirty="0">
              <a:latin typeface="Microsoft Sans Serif"/>
              <a:cs typeface="Microsoft Sans Serif"/>
            </a:endParaRPr>
          </a:p>
          <a:p>
            <a:pPr marL="12701" marR="0" lvl="0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tabLst>
                <a:tab pos="265430" algn="l"/>
              </a:tabLst>
              <a:defRPr/>
            </a:pPr>
            <a:r>
              <a:rPr lang="hr-HR" sz="1400" b="1" dirty="0">
                <a:solidFill>
                  <a:srgbClr val="002060"/>
                </a:solidFill>
                <a:latin typeface="Microsoft Sans Serif"/>
                <a:cs typeface="Microsoft Sans Serif"/>
              </a:rPr>
              <a:t>Grupa 5.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Mark	Miketić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Lucija	</a:t>
            </a:r>
            <a:r>
              <a:rPr lang="hr-HR" sz="1400" dirty="0" err="1">
                <a:latin typeface="Microsoft Sans Serif"/>
                <a:cs typeface="Microsoft Sans Serif"/>
              </a:rPr>
              <a:t>Pretula</a:t>
            </a:r>
            <a:endParaRPr lang="hr-HR" sz="1400" dirty="0">
              <a:latin typeface="Microsoft Sans Serif"/>
              <a:cs typeface="Microsoft Sans Serif"/>
            </a:endParaRP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Petra	Stanko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Silvana	Sučić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r>
              <a:rPr lang="hr-HR" sz="1400" dirty="0">
                <a:latin typeface="Microsoft Sans Serif"/>
                <a:cs typeface="Microsoft Sans Serif"/>
              </a:rPr>
              <a:t>Isabella Lucija Van As</a:t>
            </a:r>
          </a:p>
          <a:p>
            <a:pPr marL="265430" marR="0" lvl="0" indent="-252729" defTabSz="914400" eaLnBrk="1" fontAlgn="auto" latinLnBrk="0" hangingPunct="1">
              <a:lnSpc>
                <a:spcPct val="100000"/>
              </a:lnSpc>
              <a:spcBef>
                <a:spcPts val="730"/>
              </a:spcBef>
              <a:spcAft>
                <a:spcPts val="0"/>
              </a:spcAft>
              <a:buClr>
                <a:srgbClr val="214985"/>
              </a:buClr>
              <a:buSzTx/>
              <a:buFont typeface="Times New Roman"/>
              <a:buChar char="▪"/>
              <a:tabLst>
                <a:tab pos="265430" algn="l"/>
              </a:tabLst>
              <a:defRPr/>
            </a:pPr>
            <a:endParaRPr kumimoji="0" lang="hr-HR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364773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185</Words>
  <Application>Microsoft Office PowerPoint</Application>
  <PresentationFormat>Prilagođeno</PresentationFormat>
  <Paragraphs>54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Microsoft Sans Serif</vt:lpstr>
      <vt:lpstr>Times New Roman</vt:lpstr>
      <vt:lpstr>Office Theme</vt:lpstr>
      <vt:lpstr>Vježba br. 1 – grupni rad</vt:lpstr>
      <vt:lpstr>Zadatak: izradite WBS</vt:lpstr>
      <vt:lpstr>Podjela u timove</vt:lpstr>
      <vt:lpstr>Vježba br. 1 – Podjela u timove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Experta PM_4.predavanje _Upravljanje opsegom 2.dio_02122024.pptx</dc:title>
  <cp:lastModifiedBy>Danijel Jurković</cp:lastModifiedBy>
  <cp:revision>11</cp:revision>
  <dcterms:created xsi:type="dcterms:W3CDTF">2025-03-10T11:06:59Z</dcterms:created>
  <dcterms:modified xsi:type="dcterms:W3CDTF">2025-03-14T12:39:37Z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2024-11-28T00:00:00Z</vt:filetime>
  </property>
  <property fmtid="{D5CDD505-2E9C-101B-9397-08002B2CF9AE}" pid="3" name="LastSaved">
    <vt:filetime>2025-03-10T00:00:00Z</vt:filetime>
  </property>
  <property fmtid="{D5CDD505-2E9C-101B-9397-08002B2CF9AE}" pid="4" name="Producer">
    <vt:lpwstr>Microsoft: Print To PDF</vt:lpwstr>
  </property>
</Properties>
</file>